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2.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10.xml" ContentType="application/vnd.openxmlformats-officedocument.wordprocessingml.header+xml"/>
  <Override PartName="/word/footer5.xml" ContentType="application/vnd.openxmlformats-officedocument.wordprocessingml.footer+xml"/>
  <Override PartName="/word/header11.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63BB4EF1" w14:textId="051BF33C" w:rsidR="00CA1F83" w:rsidRDefault="00945632" w:rsidP="00A30AE7">
      <w:pPr>
        <w:rPr>
          <w:rFonts w:ascii="Century Gothic" w:eastAsia="Century Gothic" w:hAnsi="Century Gothic" w:cs="Century Gothic"/>
          <w:b/>
          <w:sz w:val="48"/>
        </w:rPr>
      </w:pPr>
      <w:r>
        <w:rPr>
          <w:noProof/>
        </w:rPr>
        <mc:AlternateContent>
          <mc:Choice Requires="wps">
            <w:drawing>
              <wp:anchor distT="0" distB="0" distL="114300" distR="114300" simplePos="0" relativeHeight="251747328" behindDoc="0" locked="0" layoutInCell="1" allowOverlap="1" wp14:anchorId="576C6D75" wp14:editId="04F2EA2C">
                <wp:simplePos x="0" y="0"/>
                <wp:positionH relativeFrom="column">
                  <wp:posOffset>-914400</wp:posOffset>
                </wp:positionH>
                <wp:positionV relativeFrom="paragraph">
                  <wp:posOffset>-888547</wp:posOffset>
                </wp:positionV>
                <wp:extent cx="7604760" cy="10728960"/>
                <wp:effectExtent l="0" t="0" r="2540" b="2540"/>
                <wp:wrapNone/>
                <wp:docPr id="707299106" name="Prostokąt 31"/>
                <wp:cNvGraphicFramePr/>
                <a:graphic xmlns:a="http://schemas.openxmlformats.org/drawingml/2006/main">
                  <a:graphicData uri="http://schemas.microsoft.com/office/word/2010/wordprocessingShape">
                    <wps:wsp>
                      <wps:cNvSpPr/>
                      <wps:spPr>
                        <a:xfrm>
                          <a:off x="0" y="0"/>
                          <a:ext cx="7604760" cy="10728960"/>
                        </a:xfrm>
                        <a:prstGeom prst="rect">
                          <a:avLst/>
                        </a:prstGeom>
                        <a:blipFill dpi="0" rotWithShape="1">
                          <a:blip r:embed="rId11">
                            <a:extLst>
                              <a:ext uri="{28A0092B-C50C-407E-A947-70E740481C1C}">
                                <a14:useLocalDpi xmlns:a14="http://schemas.microsoft.com/office/drawing/2010/main" val="0"/>
                              </a:ext>
                            </a:extLst>
                          </a:blip>
                          <a:srcRect/>
                          <a:stretch>
                            <a:fillRect/>
                          </a:stretch>
                        </a:blip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8569AE3" id="Prostokąt 31" o:spid="_x0000_s1026" style="position:absolute;margin-left:-1in;margin-top:-69.95pt;width:598.8pt;height:844.8pt;z-index:2517473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xgme2CgEAABMCAAATAAAAW0NvbnRlbnRfVHlwZXNdLnhtbJSRwU7DMAyG&#13;&#10;70i8Q5QralN2QAit3YGOIyA0HiBK3DaicaI4lO3tSbpNgokh7Rjb3+8vyXK1tSObIJBxWPPbsuIM&#13;&#10;UDltsK/5++apuOeMokQtR4dQ8x0QXzXXV8vNzgOxRCPVfIjRPwhBagArqXQeMHU6F6yM6Rh64aX6&#13;&#10;kD2IRVXdCeUwAsYi5gzeLFvo5OcY2XqbynsTjz1nj/u5vKrmxmY+18WfRICRThDp/WiUjOluYkJ9&#13;&#10;4lUcnMpEzjM0GE83SfzMhtz57fRzwYF7SY8ZjAb2KkN8ljaZCx1IwMK1TpX/Z2RJS4XrOqOgbAOt&#13;&#10;Z+rodC5buy8MMF0a3ibsDaZjupi/tPkGAAD//wMAUEsDBBQABgAIAAAAIQA4/SH/1gAAAJQBAAAL&#13;&#10;AAAAX3JlbHMvLnJlbHOkkMFqwzAMhu+DvYPRfXGawxijTi+j0GvpHsDYimMaW0Yy2fr2M4PBMnrb&#13;&#10;Ub/Q94l/f/hMi1qRJVI2sOt6UJgd+ZiDgffL8ekFlFSbvV0oo4EbChzGx4f9GRdb25HMsYhqlCwG&#13;&#10;5lrLq9biZkxWOiqY22YiTra2kYMu1l1tQD30/bPm3wwYN0x18gb45AdQl1tp5j/sFB2T0FQ7R0nT&#13;&#10;NEV3j6o9feQzro1iOWA14Fm+Q8a1a8+Bvu/d/dMb2JY5uiPbhG/ktn4cqGU/er3pcvwCAAD//wMA&#13;&#10;UEsDBBQABgAIAAAAIQCIp4UzuAIAAPUFAAAOAAAAZHJzL2Uyb0RvYy54bWysVFtr2zAUfh/sPwi9&#13;&#10;r7ZDejN1SmjpKJS2NB19VmSpFug2SYmT/fodSbZT2rLB2EOUI5375++ci8udkmjLnBdGN7g6KjFi&#13;&#10;mppW6NcG/3i++XaGkQ9Et0QazRq8Zx5fLr5+uehtzWamM7JlDkEQ7eveNrgLwdZF4WnHFPFHxjIN&#13;&#10;Sm6cIgGu7rVoHekhupLFrCxPit641jpDmffwep2VeJHic85oeODcs4Bkg6G2kE6XznU8i8UFqV8d&#13;&#10;sZ2gQxnkH6pQRGhIOoW6JoGgjRMfQilBnfGGhyNqVGE4F5SlHqCbqnzXzaojlqVeABxvJ5j8/wtL&#13;&#10;77cr++gAht762oMYu9hxp+I/1Id2Caz9BBbbBUTh8fSknMMPIwq6qjydnZ3DDQIVB3/rfPjOjEJR&#13;&#10;aLCDz5FQIts7H7LpaBLTraWwN0JK1FpADkI7E15E6BIOkCT5RqMBCfiOf+dLxvja0I1iOmTSOCZJ&#13;&#10;AMb6TlgPaWqm1qyFAm/bKlPCO/oE1SZ6+OBYoF2skEN1wzu0OSlAHmuPVlLHU5vYS+4yvhQHhJMU&#13;&#10;9pJl6yfGkWgB01nqMJGfXUmHtgRoSyiFwnPzviMty8/VcVmOeE8eCX2pIeCh2iH2ECAO1sfYucrc&#13;&#10;XXJlaXamwso/FZadJ4+U2egwOSuhjfssgISuhszZfgQpQxNRWpt2/+giERIhvKU3Arh0R3x4JA5G&#13;&#10;FVgC6yc8wMGl6RtsBgmjzrhfn71He2AOaDHqYfQb7H9uiGMYyVsNs3VezedxV6TL/Ph0Fpn4VrN+&#13;&#10;q9EbdWXgM1Ww6CxNYrQPchS5M+oFttQyZgUV0RRyN5gGN16uQl5JsOcoWy6TGewHS8KdXlk6Uj/O&#13;&#10;yvPuhTg7DFSAYbw345og9bu5yraZi8tNMFykoTvgOuANuyURZ9iDcXm9vSerw7Ze/AYAAP//AwBQ&#13;&#10;SwMECgAAAAAAAAAhABxtBYHDUgIAw1ICABQAAABkcnMvbWVkaWEvaW1hZ2UxLnBuZ4lQTkcNChoK&#13;&#10;AAAADUlIRFIAAAWGAAAH0AgCAAAA+Twc4AAAAAlwSFlzAAAaTAAAGkwBHCw5nAAABdhpVFh0WE1M&#13;&#10;OmNvbS5hZG9iZS54bXAAAAAAADw/eHBhY2tldCBiZWdpbj0n77u/JyBpZD0nVzVNME1wQ2VoaUh6&#13;&#10;cmVTek5UY3prYzlkJz8+Cjx4OnhtcG1ldGEgeG1sbnM6eD0nYWRvYmU6bnM6bWV0YS8nPgo8cmRm&#13;&#10;OlJERiB4bWxuczpyZGY9J2h0dHA6Ly93d3cudzMub3JnLzE5OTkvMDIvMjItcmRmLXN5bnRheC1u&#13;&#10;cyMnPgoKIDxyZGY6RGVzY3JpcHRpb24gcmRmOmFib3V0PScnCiAgeG1sbnM6QXR0cmliPSdodHRw&#13;&#10;Oi8vbnMuYXR0cmlidXRpb24uY29tL2Fkcy8xLjAvJz4KICA8QXR0cmliOkFkcz4KICAgPHJkZjpT&#13;&#10;ZXE+CiAgICA8cmRmOmxpIHJkZjpwYXJzZVR5cGU9J1Jlc291cmNlJz4KICAgICA8QXR0cmliOkNy&#13;&#10;ZWF0ZWQ+MjAyNi0wOC0wNDwvQXR0cmliOkNyZWF0ZWQ+CiAgICAgPEF0dHJpYjpEYXRhPnsmcXVv&#13;&#10;dDtkb2MmcXVvdDs6JnF1b3Q7REFHalhwRjMyMjgmcXVvdDssJnF1b3Q7dXNlciZxdW90OzomcXVv&#13;&#10;dDtVQUVNUjF5UzYtdyZxdW90OywmcXVvdDticmFuZCZxdW90OzomcXVvdDtKdXN0eW5hJnF1b3Q7&#13;&#10;LCZxdW90O3RlbXBsYXRlJnF1b3Q7OiZxdW90O0dyZWVuIGFuZCBXaGl0ZSBNb2Rlcm4gQnVzaW5l&#13;&#10;c3MgUGxhbiBBNCZxdW90O308L0F0dHJpYjpEYXRhPgogICAgIDxBdHRyaWI6RXh0SWQ+OWI4M2Rl&#13;&#10;MmItNTZkNC00YzFiLThkODgtMjc3MzRiYzA0ZTU1PC9BdHRyaWI6RXh0SWQ+CiAgICAgPEF0dHJp&#13;&#10;YjpGYklkPjUyNTI2NTkxNDE3OTU4MDwvQXR0cmliOkZiSWQ+CiAgICAgPEF0dHJpYjpUb3VjaFR5&#13;&#10;cGU+MjwvQXR0cmliOlRvdWNoVHlwZT4KICAgIDwvcmRmOmxpPgogICA8L3JkZjpTZXE+CiAgPC9B&#13;&#10;dHRyaWI6QWRzPgogPC9yZGY6RGVzY3JpcHRpb24+CgogPHJkZjpEZXNjcmlwdGlvbiByZGY6YWJv&#13;&#10;dXQ9JycKICB4bWxuczpkYz0naHR0cDovL3B1cmwub3JnL2RjL2VsZW1lbnRzLzEuMS8nPgogIDxk&#13;&#10;Yzp0aXRsZT4KICAgPHJkZjpBbHQ+CiAgICA8cmRmOmxpIHhtbDpsYW5nPSd4LWRlZmF1bHQnPk9r&#13;&#10;xYJhZGtpIFNSRyAtIDEzNjwvcmRmOmxpPgogICA8L3JkZjpBbHQ+CiAgPC9kYzp0aXRsZT4KIDwv&#13;&#10;cmRmOkRlc2NyaXB0aW9uPgoKIDxyZGY6RGVzY3JpcHRpb24gcmRmOmFib3V0PScnCiAgeG1sbnM6&#13;&#10;cGRmPSdodHRwOi8vbnMuYWRvYmUuY29tL3BkZi8xLjMvJz4KICA8cGRmOkF1dGhvcj5XaWVsa29w&#13;&#10;b2xza2EgQWthZGVtaWEgTmF1a2kgaSBSb3p3b2p1PC9wZGY6QXV0aG9yPgogPC9yZGY6RGVzY3Jp&#13;&#10;cHRpb24+CgogPHJkZjpEZXNjcmlwdGlvbiByZGY6YWJvdXQ9JycKICB4bWxuczp4bXA9J2h0dHA6&#13;&#10;Ly9ucy5hZG9iZS5jb20veGFwLzEuMC8nPgogIDx4bXA6Q3JlYXRvclRvb2w+Q2FudmEgKFJlbmRl&#13;&#10;cmVyKSBkb2M9REFHalhwRjMyMjggdXNlcj1VQUVNUjF5UzYtdyBicmFuZD1KdXN0eW5hIHRlbXBs&#13;&#10;YXRlPUdyZWVuIGFuZCBXaGl0ZSBNb2Rlcm4gQnVzaW5lc3MgUGxhbiBBNDwveG1wOkNyZWF0b3JU&#13;&#10;b29sPgogPC9yZGY6RGVzY3JpcHRpb24+CjwvcmRmOlJERj4KPC94OnhtcG1ldGE+Cjw/eHBhY2tl&#13;&#10;dCBlbmQ9J3InPz4QhDOoAAAATmVYSWZNTQAqAAAACAAEARoABQAAAAEAAAA+ARsABQAAAAEAAABG&#13;&#10;ASgAAwAAAAEAAgAAAhMAAwAAAAEAAQAAAAAAAAAAAKsAAAABAAAAqwAAAAET7g0yAAJMN0lEQVR4&#13;&#10;nOzd/2sX1B7H8X3Lbe6L0611HUwuIiMSEUGDlIuiW4gTWYExCG9glyt5uTe6FN3qwvXeG3ddLnZB&#13;&#10;ZKjY2IZSqYhISjATvITdm9fSTC1v7dr1tlLvbjNtLe913l+C2K6lK+F9Pp/P4/EXPH9+8eac/KtN&#13;&#10;TXkA3ESFhT+4XHTw3b9Fd6SluXHB7s4N0RUAACSkIDoAINssKyq3R4wyd/YsewQAAKOYJABupvuL&#13;&#10;J+x581h0RVqmN0zbu2VzdAUAAMkxSQDcNI9U3vqCPWKkqVPq923rqigviw4BACA5JgmAm+MPE25d&#13;&#10;9+fD0RVpqa2p3r+ju7amOjoEAIAUmSQAboKuSbf94jV7xAgV5WX7tnXV102ODgEAIFEmCYDvak/N&#13;&#10;91a+eii6Ijl7t2ye3jAtugIAgHSZJAC+k4OVE5f96fXoiuTs7twwd/as6AoAAJJmkgD49o5WTFhy&#13;&#10;zH+fo21dv7a5cUF0BQAAqTNJAHxLvWXlTe98cPGzweiQtPz+qcdaW5qjKwAAyAAmCYBvo6/oloUf&#13;&#10;nO+/8Gl0SFp+9uAPH33owegKAAAyg0kCYMwGCosW9Q+eOXc+OiQtrS3Nf/z1k9EVAABkDJMEwNgM&#13;&#10;FRQs/vzqqQ8/ig5JS9P8eVvXr42uAAAgk5gkAMamJb/00Ht/j65Iy9zZs3Z1tEdXAACQYUwSAGOw&#13;&#10;vKi859jJ6Iq0TG+YtnfL5pLi4ugQAAAyjEkC4EatLpu0860T0RVpqa+bvG9bV0V5WXQIAACZxyQB&#13;&#10;cEN+Wz5p46Ej0RVpqa2p3r+ju7amOjoEAICMZJIAuL6NE2rWvG6PGKGivGzftq6pU+qjQwAAyFQm&#13;&#10;CYDr2DmpdvVrb0RXJGfvls3TG6ZFVwAAkMFMEgDf5EBF1fJX/xpdkZzdnRvmzp4VXQEAQGYzSQB8&#13;&#10;rUNllUuPnoquSM7W9WubGxdEVwAAkPFMEgDXdmp8+eJ3Tg8ODUWHpOWZJx9tbWmOrgAAIBuYJACu&#13;&#10;4UzhLYtOnx24eCk6JC2rVrQ+tvpH0RUAAGQJkwTAaP0FhQvPX+r7V390SFpaW5rb29ZEVwAAkD1M&#13;&#10;EgAjDOYXNF260vvx2eiQtDTNn7d1/droCgAAsopJAmCEpcPjjp7+R3RFWubMnLGroz26AgCAbGOS&#13;&#10;APjKsrySAyd9sTHC9IZpLz//XElxcXQIAADZxiQB8KWVxZV7TtgjRqivm7xvW1dVZWV0CAAAWcgk&#13;&#10;AZCXl5f3VOmErjffjq5IS/XEqv07umtrqqNDAADITiYJgLx1FZOeOXwsuiItFeVlPS92Tp1SHx0C&#13;&#10;AEDWMkkAue6FqppH/nIkuiI5e7dsnnnH7dEVAABkM5MEkNN6yirvP/hGdEVydndumDt7VnQFAABZ&#13;&#10;ziQB5K6D48tb3vKe5Wgdz7Y1Ny6IrgAAIPuZJIAcdby0bMmJ00NfXI4OScvvnvj5A/fdE10BAEBO&#13;&#10;MEkAuai3oKix96OLg4PRIWlZtaL18Z/8OLoCAIBcYZIAcs65gsKFZy+c+2QgOiQtrS3N7W1roisA&#13;&#10;AMghJgkgtwzk5TdeuHzmfH90SFqa5s/bun5tdAUAALnFJAHkkKGrVxcP5R0/82F0SFrmzJyxq6M9&#13;&#10;ugIAgJxjkgBySMuVcYd6P4iuSEvD1O+//PxzJcXF0SEAAOQckwSQK+4vLOs59X50RVrq6ya/sr27&#13;&#10;qrIyOgQAgFxkkgBywuqC0heOnYyuSEv1xKr9O7rrbquNDgEAIEeZJIDs11ZaufHtd6Mr0jK+tKTn&#13;&#10;xc6pU+qjQwAAyF0mCSDLdZVW/PLw29EVyXmpe9PMO26PrgAAIKeZJIBstqe0YuXh49EVydnduWH+&#13;&#10;XXdGVwAAkOtMEkDWOlBStswe8X86nm1rblwQXQEAACYJIEsdLRq39ERvdEVynn78kQfuuye6AgAA&#13;&#10;8vJMEkBWOpVf2HT67ODQF9EhaVm1ovWJn66KrgAAgC+ZJIBs05dfsOijgf5PL0aHpOXeJXe3t62J&#13;&#10;rgAAgK8URQcA3Ez9w1cXfTrU9+9PokPS0jR/3vZN66IrAABgBFcSQPYYHL7adOnKqb6Po0PSMmfm&#13;&#10;jF0d7dEVAAAwmkkCyB5L/1N49J990RVpaZj6/Zeff66kuDg6BAAARjNJAFli+fC4A++fjq5IS33d&#13;&#10;5Fe2d1dVVkaHAADANZgkgGywcnjcznfei65IS/XEqv07uutuq40OAQCAazNJABnvV+PKu+wRI40v&#13;&#10;Lel5sXPqlProEAAA+FomCSCzbRxX9vSRE9EVyXmpe9PMO26PrgAAgG9ikgAy2M7istVHTkZXJGd3&#13;&#10;54b5d90ZXQEAANdhkgAyVU/x+OVv2iNG63i2rblxQXQFAABcn0kCyEiHCm5pOd4bXZGc3zz28AP3&#13;&#10;3RNdAQAAN8QkAWSe43kFi09/PHT5cnRIWlataH3q4YeiKwAA4EaZJIAMcya/oLHvk4FLn0WHpOXe&#13;&#10;JXe3t62JrgAAgDEoig4AGINzV4YXDnx+buBCdEha5t915/ZN66IrAABgbFxJABnj4vBw48X/9p49&#13;&#10;Hx2SljkzZ7zUvSm6AgAAxux/AAAA///s3Vto1vcdx/EkpjOxbYikRBqwSBhBHBIKVbC9SPGERBEV&#13;&#10;FKGI0BuHa0vtxo7d6mghgzEvwpAaqsSHDmtTpBQtQmrBm954UeyWrYuth8RGjUkajTk/h90MOrtD&#13;&#10;W03y/SV7ve7+d++b5+bD9/n/TRLArNE4VtzRcz26Ii11tUtOHzu8oLwsOgQAAL4zkwQwO2yenPfR&#13;&#10;5e7oirTULKo+05aprKiIDgEAgHthkgBmgWcm5526cCm6Ii1VCyvPtGVqFlVHhwAAwD0ySQCp21c0&#13;&#10;/y17xN0WlJe1H2+tq10SHQIAAPfOJAEk7fcl85v/eiG6IjknMy31y5ZGVwAAwH0xSQDpOlpa9vO/&#13;&#10;2CO+rq2luWHVyugKAAC4XyYJIFGnHih/9pPO6IrkHDnQtK1xfXQFAABMAZMEkKKPiks3n/97dEVy&#13;&#10;9v/4+d07tkZXAADA1DBJAMk5X1TSeOladEVy9uza+et9P4quAACAKWOSANJysah4XXf/0MhodEha&#13;&#10;tjWuP9i0P7oCAACmUml0AMBXenL51f0j/UND0SFpaVi1sq2lOboCAACmmCsJIBWDufyawfHuvoHo&#13;&#10;kLTUL1t6MtMSXQEAAFPPJAEkYaxQ2DBS6LxxMzokLXW1S9qPty4oL4sOAQCAqWeSAJKwZbz4XPcX&#13;&#10;0RVpqVlUfaYtU7WwMjoEAACmhUkCiLd9vLj9Yld0RVoqKyrOtGVqFlVHhwAAwHQxSQDB9uYfOPH5&#13;&#10;leiKtCwoLzt97HBd7ZLoEAAAmEYmCSDSq4UHDn36eXRFck5mWlbUL4+uAACA6WWSAMIcKv7e/r/Z&#13;&#10;I76uraW5YdXK6AoAAJh2Jgkgxol58/d2fBZdkZyDTfu3Na6PrgAAgJlgkgACnC2at/3PF6IrkvOb&#13;&#10;l57bs2tndAUAAMyQ0ugA4P/OuXzxpks90RXJ2b1j6ysvPRddAQAAM8eVBDCjOgvFG7r7RsbHo0PS&#13;&#10;sq1x/ZEDTdEVAAAwo1xJADOnO5tb0zc8ODwcHZKWhlUr21qaoysAAGCmuZIAZkh/Lr96YKxnYDA6&#13;&#10;JC31y5aezLREVwAAQACTBDATRvKFdUPZi3390SFpqatd0n68dUF5WXQIAAAEMEkAM2HTaOF8z/Xo&#13;&#10;irTULKo+05apWlgZHQIAADFMEsC02zySP3vlanRFWiorKs60ZWoWVUeHAABAGJMEML2eHSucumyP&#13;&#10;uMuC8rLTxw7X1S6JDgEAgEgmCWAa/So77+jF7uiK5JzMtKyoXx5dAQAAwUwSwHRpLpT+rvNSdEVy&#13;&#10;2lqaG1atjK4AAIB4pdEBwNz0Vr5k36cXoyuSc7Bp/7bG9dEVAACQBFcSwNRrL5Q88+nl6IrkvPzi&#13;&#10;3j27dkZXAABAKlxJAFPso1zRlks90RXJ2b1j629/8kJ0BQAAJMQkAUyljslc49WBsYmJ6JC0bFz7&#13;&#10;9JEDTdEVAACQFn/cAKbMxcnc2hu3h0ZHo0PS0rBq5Xutr0dXAABAckwSwNTozeZW9w333h6KDklL&#13;&#10;/bKlJzMt0RUAAJAikwQwBQZz+bW3Jrq/HIwOSUvtY4vbj7cuKC+LDgEAgBSZJID7NVYobLg90XHj&#13;&#10;ZnRIWmoWVX/4TqZqYWV0CAAAJMokAdyvLXdy5671RlekpbKi4kxbZnHNo9EhAACQLpMEcF+eGc61&#13;&#10;d/vk513K5s8/fexwXe2S6BAAAEiaSQK4d3tH829d+SK6IjnvHjm4on55dAUAAKTOJAHco6ZsyaFL&#13;&#10;V6MrktPW0ryu4anoCgAAmAVMEsC9OJotfrnzcnRFcg427d/WuD66AgAAZgeTBPCdncoVP9t5Jboi&#13;&#10;Ob984Yd7du2MrgAAgFmjNDoAmGXOZgubO7uiK5Kze8fWV3/6YnQFAADMJiYJ4Ds4P5nb1NUXXZGc&#13;&#10;jWufPnKgKboCAABmGZME8G11TmbXXbs1Mj4eHZKWJ594/L3W16MrAABg9vEuCeBb6cnm1vTe6b8z&#13;&#10;HB2SlvplS99/843oCgAAmJVMEsA368/l1wyM9ty6HR2SltrHFrcfb334oQejQwAAYFYySQDfYCRf&#13;&#10;WPflWGffQHRIWqofqfrwnUzVwsroEAAAmK1MEsA32DQ0eb7XKy3vUllR8cHbRxfXPBodAgAAs5hJ&#13;&#10;Avhftg9Nnv3ienRFWsrmzz997PAP6r4fHQIAALObSQL4r569kz3RfS26IjnvHjm4on55dAUAAMx6&#13;&#10;JgngP3tlouhoV090RXL+9Mc/rGt4KroCAADmgtLoACBFhyYKr33WHV2RnINN+3du2RhdAQAAc0TJ&#13;&#10;5NhYdAOQlhPZor32iH/zi+f37Nm1M7oCAADmjpKujz/OZ7PRGUAq2ifz2zu7oiuSs3vH1td+ti+6&#13;&#10;AgAA5pSS8Tt3us+fL+Tz0SVAvHMT2S1XbkRXJGfj2qePHGiKrgAAgLmmpKioaHhg4OonnxQVCtEx&#13;&#10;QKSOieyGni/HJiajQ9Ly5BOPv9f6enQFAADMQf/84sbQzZvXOztjU4BA3ZO5tTduD46MRoekpX7Z&#13;&#10;0vfffCO6AgAA5qavPgI60NXVd/lyXAkQpjebW90/3Dt0JzokLbWPLW4/3vrwQw9GhwAAwNxU8q8P&#13;&#10;vRcu3Lp2LSoFCDGUz68dGL04MBgdkpbqR6o+fCdTtbAyOgQAAOaskq8993R0DA8MhKQAIRoHJzr6&#13;&#10;/Orv8vBDD37w9tHFNY9GhwAAwFz2DwAAAP//7N3/a1X3Hcfxt0V27ZI421iHbpFWJJTaIoFksPiD&#13;&#10;oskQI5IOWgKlLejWMjcK69qtsz9sZWx2DFsoIlpiSCShrRURmUHQCf7SXyS53MD9wTjT5N6Ye3Nv&#13;&#10;cpOT++XcL+fesx/21Tvrl+Sc+z7JfT7+gM/n+WteOfec8knCtu1wIGAahkoNgAo7YOS+isa0K7xl&#13;&#10;jc832N+9rXGrdggAAACwwpVPEiJSsqyQ3583ecsdsMK9spC/dIdPfpa70HOitblJuwIAAABY+e4x&#13;&#10;SYhIsVAIDQ0VC3wLEFixfpkpfj4Z1a7wnIHjx9p37tCuAAAAAKrCvScJEcmbZsjvL1lWJWsAVMZf&#13;&#10;TOuT8TvaFZ7z8QdHujo7tCsAAACAavGNk4SImIYRDgRs265YDYAK6MsV3/t6SrvCc37z8zfeOvSa&#13;&#10;dgUAAABQRe43SYhIOpGYCgYrkwKgAi7liwdv83xEua7Ojj/99m3tCgAAAKC6PGCSEBEjEondulWB&#13;&#10;FABu+ypXOPB39ohyHW27Bo4f064AAAAAqs6DJwkRmRkfT4RCbqcAcFUgV9h3Z067wnNam5su9p7U&#13;&#10;rgAAAACq0UNNEiISHR1NxuOupgBwz1jeao8ayWxWO8RbtjVuHezv1q4AAAAAqtTDThJi25MjI+lE&#13;&#10;ws0YAK6Ysoq746nZdEY7xFu2bG64eravrrZGOwQAAACoUg89SYjYpVI4EMilUu7VAHDcfLG0ZyYd&#13;&#10;Nha0Q7xlw/r6a+fObFhfrx0CAAAAVK9HmCREpGRZE8PDVi7nUg0AZ2Vte+9sZjQxrx3iLXW1NVfP&#13;&#10;9jVs2qgdAgAAAFS1R5skRMTK5SaGh4uFghs1AJzVOZe9McPvre6yxucb7O/e1rhVOwQAAACodo88&#13;&#10;SYhILpUK+f12qeR4DQAHvTSfvRLlrbTlLvScaG1u0q4AAAAAsKhJQkRMw5gcGRHbdrYGgFMOG9nz&#13;&#10;UzHtCs8ZOH6sfecO7QoAAAAAIoueJEQkGY9Hb950MAWAU/6QLpy6wx5R7uMPjnR1dmhXAAAAAPiX&#13;&#10;xU8SIpIIh+O3bzuVAsARp0zr9xMR7QrPeffwT9469Jp2BQAAAID/WtIkISLxsTEjwh8/gFecz+QP&#13;&#10;fz2lXeE5XZ0dHx55R7sCAAAAwF1WBZd+xKpV39++ve6ppxzIAbAE17OF3WNMhOXad+64PHBauwIA&#13;&#10;AABAuaU+JSEitm1PjoyYhrH0owAs2o1sYf/krHaF57Q2N13oOaFdAQAAAOAeHJgkRMQulUJ+f940&#13;&#10;HTkNwKMazVt7I3OZfF47xFu2NW4d7O9e4/NphwAAAAC4B2cmCREpFgqhoSErl3PqQAAPKVwo7ple&#13;&#10;mDez2iHe0rBp49WzfXW1NdohAAAAAO7NsUlCRPKmOTE8XLIsB88EcH+zxdLueHIqmdIO8ZYN6+uv&#13;&#10;nTuzYX29dggAAACAb+TkJCEiuVQqHAjYtu3ssQDuKVOy2+OpsfkF7RBvqautuXq2b8vmBu0QAAAA&#13;&#10;APfj8CQhIulEYioYFFYJwH37E5lAYl67wnMG+7u3NW7VrgAAAADwAM5PEiJiRCLR0VE3TgbwHwcS&#13;&#10;5vUYn9god7H3ZGtzk3YFAAAAgAdzZZIQkUQolAiFXDocwME581I0rl3hOQPHj3W07dKuAAAAAPBQ&#13;&#10;3JokRCQ6OmpEIu6dD1St95O5vgh7RLk/v/9uV2eHdgUAAACAh+XiJCG2PRUMphMJF68Aqs8nmcKH&#13;&#10;4WntCs9569Br7/zskHYFAAAAgEewKujyBY+tXv1MS4uvttble4Cq8Hk698oEe0S5rs6OgePHtCsA&#13;&#10;AAAAPBrXJwkRWe3zPd3S8q3HH3f/KmAlu2Lm934d1a7wnPadOy4PnNauAAAAAPDI3Pzhxr9ZuVxo&#13;&#10;aKhYKFTgLmCl+srMd07yfY1yrc1NF3pOaFcAAAAAWIxKTBIikjfNkN9vl0qVuQ5YYYK5wr6puSy7&#13;&#10;3t22NW4d7O9e4/NphwAAAABYjApNEiJiGsbkyIht2xW7EVgZxvJWW9RI5nLaId7SsGnj1bN9dbU1&#13;&#10;2iEAAAAAFqlyk4SIJOPxqWAFXl4BrBwxq7h7eiGWzmiHeEv9E+uunTuzYX29dggAAACAxavoJCEi&#13;&#10;RiQSv327wpcCy9R8sdQWS4aTKe0Qb6mrrbnyRe+WzQ3aIQAAAACWpNKThIjEx8YS4XDl7wWWl6xt&#13;&#10;742ngvML2iGeM9jfvf25Z7UrAAAAACyVwiQhItGbN5PxuMrVwHLROZu5kZjXrvCci70nW5ubtCsA&#13;&#10;AAAAOEBnkhDbnhwZMQ1D53bA816ZTV+J8cnPcj0fHe1o26VdAQAAAMAZSpOEiF0qhfz+XIofyQPl&#13;&#10;Ds9lPp9mjyh39MivXn/5Re0KAAAAAI5RmyREpFgoTAwPW3zaEPgfR5O5U5EZ7QrPefPVrl8f/ql2&#13;&#10;BQAAAAAnrVL/JqevtvaZlpbHVq/WDgH09aWyB0Mx7QrP6ersGDh+TLsCAAAAgMP0JwkRqXnyyc1N&#13;&#10;Tase03xkA1B3KZM7MD6tXeE57Tt3XB44rV0BAAAAwHmeWAHSicTkyIjYtnYIoOY6e8S9tGx/4ULP&#13;&#10;Ce0KAAAAAK7wxCQhIsl4PDo6ql0B6Ahk8/unEtoVnrOtcevlz06v8fm0QwAAAAC4wiuThIgkQqGZ&#13;&#10;8XHtCqDSRvNWe9TI5AvaId7SsGnj1bN969au1Q4BAAAA4BYPTRIiErt1y4hEtCuAypmyinuixmzG&#13;&#10;1A7xlvon1l07d2bD+nrtEAAAAAAu8tYkISJTwWA6wRPsqAqzxdKe6MJUKq0d4i11tTVXvujdsrlB&#13;&#10;OwQAAACAuzw3Sdi2HQ4ETMPQDgHclSnZ7dMLowtJ7RDPGezv3v7cs9oVAAAAAFznuUlCREqWFfL7&#13;&#10;8yaPsmMl2z+TCswvaFd4zsXek63NTdoVAAAAACrBi5OEiBQLhdDQULHAC/+wMr00k7o+M6dd4Tk9&#13;&#10;Hx3taNulXQEAAACgQjw6SYhI3jRDfn/JsrRDAIcdnE2dj/HClHJ/fO/t119+UbsCAAAAQOV4d5IQ&#13;&#10;EdMwwoGAbdvaIYBjfmdk+6bZI8q9+WrXe794Q7sCAAAAQEWtCmoXPNB3Nm783vPPa1cADji1YB6e&#13;&#10;jGtXeM6P9/3oy08/0a4AAAAAUGmefkrin4xIJHbrlnYFsFTnU1n2iP/XvnMHewQAAABQnZbBJCEi&#13;&#10;M+PjiVBIuwJYvCvp7EuhmHaF57Rsf+FCzwntCgAAAAA6lsckISLR0dFknP8wY1m6YeY7p3h/RLnG&#13;&#10;LU9f/uz0Gp9POwQAAACAjmUzSYhtT46MpBP8XYdlJpgr7I3MZQt8O+YuDZs2/u3LM+vWrtUOAQAA&#13;&#10;AKBm+UwSInapFA4EcqmUdgjwsMKFYltkfj6b0w7xlvon1l07d2bTdzdohwAAAADQtJwmCREpWdbE&#13;&#10;8LCV4w88LAMxq7g7Oh/LmNoh3vLtx9dc+aJ3y+YG7RAAAAAAypbZJCEiVi43MTxcLBS0Q4D7SZZK&#13;&#10;bdMLY8m0dojn/PXMp9ufe1a7AgAAAIC+5TdJiEgulQr5/XappB0CfKN90wtBI6ld4TkXe0/u/OEP&#13;&#10;tCsAAAAAeMI/AAAA///s3d9rVGcex/FnYdn8uAgRIaEBS8hFEEFylUDoRYqaIGkRDVQCIoI3Frcr&#13;&#10;tlvK0nW3KV3IwrJehCWsAwYdWFSmlLJEEEIKvfFGkjADc+GIQWcyP8xkzuRkfp75cc5ebKFkiNXY&#13;&#10;xO8z57xff8GbmbvPPPM8TTlJKKVKprkWCinHkQ4BdnBqfethdku6Qjtz16c/OPG+dAUAAAAAXTTr&#13;&#10;JKGUyqXTqcePpSuARufSufsbm9IV2vnmi6sXzp6RrgAAAACgkSaeJJRSRiyWfvpUugL42acbubvp&#13;&#10;rHSFdi6dn/zyysfSFQAAAAD00tyThFIqvbpqJpPSFYBSSv1jszCzzh7RaGJ8bHZ6SroCAAAAgHaa&#13;&#10;fpJQSiXC4Vw6LV0Br7u9VfpTIiNdoZ3RkfcCvhnpCgAAAAA6csMk4TjOWihUMk3pEHjX/Vzp4hq7&#13;&#10;WKPBgaPfz81KVwAAAADQlBsmCaWUY9vRlZVKqSQdAi96WLROxdgjGvX39T64c7O1pUU6BAAAAICm&#13;&#10;XDJJKKXq1Wp0aalmWdIh8JZguTKe5P6IRj3dXYsBf2dHh3QIAAAAAH25Z5JQSlVKpefLy3atJh0C&#13;&#10;r1it1EYT2ZxVkQ7Ry8EDnYsBf093l3QIAAAAAK25apJQSln5fCwYdBxHOgTul6jVjyU3M2UO5mzT&#13;&#10;3ta6cO9Wf1+vdAgAAAAA3bltklBKFQwjEQ4rVgnsp826fTy5GSsUpUO0M+/3DRw5LF0BAAAAoAm4&#13;&#10;cJJQSpnJZCoSka6Aa5Ud52TKjOQK0iHaCfhmRoaHpCsAAAAANAd3ThJKKSMaNaJR6Qq40+kXW4/M&#13;&#10;nHSFduauT0+Mj0lXAAAAAGgarp0klFKpSMRMJqUr4DYfrW8tGKZ0hXa+/vzKhbNnpCsAAAAANBM3&#13;&#10;TxLKcRLhcMEwpDvgHpfTW99tbEpXaOfS+clrVy9LVwAAAABoMq6eJJRyHCcWDFr5vHQI3OAbI38j&#13;&#10;zR7RaGJ8bHZ6SroCAAAAQPP5TVi64C34bUtL7+Dg79rapEPQxG6YxcvxDekK7YwMD/0Q8EtXAAAA&#13;&#10;AGhKLj8l8X81y4ouLdWrVekQNKvvttgjdjA4cHTe75OuAAAAANCsPDFJKKUqpVJ0ZcWxbekQNJ8f&#13;&#10;C+WP1tgjGvX39T64c7O9rVU6BAAAAECz8sokoZQqmeZaKOQ4jnQImsmjUuXDRFa6Qjs93V2LAX9n&#13;&#10;R4d0CAAAAIAm5qFJQimVS6cTYS/cnoG9EanUTiaMIn/52e7ggc7FgL+nu0s6BAAAAEBz89YkoZQy&#13;&#10;k8n006fSFWgCsWr9eCK7aVWkQ/TS3ta6cO9Wf1+vdAgAAACApue5SUIplV5dNWIx6QpoLVO3jyWz&#13;&#10;iWJJOkQ7837fwJHD0hUAAAAA3MCLk4RSKvX4cS6dlq6ApnK2PZrIruaL0iHaCfhmRoaHpCsAAAAA&#13;&#10;uIRHJwnlOGuhUMk0pTugo/GkGcwVpCu0Mzs9NTE+Jl0BAAAAwD28Okko5dh2dGXFyuelQ6CXUynz&#13;&#10;oZmTrtDOV599cun8pHQFAAAAAFfx7iShlKpXq8+Xl2uWJR0CXVx8Yd43ODvT6MLZM3/97BPpCgAA&#13;&#10;AABu4+lJQilVs6zny8t2rSYdAnl/zuRuZ9gjGk2Mj81dn5auAAAAAOBCXp8klFJWPh8LBh3blg6B&#13;&#10;pJls4e8vstIV2hkZHgr4ZqQrAAAAALgTk4RSShUMYy0UUo4jHQIZd83ip8mMdIV2Bo4cnvf7pCsA&#13;&#10;AAAAuBaTxE9y6XQqEpGugICFfPlcfEO6Qjv9fb0L9261t7VKhwAAAABwLSaJnxnR6MazZ9IVeKse&#13;&#10;Fq3TCUO6Qjs93V2LAf/BA53SIQAAAADcjElim/UnT8xkUroCb0nYqo7HjTKXm27X2dGxGPD3dHdJ&#13;&#10;hwAAAABwOSaJRolwuGDws7n7rVZqJ+JGrlqVDtFLe1vrgzs3+/t6pUMAAAAAuB+TRCPHcWLBYMnk&#13;&#10;MUg3W6/VjyWy62VLOkQ7837f4MBR6QoAAAAAnsAksQO7VouurFRKJekQ7IvNun0ikY0V+X4bBXwz&#13;&#10;I8ND0hUAAAAAvIJJYmf1ajW6tFTnVL/rlB3nZDIbzhelQ7QzOz01MT4mXQEAAADAQ5gkXqpSKkVX&#13;&#10;VmzuPnSX06nNR1sF6Qrt/OXT3186PyldAQAAAMBbmCR+Sck0Y8Gg4zjSIdgb51KbC9mcdIV2Lpw9&#13;&#10;M/XHP0hXAAAAAPAcJolXKBhGIhyWrsAeuLxu3jW2pCu0MzE+Nnd9WroCAAAAgBcxSbyamUyuP3ki&#13;&#10;XYFfZTqTu7HBKyqNRoaHAr4Z6QoAAAAAHsUk8Vo2nj0zolHpCryh25uFay+y0hXaGThyeN7vk64A&#13;&#10;AAAA4F1MEq8rFYnk0mnpCuza/VzpYiIjXaGdvncPLdy71d7WKh0CAAAAwLuYJF6b46yFQgXDkO7A&#13;&#10;LvxYKJ+KMSQ16unu+uFb/8EDndIhAAAAADyNSWIXHNuOBYNWPi8dgtcSLFc+jDMhNers6FgM+A/1&#13;&#10;vCMdAgAAAMDrmCR2x67Vni8v1yxLOgSvEKnURuNGsVaTDtFLa0vLgzs3+/t6pUMAAAAAgEli92qW&#13;&#10;9Xx5uV6tSofgpRK1+vG1TMaqSIdo5/u52cGBo9IVAAAAAKAUk8SbsfL56MqKY9vSIdhBpm4fjxuJ&#13;&#10;MidZGgV8M6Mj70lXAAAAAMBPmCTeUMk010Ih5TjSIdimaDujcSNSKEmHaGd2empifEy6AgAAAAB+&#13;&#10;xiTx5nLpdOrxY+kKbPNhwgjmi9IV2rl29fKl85PSFQAAAACwDZPEr2LEYumnT6Ur8JOPktkftwrS&#13;&#10;Fdq5cPbM159fka4AAAAAgEZMEr9WenXVTCalK6Aupja/y+akK7TzwYn3565PS1cAAAAAwA6YJPZA&#13;&#10;IhzOpdPSFZ72Vdq8bWxJV2hnZHjov7f+LV0BAAAAADtjktgDjuOshUIl05QO8agb2fzf0nz4jQaO&#13;&#10;HJ73+6QrAAAAAOClmCT2hmPb0ZWVSomHHt62u2bxctKQrtBO37uHFu7dam9rlQ4BAAAAgJdiktgz&#13;&#10;9Wo1urRUsyzpEA9ZyJfPxTekK7TT0931w7f+gwc6pUMAAAAA4JcwSeylSqn0fHnZrtWkQzzhUaly&#13;&#10;Op6RrtBOZ0fHYsB/qOcd6RAAAAAAeAUmiT1m5fOxYNBxHOkQlwtb1ZPxTLlelw7RS2tLy4M7N/v7&#13;&#10;eqVDAAAAAODVmCT2XsEwEuGwYpXYN7Fq/cRaZrNSlQ7Rzvdzs4MDR6UrAAAAAOC1MEnsCzOZTEUi&#13;&#10;0hXutF6rH4tn1q2KdIh2/vOvf46OvCddAQAAAACvi0livxjRqBGNSle4Tc62T8SN1WJZOkQ7s9NT&#13;&#10;k6c/kK4AAAAAgF1gkthHqUjETCalK1xlPG6EC7y02ujLKx9fOj8pXQEAAAAAu8MksZ8cJxEOFwxD&#13;&#10;usMlTsWNh7midIV2Lpw9880XV6UrAAAAAGDX/gcAAP//7N1vSBx3HsdxDw4MqLkUxasB8yCIlEoJ&#13;&#10;gn1whiMhUQjdUOyDFiG0hbTXHrmj0Pau18sVLuX+WO6whSKSgBUNSlMJJQQihUigT/IkuMsu7IMY&#13;&#10;InFn3bXO7ui4u87O7uzMPTko2NCmurvf34zv10NdZ97kWT7M/oZJorY8z9OiUTuflw7xvXPpjVsm&#13;&#10;/4w7hQZOTn46Il0BAAAAALvBJFFzruOshMMli68b7N67321c28hJVyinv6/35tRl6QoAAAAA2CUm&#13;&#10;iXpwbDuxuFgp89LK3fhvduvzLHvETseefWZ+ZkK6AgAAAAB2j0miTkqWlYhEPNeVDvGZ6c3Ch99t&#13;&#10;Slco5+iRzttfTbU0N0mHAAAAAMDuMUnUj2WayVjM8zzpEN+4lbPOp7LSFcppb2u9c/1q61OHpEMA&#13;&#10;AAAAYE+YJOoqp+upeFy6wh/ubtsvarp0hXIOHTy4MDfdebhDOgQAAAAA9opJot7MdFp/+FC6QnXR&#13;&#10;YumFVZ6P2OlAY+M3X37R090lHQIAAAAAVcAkIUBfXjY0TbpCXcslZzCZzZUd6RDl3Jgcf/7Yc9IV&#13;&#10;AAAAAFAdTBIy1u7fz+l8K+ExUk7lVDKbLfF2kp1mx0YHTxyXrgAAAACAqmGSEOJ5yVjMMk3pDrVs&#13;&#10;VtzTyaxWtKVDlDM+cml4KCRdAQAAAADVxCQhxnPdRCRi5/PSIaooet6Z1ezSdlE6RDkf/vGtt18d&#13;&#10;lq4AAAAAgCpjkpBUKZdXwmHH5qGAhoaGhqFV417ekq5QzuuvvPSvD9+TrgAAAACA6mOSEObY9ko4&#13;&#10;7Dr7/SjHl1PG7a2CdIVyQgMnJz8dka4AAAAAgJpgkpBn5/NaNOq5rnSImAtrG19v8gWWnfr7em9O&#13;&#10;XZauAAAAAIBaYZJQQsEwkrFYg+dJhwj4h25eMXLSFcrp6e6an5mQrgAAAACAGmKSUEVO19eWlqQr&#13;&#10;6u3KRv6SzmtHdjp6pHNhbrqluUk6BAAAAABqiElCIUYikXn0SLqifr7e2r6QNqQrlNPe1nrn+tX2&#13;&#10;tlbpEAAAAACoLSYJtaw/eGCm09IV9fBtofhyMiNdoZyW5qaFuenOwx3SIQAAAABQc0wSyknF4wUj&#13;&#10;4M8O3LNKZ1ez0hXKOdDYOD8z0dPdJR0CAAAAAPXAJKEcz/O0aNQyA3vCwlLJOZPMbDsV6RDl3Jgc&#13;&#10;7+/rla4AAAAAgDphklCR6ziJSKRkWdIh1aeVK6e1zGbZkQ5RzuzY6OCJ49IVAAAAAFA/TBKKqpTL&#13;&#10;icXFSrksHVJN2Yp7KplJ2SXpEOV89vHF4aGQdAUAAAAA1BWThLpKlpWIRFwnIA8U5Fx3UMssW7Z0&#13;&#10;iHI+uPC7d954TboCAAAAAOqNSUJplmlq0ajnedIhVfBCMhvdLkpXKGd4KDRy8X3pCgAAAAAQwCSh&#13;&#10;uoJhpOJx6Yq9ejGZvZsP4NEYexQaODk7NipdAQAAAAAymCR8wEyn1x88kK7YvfMp49ZWQbpCOf19&#13;&#10;vTenLktXAAAAAIAYJgl/yDx6ZCQS0hW78bf1zenNvHSFcnq6u+ZnJqQrAAAAAEASk4RvrC0t5XRd&#13;&#10;uuLn+dzIfZLZkq5QztEjnQtz0y3NTdIhAAAAACCJScI/PC8ZixUMQ7rjSV0zt99d25CuUE57W+ud&#13;&#10;61fb21qlQwAAAABAGJOEn3iuq0Wjdt4H34O4nS+eW81IVyinpblpYW6683CHdAgAAAAAyGOS8BnX&#13;&#10;cVbCYce2pUN+zN1te4g94nHmZyZ6urukKwAAAABACUwS/uPY9ko4XCmXpUMeL26XX0hmixVXOkQ5&#13;&#10;N6cu9/f1SlcAAAAAgCqYJHzJzucTkYjnKvff/uWSM6Blco4jHaKc2bHR0MBJ6QoAAAAAUAiThF9Z&#13;&#10;ppmMxRo8Tzrke+tO5ZSWWS8p+viGoP989MHwUEi6AgAAAADUwiThYzldX7t/X7ri/zYr7oCW0eyS&#13;&#10;dIhy3nnjtfd/f166AgAAAACUwyThb4am6Q8fSlc0FD3vTDITt5Q+dFPE8FDos48vSlcAAAAAgIqY&#13;&#10;JHxPX14202nZhiEtc69QlG1Q0OCJ47Njo9IVAAAAAKAoJokgSMXjOV2Xuvu51eztvCV1d2X19/Xe&#13;&#10;mByXrgAAAAAAdTFJBIHneclYzDLN+t/6Qtq4Zhbqf1/F9XR3zc9MHGhslA4BAAAAAHUxSQSE57qJ&#13;&#10;SKRk1fVphZHM1pWNfD3v6AudhzsW5qZbmpukQwAAAABAaUwSwVEplxOLi45dpzMmpzcLH61v1ude&#13;&#10;PtLe1nrn+tX2tlbpEAAAAABQHZNEoJQsayUcdh2n1je6lbPOp7K1vovvtDQ3LcxNHz3SKR0CAAAA&#13;&#10;AD7AJBE0dj6vRaOe59XuFt8Wii9qYqdpqmx+ZqKnu0u6AgAAAAD8gUkigAqGkYrHG2qzSkSLpbNJ&#13;&#10;no94jJtTl/v7eqUrAAAAAMA3mCSCyUyn15aWqn7ZpZIzqGW3K5WqX9nvZsdGQwMnpSsAAAAAwE+Y&#13;&#10;JALLSCSMRKKKF0w5ldMJPVsuV/GawfDJxT8ND4WkKwAAAADAZ5gkgmxtaclMp6tyqWzFPZ3IpErs&#13;&#10;ETu9/erwny+8KV0BAAAAAP7DJBFonpeKxwuGscfLbLveYEJfKtbp9aI+MjwUGh+5JF0BAAAAAL7E&#13;&#10;JBFwnudp0aidz+/lImc1PWqxR+w0eOL47NiodAUAAAAA+BWTRPC5jrMSDpcsa3d//nIy822hWN2k&#13;&#10;AHj+2HM3JselKwAAAADAx5gk9gXHthOLi5WffzLl+VT2663tWiT5Wk931zdffnGgsVE6BAAAAAB8&#13;&#10;jElivyhZViIS8Vz3yf/k77o5vVmoXZJPdR7uWJibPnTwoHQIAAAAAPgbk8Q+YplmMhbzPO9JPnxl&#13;&#10;I/9P3ax1ku+0PnXozvWr7W2t0iEAAAAA4HtMEvtLTtdT8fhPfuyauX0hvdf3dARPS3PT7a+mjh7p&#13;&#10;lA4BAAAAgCBgkth3zHRaf/jwRz5wO188t5qpW4+PzM9MHHv2GekKAAAAAAgIJon9SF9eNjTtsb+6&#13;&#10;Z5WG2CMe5+bU5f6+XukKAAAAAAgOJol9au3+/Zyu7/hh3C6fSWaKlZ9xBOY+MfnpSGjgpHQFAAAA&#13;&#10;AAQKk8R+5XnJWMwyvz/AUitXBhL6ZtkRjFLTv//63uuvvCRdAQAAAABBwySxf3mum4hE7Hy+oaFh&#13;&#10;3amcSujr7BE/8Parw3/5w1vSFQAAAAAQQL/46bcvINB+2dj469/0/zaZjVu2dItyhodCs2Oj0hUA&#13;&#10;AAAAEEw8JbHfHeroOLtqsEf80OCJ4+wRAAAAAFA7TBL72q+efvrNA4fubhelQ5Tz/LHnbkyOS1cA&#13;&#10;AAAAQJD9DwAA///s3d9r3fUdx3HP6UnOOTE5Jqv50WhiFtOYnjTmqoGwi3jhuhE3XePaVaGUXbgi&#13;&#10;2jmV/RBROxkr20UvciF6oCWem9pFZLgIlS6CN/uBMBDWGwXZGDjWX7ZNmqZpku5mMNZ2/mqS9zc5&#13;&#10;j8df8Lx+8flhkqhcdY2NP2nY8NbUxeiQxOnt7jp6+GAum40OAQAAWMtMEhXq5oaGA83tr52fiQ5J&#13;&#10;nLbWDb//zav1hUJ0CAAAwBpnkqhE2draI+1do59MR4ckzvqG+ndeLzfduj46BAAAYO0zSVSc6nz+&#13;&#10;3Y2bnjl1PjokcWryuWNHxjrb26JDAAAAKoJJorJkstm/bup75IQ94jomyqX+Yk90BQAAQKUwSVSQ&#13;&#10;dCbzz967H/zXueiQJHpz7OWhwYHoCgAAgApikqgUqXT6bO/dD5y+EB2SRIcO7L/v3nuiKwAAACqL&#13;&#10;SaIipFKp+d6++89dmppfiG5JnF/89MndO7ZFVwAAAFQck0RFSBd7vz29cPryfHRI4uzZtfOZvXui&#13;&#10;KwAAACpR6nh0Acst27XxW1dyH8zORYckzsjw1vHSaHQFAABAhcpEB7C86jo6tt+U/2D2UnRI4nx9&#13;&#10;6Gv2CAAAgEAubqxlt7S0PJKtf++iPeJqW/r7fnvopegKAACAimaSWLPqGht/VN9ybPpidEjidHd2&#13;&#10;HD18MJfNRocAAABUNJPE2nRzQ8P+prY3puwRV2tr3TA5Xq4vFKJDAAAAKp1JYg3K1ta+2nbnK2cv&#13;&#10;RIckzvqG+ndeL7c2N0WHAAAAYJJYc6rz+be7Nv389FR0SOLU5HPHjox1trdFhwAAAHDTTSaJNSaT&#13;&#10;zf6lZ/Pek+ejQ5JoolzqL/ZEVwAAAPAfJom1I53J/L3Y99AJe8R1vDn28tDgQHQFAAAA/2WSWCNS&#13;&#10;6fTJ3r6R096PuI5DB/bfd+890RUAAAD8D5PEWpBKpWZ7+75z9tLMwmJ0S+K8+OMndu/YFl0BAADA&#13;&#10;1UwSa8GVYu/90/Nn5xeiQxJnz66dzz7xaHQFAAAA15E6Hl3ADarq2ji8kP1o7nJ0SOKMDG8dL41G&#13;&#10;VwAAAHB9megAbkiuo+O7V3Ifzc1FhyTO0OCAPQIAACDJTBKr2C0tLTurCu/PXIoOSZwt/X0T5VJ0&#13;&#10;BQAAAJ/GWxKrVV1j46O3tPzBHnGN7s6Oo4cP1uRz0SEAAAB8GpPEqnRzQ8MLjW1vTV+MDkmc1uam&#13;&#10;yfFyfaEQHQIAAMBnMEmsPtna2ldu73z13IXokMRZ31A/OV5ubW6KDgEAAOCzmSRWmep8/nd39vzq&#13;&#10;zHR0SOLU5HPHjox1d3ZEhwAAAPC5mCRWk3VVVX+6a/PTp6aiQ5JoolzqL/ZEVwAAAPB5mSRWjXQm&#13;&#10;82Hx7t0nz0eHJNF4aXRocCC6AgAAgC/AJLE6pNLpj4t93zszEx2SRIcO7B8Z3hpdAQAAwBdjklgN&#13;&#10;Uqnp4uaRs7Ozi4vRKYmz7+m9u3dsi64AAADgCzNJrAJz3T33Ty9MLdgjrrZn187nnnwsugIAAIAv&#13;&#10;I3U8uoBPl+7a+M356n9cno8OSZyR4a3jpdHoCgAAAL4kpyQSLdN+x44rOXvEtYYGB+wRAAAAq1om&#13;&#10;OoD/K9fS8nB14fjFueiQxNnS3zdRLkVXAAAAcENMEglV19j4SKH5vQuz0SGJ093ZcfTwwZp8LjoE&#13;&#10;AACAG+LiRhLlC4Wf3Xr7MXvENVqbmybHy/WFQnQIAAAAN8okkTjZ2tpf337na+dnokMSp75QmBwv&#13;&#10;tzY3RYcAAACwBEwSyVKdz7/21btK5+wRV6vJ544ePtjd2REdAgAAwNIwSSTIuqqqd+/qff7MdHRI&#13;&#10;Ek2US1v6+6IrAAAAWDImiaRIZzLHi30/ODkVHZJE46XRocGB6AoAAACWkkkiEVLp9N+KfdtPXYgO&#13;&#10;SaKX9u8bGd4aXQEAAMASM0kkQCp1trh5+yf+17iO5596fM+undEVAAAALD2TRLyZ7p4HpuZnFhej&#13;&#10;QxJn945tLzz1eHQFAAAAy8IkEWyxa+O2S+nT8wvRIYkzMrz10IH90RUAAAAsF5NEpFT7HdsXsx9f&#13;&#10;no8OSZyhwYHx0mh0BQAAAMsoEx1QuapbNuyoKnwwOxcdkjj9xZ6Jcim6AgAAgOVlkohR19i4u67x&#13;&#10;/ZlL0SGJ093ZcezIWE0+Fx0CAADA8nJxI0C+UHhq/W3v2iOu0drcNDleXt9QHx0CAADAsjNJrLRs&#13;&#10;be2Lt3W+MXUxOiRx6guFyfFya3NTdAgAAAArwSSxoqrz+bGO7vJ5e8TVavK5o4cPdnd2RIcAAACw&#13;&#10;QkwSK2ddVdXb3cVffnIhOiSJJsqlLf190RUAAACsHJPECklnMn/u2fzDU9PRIUk0XhodGhyIrgAA&#13;&#10;AGBFmSRWQiqd/nDT5u+fmYkOSaKX9u8bGd4aXQEAAMBKM0ksv1TqRHHzzrP+17iO5558bM+undEV&#13;&#10;AAAABDBJLLtz3T0jU/Ozi4vRIYmze8e2fU/vja4AAAAgRup4dMHaNt+18RuXq07ML0SHJM59997z&#13;&#10;5tjL0RUAAACEcUpiGS223/HgQrU94lpDgwP2CAAAgApnklgu61o2PJyp+2huPjokcfqLPRPlUnQF&#13;&#10;AAAAwTLRAWtTXWPjQ7WNxy960vJqne1tx46M1eRz0SEAAAAEc0pi6eULhce+0vpHe8Q1Wpub3nm9&#13;&#10;vL6hPjoEAACAeCaJJZatrX22tfOt6dnokMSpLxQmx8ttrRuiQwAAAEiEfwMAAP//7N1rbFPnAYfx&#13;&#10;9xxfTowvCSRxYxM7kDhOwEQQKZXaUAQfyCTqrgSGWMpK2Ua3tFsHVBpFg6KV0dKtI0JCEUKIS2BY&#13;&#10;KDRdabRGCCIQRREjjSa1E9PUStU0xqhoSwghdyfeF7RuwZDbsd9j5/l9ixK/58nXv478MknoyWqz&#13;&#10;7fcXN3b3yQ4xnAxNO3vqSLBwjuwQAAAAAIBRMEnoxmSxNAXm1Xf1yg4xojNHDzy+sEx2BQAAAADA&#13;&#10;QJgk9KGazR+VLNhxu0d2iBG9e2h/1dLFsisAAAAAAMbCJKEDRVWvzVvwUifvR8Rx4O03Vj/9HdkV&#13;&#10;AAAAAADDYZKYMkW5MW/B2tt8f0QcOza/XLu+RnYFAAAAAMCImCSm6nZx6ZruIdkVRrRh7arfbN0s&#13;&#10;uwIAAAAAYFDKNdkFKa0vULxiyPJNdFh2iOGEly9rbjgouwIAAAAAYFy8JTF5Q/6C70Wt7BEPqqwo&#13;&#10;Z48AAAAAADwak8QkKXmeGpPj+lBUdojhLJxf2nLysOwKAAAAAIDRMUlMhjXX/UNHzmeD7BGjFfp9&#13;&#10;5xsbnA677BAAAAAAgNExSUyYzeV6Zaano29QdojhuHOyLzSdyJ6ZJTsEAAAAAJACmCQmRnM4tnrm&#13;&#10;nu/plx1iOFkuV+vp4z6vR3YIAAAAACA1MElMgNVm2+sLvH+PPWK0DE07e+pIKBiQHQIAAAAASBlM&#13;&#10;EuNlslhOFs07dLdPdogRnTl64PGFZbIrAAAAAACphEliXFSz+VxJaHdnj+wQI4rU11UtXSy7AgAA&#13;&#10;AACQYpgkxqao6l9KF2zp5P2IOA68/UZNdVh2BQAAAAAg9TBJjEVR/jFvwXr2iHh+9Yva2vU1sisA&#13;&#10;AAAAACmJSWIMXxaXrr07JLvCiDasXfXmtldlVwAAAAAAUpVyTXaBkXUHip8eNN8ZHpEdYjjh5cua&#13;&#10;Gw7KrgAAAAAApDA1Z8UK2Q0G1e8vWBO1sEc8qLKinD0CAAAAADBFSiwWu7FoUdcnn8guMZaRPM+q&#13;&#10;jFlfDEVlhxjOwvmll/4YcTrsskMAAAAAAKlNicVisYGBf5WVdX/+uewYo1Bz3c+53J/28xUSoxX6&#13;&#10;fX/+8N3smVmyQwAAAAAAKU8VQiialt/RYff5ZMcYgs3lejHzMfaIB7lzsi80nWCPAAAAAADo4v6N&#13;&#10;G4rL5evosOXmyq2RTnM4NufNudI3KDvEcLJcrtbTx31ej+wQAAAAAECa+PYSUNXt9re1WZ1OiTVy&#13;&#10;WW22N/MDH/YMyA4xnAxNO3vqSCgYkB0CAAAAAEgf6v/+YCou9p87Z7bZZNVIZLJYDheWnujukx1i&#13;&#10;RGeOHnh8YZnsCgAAAABAWlFH/Wx94omCDz4wWa1SamRRzeY/BUO/v9MrO8SIIvV1VUsXy64AAAAA&#13;&#10;AKSb0ZOEEEKrqvIfO6aocX6VlhRVvVoSeu0O70fEsW/X9prqsOwKAAAAAEAair872Naty3/nHUVR&#13;&#10;klwjgaJ8Vrrgx3f6ZXcY0baf/3TTxhdkVwAAAAAA0pMSi8Ue9ruunTtvvPWWePgfpIHrwXmr+2L9&#13;&#10;I+n8P05OTXU4Ul8nuwIAAAAAkLYeNUkIITpra28eOpS0miS7Pbfomai1e2REdojhhJcva244KLsC&#13;&#10;AAAAAJDOxpgkhBBfrVz5VXNzcmqSqTvfV21y3ooOyw4xnMqK8stnTsmuAAAAAACkubEnCSHEzaee&#13;&#10;6mxrS0JN0kTzPM9mzLw+xB4xWigYaGtudDrsskMAAAAAAGluXNdqeC5dygyFEp2SNMOzZv1gRjZ7&#13;&#10;xIMK/b7W08fZIwAAAAAASTCutySEELHe3n+WlvZcv57ooERTXZkbcn0d/UOyQwzHnZPd3tLk83pk&#13;&#10;hwAAAAAApoVxvSUhhFBmzPB1dNjc7oTWJJrmcGx5rIA94kFOh7319HH2CAAAAABA0ox3khBCqG63&#13;&#10;/+pVLSsrcTUJZda0nbOLzvcOyA4xnAxNazl5OBQMyA4BAAAAAEwjE5gkhBCmOXMKLl60OhwJqkkc&#13;&#10;k8VSN6ek8V6/7BAjOnP0QGVFuewKAAAAAMD0MrFJQghhXrTI39JisloTUZMgqtncWDz/8D3ej4gj&#13;&#10;Ul9XtXSx7AoAAAAAwLQz4UlCCGFdssQfiahms+41iaAoykcloV1dvB8Rx75d22uqw7IrAAAAAADT&#13;&#10;0WQmCSGEbc0a3/79ijrJjyePovy1ZP7Ld9gj4tj6sxc3bXxBdgUAAAAAYJoa7yWgcXXv2XP99dfF&#13;&#10;FE5ItC+KS1f2GjdPoprqcKS+TnYFAAAAAGD6mtIkIYTorK29eeiQXjX6ujW36LtRS+8Ik8RoVUsX&#13;&#10;n40ckV0BAAAAAJjWpjpJCCG+XrPm1nvv6VKjo858/yrV/s3wiOwQw6msKD/f2JChabJDAAAAAADT&#13;&#10;mg6ThBDiVlXV162tUz9HL/153pVa1r+jw7JDDCcUDLQ1NzoddtkhAAAAAIDpTp9JQsRiN8rKuq5d&#13;&#10;0+GoKRuclf1cZt5ng1HZIYbj83raW5rcOdmyQwAAAAAAmOyNG6Mpire93VlUpM9pU5GZ+aMsD3vE&#13;&#10;g9w52ReaTrBHAAAAAAAMQrdbPJUZM/I//tg+e7ZeB06C5nC8kuv/dGBIYoMxOR321tPHC/0+2SEA&#13;&#10;AAAAANyn2yQhhFBmzvS1t2tZWTqeOX5mTdvmLbzUNyjl6QbXcvJwKBiQXQEAAAAAwLf0nCSEEKrX&#13;&#10;W3DxotXh0PfYMZkslj0FJe/3DCT5uSmhueFgZUW57AoAAAAAAP6PzpOEEMK8aJG/pcWckaH7yQ+j&#13;&#10;ms0nAvP/wB4RT6S+Lrx8mewKAAAAAABG03+SEEJYlywpaGoyWa2JOHwURVHOBUO/vdufhGelnN/t&#13;&#10;2FpTHZZdAQAAAABAHAmZJIQQWjjsP3ZMURN1/n2KciU4/9Uu9og4Nm184Zcvb5RdAQAAAABAfAmc&#13;&#10;DGzr1uXv3q0oSuIe8fdAyU/ucd9nHDXV4X27tsuuAAAAAADgoZRYLJbQB3S99tqNvXtFAp5yY25R&#13;&#10;ddTSP5LY/lRUtXTx2cgR2RUAAAAAADxKwicJIcTt55//MhLR98yv8v2rVfud4RF9j00DlRXl5xsb&#13;&#10;MjRNdggAAAAAAI+SjElCCHGrqurr1la9TuvJ8z6rZd2KDut1YNoIBQNtzY1Oh112CAAAAAAAY0jS&#13;&#10;JCFisZtPPtl59erUT+qflf19V94XQ3yFxGg+r6e9pcmdky07BAAAAACAsSX4Roz/UhTP5cuZpaVT&#13;&#10;PGYkM3NDJntEHO6c7AtNJ9gjAAAAAACpIlmThBDCYvG2t9tnz570AZrD8VKO/2+D7BGjOR321tPH&#13;&#10;C/0+2SEAAAAAAIxXEicJIRSn09febsvNncRnzZq2xVN4pX9Q96o00HLycCgYkF0BAAAAAMAEJHWS&#13;&#10;EEKoXq+/rU3LzJzQp0wWy6/9wZbegQRVpbTmhoOVFeWyKwAAAAAAmJj/AAAA///s3W1sleUBx+FT&#13;&#10;JFJw1mIX0CpIOkFkYc0SaYawlfAW0zKwnS11SIu4gWkaYoox4hZhIUv9MDGpzoxmYClgSssQFYij&#13;&#10;amARUDAxjEgIY4TYBZTIQIoIU+w+mCyb7ZSXc879PIfr+tKmPb3v3+d/nvRJ9ySRSCSuGT78tq1b&#13;&#10;+2ZnX+Tn+/Tt+1zBnW1nPR/Ri5XLGkonTwhdAQAAAJcswCSRSCT6FhXdtn79Ndde+62fzMrK+tPt&#13;&#10;o54/4/mIXjQ8sbCmsix0BQAAAFyOMJNEIpHoV1o69IUX+vTt+00fysraNnzUk132iF7Mn131WO0v&#13;&#10;Q1cAAADAZcrq7u4OeP2nzzzzwaOPdn/5Za+/3Td85M/PhsyLrKp7S9c+93ToCgAAALh8gSeJRCLR&#13;&#10;tXhx59KliR4ZR4Z976eff+MzFFerKcXjXlu7InQFAAAAXJHwk0QikTj54IPHmpv/+yfHbh36s6zr&#13;&#10;uv7P0xNXszGFo7dtWJPdr1/oEAAAALgikZgkEonEx9OnH3/11a++/+Sm/BnX3nDigj3i674/4va/&#13;&#10;bHwxNycndAgAAABcqahMEonu7g/Hj//nzp1nbsyrzBnc+fmF0EGRMyT/5t1b1g/6bl7oEAAAAEiC&#13;&#10;yEwSiUTiwoVD48ZPO971t399ETolcvIG5r69ub1g6JDQIQAAAJAcwV4C2tO5L7544MZ8e0RP13/n&#13;&#10;uo51zfYIAAAAMkmEJol759bu+ev7oSuiaMuaPxaOGhm6AgAAAJIpKpNExbwFHdt3hK6Iolea/3D3&#13;&#10;XT8MXQEAAABJFolJonbRkg1btoauiKKVyxpKJ08IXQEAAADJF36SWPrM75evbg1dEUW/fby+prIs&#13;&#10;dAUAAACkROBJYvnq1iVPPxu2IZrmz656vG5e6AoAAABIlZAvAd2wZWvFvAWhbo+y8pKp7U2NoSsA&#13;&#10;AAAghYJNEtt37Z5YUR3k6oibUjzutbUrQlcAAABAaoWZJPbs3TfxvtlnPzuX/qsjbkzh6G0b1mT3&#13;&#10;6xc6BAAAAFIrwCRx8PCRsdMqT50+neZ7o29EwbBdm9pyc3JChwAAAEDKpfvfW3YePTapotoe0dOQ&#13;&#10;/JvfaG+xRwAAAHCVSOtTEidOnvpRacXhDzrTdmNc5A3MfXtze8HQIaFDAAAAIE3S95RE15lPp8yc&#13;&#10;Y4/oaUD/7I51zfYIAAAArirpmyRKHvjF3v0H0nZdjGxqaSocNTJ0BQAAAKRVmiaJ6XMe3vnue+m5&#13;&#10;K15eaf5D8dii0BUAAACQbumYJObWL9r8+rY0XBQ7K5c1lE6eELoCAAAAAkj5JPGrp5atansp1bfE&#13;&#10;0dLHHqmpLAtdAQAAAGGkdpJoXNHy1HNNKb0ipubPrnpiwcOhKwAAACCYFL4EtHXj5ll1C1N0eKyV&#13;&#10;l0xtb2oMXQEAAAAhpWqS6Ni+455ZD6Xi5LibUjzutbUrQlcAAABAYCmZJHa++96UmXPOnT+f9JPj&#13;&#10;bkzh6G0b1mT36xc6BAAAAAJL/iTx/sFD46bP7DrzaXKPzQAjCobt2tSWm5MTOgQAAADCS/IkcfiD&#13;&#10;znHTq45/fCKJZ2aG/MGD3tmyPn/woNAhAAAAEAnJfOPG8Y9PTLyv2h7RU97A3DfaW+wRAAAA8B9J&#13;&#10;myROnT49ubKm8+ixZB2YMQb0z+5Y1zyiYFjoEAAAAIiQ5EwS586fv+f+h94/eCgpp2WYTS1NhaNG&#13;&#10;hq4AAACAaEnOJHHv3No9e/cl5agM097UWDy2KHQFAAAARE4SJolZdQs7tu+48nMyz8plDeUlU0NX&#13;&#10;AAAAQBRd6SRRu2hJ68bNSUnJML95dEFNZVnoCgAAAIioK5okGp5dvnx1a7JSMsn82VW/fqQ2dAUA&#13;&#10;AABEV1Z3d/fl/eWqtpfm1i9Kbk1mKC+Z2t7UGLoCAAAAIu0yJ4nNr2+bPufhpNdkgOKxRW+2t4Su&#13;&#10;AAAAgKi7nEli+67dEyuqU1ETd2MKR7+5fvWA/tmhQwAAACDqLnmS2Lv/wPgZVWc/O5eioPgaUTBs&#13;&#10;16a23Jyc0CEAAAAQA5c2SRw8fGT8jKoTJ0+lLiim8gcPemfL+vzBg0KHAAAAQDxcwhs3jn50fFJF&#13;&#10;tT2ip7yBuW+0t9gjAAAA4OJd7CRx4uSpSRXVRz86ntKaOBrQP7tjXfOIgmGhQwAAACBOLmqSOPvZ&#13;&#10;uSkz5xw8fCTFMbG0qaWpcNTI0BUAAAAQMxc1SUyrnrd3/4FUp8RRe1Nj8dii0BUAAAAQP98+SVTM&#13;&#10;W7B91+40pMTOymUN5SVTQ1cAAABALH3LJDG3ftGGLVvTkxIvi+vrairLQlcAAABAXH3TJLH4d42r&#13;&#10;2l5KW0qM1FSWPVlfF7oCAAAAYiyru7u7118sX91au2hJemPiobxkantTY+gKAAAAiLfeJ4nWjZtn&#13;&#10;1S1Mf030FY8terO9JXQFAAAAxF4vk0TH9h33zHooSE3EFY4a+dbLrQP6Z4cOAQAAgNj7+iSxZ+++&#13;&#10;CeUPnDt/PlRQZI0oGPbWy615A3NDhwAAAEAm+J9JYv/BQ+Nn3P9JV1fAoGi65abBO19dd+vNN4UO&#13;&#10;AQAAgAzRZ1r1/K++6zx6bFJljT2ip9ycnNfbVtkjAAAAIImu+fuJMwcOHf5x0V3F5bP+cezD0D2R&#13;&#10;M6B/dkdb8w/uvCN0CAAAAGSUrD633JFIJG64/nrPR/Tqzy+unPyTu0NXAAAAQKbp89UXe0Sv2psa&#13;&#10;7REAAACQCn1CB0TX8w1Lykumhq4AAACAzGSS6N2T9XXzZ1eFrgAAAICMZZLoRU1l2eL6utAVAAAA&#13;&#10;kMn+DQAA///s2M9L1AkcxvG5jeUPjBHDgZEQGSIJESxID+NBOzQX6xBzqWBjt4hFYlskpEOxLAML&#13;&#10;GoQMIjbooETqQSQkyPzb9hJE0W6/dD7fme/r9Q88z/ktSXzuxrWr9aVq9AsAAABoc5LEJ0pXLu+s&#13;&#10;voh+AQAAAO1Pkvho9ML5N43V6BcAAACQCpLEB0ODhXev10+f6og+AgAAAKkgSWQymUz+bP/RbiN3&#13;&#10;pjf6CAAAAKSFJJHp7el5v9Mo5AeijwAAAECKpD1JdGSzb1+9LA6diz4CAAAA6ZL2JLFXr10avRj9&#13;&#10;AgAAAFIn1UliZ/XFTGky+gUAAACkUXqTRK369Ma1q9EvAAAAIKVSmiSePHxw71Yl+gUAAACkVxqT&#13;&#10;xJ2b15/9ORf9AgAAAFItdUmiPD1VX6pGvwAAAIC0S1eSKF25vL++Ev0CAAAASFOSGL1w/k1jNfoF&#13;&#10;AAAAkMmkJ0kMDRbevV4/faoj+ggAAACQyaQkSeTP9h/tNnJneqOPAAAAAB+0f5Lo7el5v9Mo5Aei&#13;&#10;jwAAAAAftXmS6Mhm3756WRw6F30EAAAA+ESbJ4m9eu3S6MXoFwAAAMDn2jlJ7Ky+mClNRr8AAAAA&#13;&#10;vqBtk0St+vTGtavRLwAAAIAva88ksTB3/96tSvQLAAAA4D+1YZK4c/P6X/MPo18AAAAA/6fdkkR5&#13;&#10;eqq+VI1+AQAAAHxFWyWJifGx/fWV6BcAAADA17VPkhi9cP5gcy36BQAAAPBN2iRJDA0W3r1e7+7q&#13;&#10;jD4CAAAAfJN2SBL9fbmj3UbuTG/0EQAAAOBbtXyS6O3pOdzeKOQHoo8AAAAA36G1k0RHNvv21cuR&#13;&#10;4nD0EQAAAOD7tHaS2KvXLo1ejH4BAAAAfLcWThJby4szpcnoFwAAAMCPaNUkUas+rcyWo18AAAAA&#13;&#10;P6glk8Tj33+7d6sS/QIAAAD4ca2XJO7cvP734z+iXwAAAAA/pcWSRHl6qr5UjX4BAAAA/KxWShIT&#13;&#10;42P76yvRLwAAAIBj0DJJYqQ4fLC5Fv0CAAAAOB6tkSSGBguH2xvdXZ3RRwAAAIDj0QJJor8vd7Tb&#13;&#10;6O/LRR8BAAAAjk3Sk0R3V+fh9kYhPxB9BAAAADhOiU4SHdnswebaSHE4+ggAAABwzBKdJPbqtYnx&#13;&#10;segXAAAAwPFLbpLYWl6cKU1GvwAAAABOREKTxPNnC5XZcvQLAAAA4KQkMUnMP/h17u7t6BcAAADA&#13;&#10;CUpckqjMlqsLj6JfAAAAACcrWUmiPD21tbwY/QIAAAA4cQlKEhPjY/vrK9EvAAAAgGZISpIYKQ4f&#13;&#10;bK5FvwAAAACaJBFJYmiwcLi90d3VGX0EAAAAaJL4JNHflzvabfT35aKPAAAAAM0TnCS6uzoPtzcK&#13;&#10;+YHYGwAAAECTRSaJjmz2YHNtpDgc+AEAAAAIEZkk9uq1ifGxwAMAAABAlLAksbW8OFOajFoHAAAA&#13;&#10;YsUkiX+ezFdmyyHTAAAAQBIEJIm5u7cf3f+l+bsAAABAcjQ7SVRmy8+fLTR5FAAAAEiapiaJmdLk&#13;&#10;1vJiMxcBAACAZGpekpgYH9ur15o2BwAAACTZvwAAAP//7N2/a9R3HMfx6OClzQ9iLwaSchlCCGKQ&#13;&#10;IKhQMyRDMp1DXOQ6WIeWBloqtFhEJ4XSODS6hBAlhku8YE0zSChBMORfEaT/x3XrUFI1yefz/fTu&#13;&#10;83hs3+X9ec3P5VtQkhgfG91trHaWSsU8BwAAAPzPFZEkKkODe1vrPd1dBbwFAAAAtIToSWKgv7y/&#13;&#10;vTHQX479EAAAANBC4iaJnu6uva31keFK1FcAAACAlhM3Sew2VsfHRqM+AQAAALSiiElip75y5eKF&#13;&#10;ePcBAACA1hUrSWwuLVZnpiMdBwAAAFpdlCTx8N7t2lw1xmUAAACgPYRPEre+/urn774JfhYAAABo&#13;&#10;J4GTRG2u+vjBvbA3AQAAgPYTMknMTk1uLi0GPAgAAAC0q2BJ4tLE+Vdry6GuAQAAAO0tTJIYHxt9&#13;&#10;/eJZZ6kU5BoAAADQ9gIkicrQ4N7Wel9v7/FPAQAAAJk4bpIon+7b394Y6C8HWQMAAABk4lhJoqe7&#13;&#10;683L+shwJdQaAAAAIBPHShK7jdWJc2dDTQEAAADycfQksVNfuXLxQsApAAAAQD6OmCTWHi1UZ6aD&#13;&#10;LgEAAAAycpQk8evdn25evxZ8CgAAAJCPQyeJ+Ru1O99/G2MKAAAAkI/DJYnaXHV54X6cJQAAAEBG&#13;&#10;DpEkZqcmN5cW400BAAAA8vGxSeLSxPlXa8tRpwAAAAD5+KgkMT42+vrFs85SKfYaAAAAIBMfThKV&#13;&#10;ocG9rfW+3t4C1gAAAACZ+ECSKJ/u29/eGOgvF7MGAAAAyMT7ksSnn3S+eVkfGa4UtgYAAADIxPuS&#13;&#10;xJ8bTyfOnS1sCgAAAJCP/0wSO/WVqS8uFzkFAAAAyMfBSWLt0UJ1ZrrYJQAAAEBGDkgSv9z58eb1&#13;&#10;a8VPAQAAAPLx7yQxf6N294f5JFMAAACAfJwc/nzwn48v564uL9xPNwYAAADIxcn9P56fKX/W0dEx&#13;&#10;OzXZWPot9R4AAAAgCyeazebbd389afz+4Pat0qlTqfcAAAAAWTjRbDZTbwAAAACyc/BPQAEAAACi&#13;&#10;kiQAAACABCQJAAAAIAFJAgAAAEhAkgAAAAASkCQAAACABCQJAAAAIAFJAgAAAEhAkgAAAAASkCQA&#13;&#10;AACABCQJAAAAIAFJAgAAAEhAkgAAAAASkCQAAACABCQJAAAAIAFJAgAAAEhAkgAAAAASkCQAAACA&#13;&#10;BCQJAAAAIAFJAgAAAEhAkgAAAAASkCQAAACABCQJAAAAIAFJAgAAAEhAkgAAAAASkCQAAACABP4G&#13;&#10;AAD//+zdaXRU5RkH8DszSSaZZBKzAIkgsgiKRKW21oAsog0WUFlFwK1aULEqouKGHuvequ0hIkel&#13;&#10;1EIWCAlUQ8gi+1IKgURFQCH7vmcyd/a5c5d+iKVpAiGE+973Tu7/d/ygk/F5/iLL5LnvgpEEAAAA&#13;&#10;AAAAAFCAkQQAAAAAAAAAUICRBAAAAAAAAABQgJEEAAAAAAAAAFCAkQQAAAAAAAAAUICRBAAAAAAA&#13;&#10;AABQgJEEAAAAAAAAAFCAkQQAAAAAAAAAUICRBAAAAAAAAABQgJEEAAAAAAAAAFCAkQQAAAAAAAAA&#13;&#10;UICRBAAAAAAAAABQgJEEAAAAAAAAAFCAkQQAAAAAAAAAUBBAO0C/IEl8QwNXXu6rrBTtdtHpFJ1O&#13;&#10;0eWSnE6GYXTBwbrgYH1wsM5kChg4MCAuLiA2NiA21hAdTTs3AAAAAAAAADUYSfSF5Ha7jx1zHT7s&#13;&#10;LijgSkq4ykrJ7b7UIoaYGOP11xvHjDHGx5smTAgeN47RY9EKAAD0Hd/UxJWUcCUlvspKvqVFaG0V&#13;&#10;WloEm03iOMnrlbxexmDQBwf/PCs3mQwxMQFxcYFxcQGxsYFXX20cO9YQE0P7PwIAAAA0RCdJEu0M&#13;&#10;fsPz/fe2jAznvn2eoiLJ55O3uD4iwjRxYujUqeHz5gUOGyZv8Q7Nr79u3bCBRGW/EJuUFD5v3nm/&#13;&#10;VDF+vK+mRuE8F6IzGHRBQbqgIL3JZIiK0kdGdnyrEDh0qPH6642jRzMGA+2M8qidP9919KgyvXSB&#13;&#10;gSO+/dYQGalMO4ZhBIul7MYbFWunNkHDhw87dOi8X2pcscKWmalsHCLC58yJXbOGdgpGaGtz7t/v&#13;&#10;KSx0FxV5CguF9vbLLBgQG2scO9YYH2+aODH09tvpTih8NTUV48eTqx/97LPRL71Ern5vtH38cdvq&#13;&#10;1Yq1u/LLL8OmTVOsHQAAwEVhlcTFcWfPsunpti1bvD/9RK6LyLKOnBxHTk7Tiy+G3Hpr+IIFEYsX&#13;&#10;B8TGythCaG/n6+pkLOhfOvbRnBff0OAvPzK64GDj2LGmCRNMkyaFTp3qv88zfTU1tq++YkRRsY62&#13;&#10;zMzIxx9XrB0jCP7yk4oEfXDwhb4kWCz940dGsFgodncfP27PynLu2uUuLJT31xHf2Mg3Njr37LEk&#13;&#10;JTE6nTE+PvT2281z5oROmUJhKR/PE/3ZIrAsueK91P63vyn5K4LdsAEjCQAAUBWMJHriOnSo9YMP&#13;&#10;HHl5Cvd1FxS4CwqaX3stYtGiqBUrgjX8rBW6kDweT1GRp6jIsmYNYzCYbrvNPGuW7NMrBbCpqUrO&#13;&#10;Izo6KjqSACCAKy62pqTY0tO50lIl+kmS9+RJ78mTljVrAq68Mnz+/IhFi0ISEpRorQ3uI0e44mIl&#13;&#10;O9qzskS7XW82K9kUAACgBzi84Pwc+fmVU6ZUTp6s/DziHMnrtW7YUH7TTdUzZnhPnaIVA9RLEFwH&#13;&#10;Dza98ELJVVfV3HuvY+dO2oEuAZuaqnBH17/+5auoULgpgDwkyZGTUz19eul117W++65C84j/x9fX&#13;&#10;Wz75pGL8+IpbbmHT0iSeVz5D/2NNTla4o+hy2bZuVbgpAABADzCS6MpXU1M9c2b19OmugwdpZ/mZ&#13;&#10;Iy+vbNy4hief5JubaWcBNZJ43p6dXX3XXeXjxvnFLn13YaH3xx+V7ipJ1pQUpZsCXCZJsmVklMXH&#13;&#10;V999tyM/n1HB8U/uwsK6Bx8sHTHCsnq1xHG04/gxieNsGRnK91V+IgwAANADjCQ6kaT2zz8vi493&#13;&#10;5ObSjtKNILR/8UXZ9dfj4Qb0wHPiRO2CBRUJCa5//5t2lp6wij8Y/LkvPoiDX3Hk5ZXffHPt/fdT&#13;&#10;GOFdjK+mpnHFirKxY/GnUp/Zs7OpnEji3L9fPSc6AwAAYCTxM6GtrSoxsWHZMtFmo53lgoS2ttr7&#13;&#10;7qt/9FHR4aCdBdTLXVBQOXFiwxNPCFYr7SznIfE8m55OpTVXUuJW6o4PgMvhq6mpnT+/esYMz/ff&#13;&#10;087SE660tPa++yonT+bOnqWdxf9QG5KKIpuWRqc1AABANxhJMAzDcOXlFbfd5tyzh3aQXrFu2FAx&#13;&#10;YQIecUBPJKl93bryceNUuFzCkZsrtLTQ6q78zm2AS2VZu7ZszBjbtm20g/SW69Ch8ptvtnz6qRr2&#13;&#10;lfgLoa2N4pJMLBkDAAD1wEiCcR8/Xjlhgn894fGePFkxfrznxAnaQUDVfFVVVVOmWD75hHaQ/0P3&#13;&#10;o7AtI0Py+SgGAOgB39RUfffdjU8/LV740mJ1El2uxmeeqbrrLr6xkXYW/8Cmp1M8icN7+rSnqIhW&#13;&#10;dwAAgM60PpJwHztWNXUq39REO8gl4+vqKidPxkcK6JnE843Llzc89ZTCN25eiGC12rOzaQZoa3Ps&#13;&#10;2EExAMCFuA4fLr/pJkdODu0gfefctavi1ls9P/xAO4gfYGmftovjfgEAQCU0PZLwVVXVzJrldw+j&#13;&#10;zhFttuoZM7iSEtpBQO3aP/us7ne/U8NUwpaRIXk8dDNgEzWokHX9+qo77vDH+XgXvurqyokT6U4e&#13;&#10;1Y8rLnYXFNDNYEtPx02uAACgBtodSYh2e/U99/j7ElO+ubnqrrv6wadYII1NSal/4gnaKeg/GGQY&#13;&#10;xr5jB5VT7gEupHnVqvqlS/vNhZqi3V4ze7Z140baQdRLDYfa8E1Njvx82ikAAAA0PJKoe/BB78mT&#13;&#10;tFPIwFdRUf/YY7RTgB+wrl/f+u67FANw5eWuw4cpBuggeb22jAzaKQAYhmEYSWp89tnW99+nnUNu&#13;&#10;olj/+9+zmzbRzqFKkqSStVo45BIAANRAoyMJ6/r19u3baaeQjSM315KURDsF+IHmN9907NxJqzub&#13;&#10;kqKSA/nxQRxUomHZMsuaNbRTkCEI9Y88Ytu6lXYO1XEdPOirrKSdgmEYxr59u5ovPgcAAI3Q4khC&#13;&#10;aG1tWrmSdgqZNb3yCg6VgIsTxfqHHuKbm6k0V88gwHX4MFdaSjsFaF3zqlXtX3xBOwVBEs/XPfSQ&#13;&#10;u7CQdhB1UcOujQ6S240lYwAAQJ0WRxItb78tWK20U8hM8niaX32VdgrwA3xzc9OKFcr3VdsUQD3z&#13;&#10;EdAmy9q1/XC/RjeSx1M7b57Q0kI7iFpIHo9t2zbaKf5HJVtIAABAyzQ3kuDr6/vrUynbtm1q2KgP&#13;&#10;6sdu2uTcu1fppio42LIzjCSAIuf+/U3PPUc7hUJ81dW1Cxeq4cYfNbB99ZXIsrRT/I/zwAFfVRXt&#13;&#10;FAAAoGmaG0lY1q7tN6ead9fy5pu0I4B/UHhNjcRxtsxMJTteFFdWhhEeUMHX1dUtXKip+xede/e2&#13;&#10;4cAjhmFUOAyVJNVFAgAAjdHYSEIUrf/4B+0QBDn37uXOnqWdAvyA+9gxe3a2Yu3sWVkqvHdTbQs3&#13;&#10;QBNEsXbxYg3e3NzyxhsqOdORIr6pyUnvgOELwUgCAADo0tZIwrlvH9/QQDsFSZJk+fxz2iHAP1j+&#13;&#10;+lfFeqlzu7ItM7Mfr5kCdWpbvdp18CDtFBSITmfDsmW0U1DGbtqkwtUx3jNn3MeP004BAADapa2R&#13;&#10;hD0ri3YE4tiUFEYQaKcAP+Dcv9976pQCjYTWVkdurgKNLpVgsSi5VASAO3u2+fXXaaegxpGf78jL&#13;&#10;o52CJtWuzFJtMAAA0AJtjSSUP9JPeUJbm+vIEdopwD8ocxcdm54u+XwKNOoDrFgGJTU884zkdtNO&#13;&#10;QVPL22/TjkCN99Qpz3ff0U5xfmx6ugqXbwAAgEZoaCQhtLd7T5+mnUIJjvx82hHAP9i2bFGgi5qf&#13;&#10;vzlyc4W2NtopQBPsX3/t3LWLdgrK3EePqnPNlAKUGQH3jdDSotn/LwAAQJ2GRhLekycV6xXx8MPD&#13;&#10;Dh++tqVlVFXV0G++iXzySZ3RqFh35zffKNYL/Jqvutrzww9EW3jPnHEfO0a0xeWQOE6ZuQxonOTz&#13;&#10;Nb30Eu0UqtD64Ye0I9AgiuymTbRD9ESdJ/4AAIAWaGkk8eOPyjSKXb168MaNpgkTDDExgUOHhk2b&#13;&#10;FvfZZyNPnw7+xS+UCeA5cUK16+RBbUgf/67mJRIdrKpPCP2AdcMGrqSEdgpVcB04oMEfCueePXxd&#13;&#10;He0UPbFv3y5YrbRTAACAFgXQDqAcX02NAl1MU6ZELV/e/fWgkSOv3r27IiFBgY9iks/n/emn4Btv&#13;&#10;7PJ6zKuvRi5ZIlcX0W6vnDJFrmrdRSxaFL1ypYwFA6++WsZq/Yb76FGC1SVJ/U/e3EePciUlQaNG&#13;&#10;yVvWEBU14ttvZSzY9tFH7ObNMhbsYtiBA3qzWa5qSq4L62LI5s2MXolpe+CwYb19qyC0/fnPBKP4&#13;&#10;G+uXXw784APaKRSl5l0bHSSPx5aZGbl0Ke0gAACgORoaSfCNjQp0iXjggQt9yRAVFZuUVD1jhgIx&#13;&#10;vD/80H0kEThkSOCQIXK1ENrb5Sp1XoYBAxRbV0JUwKBBYTNnXvRtEs+L7e18Q4PCi1yI3v3m3L/f&#13;&#10;V1VFrr5c2JSUAbKfumcwyPsT2DBggIzVujPecIMhMpJoC2WY58/XBajrjzZraipXVkY7hYpYk5MH&#13;&#10;vveeMpMjNRCdTvtXX9FOcXFsaipGEgAAoDx1fW4jSrTbFehiHDOmh6+GTZ8eNHo0V1xMOoYCLaCX&#13;&#10;gq655sq//7337xddLkdubtvHH7sLCsilOsdXUyM6nfrQUBLF1b9rowOblib/SALgv9o//ZR2BHXh&#13;&#10;6+vdBQUh48fTDqIQ29atotNJO8XFuQ4d8lVUBA4fTjsIAABoi4ZGEgpdvSZJPX89dOpUBeYFfEsL&#13;&#10;6RZAiN5kCp8/P3zevNYPP2xetYoRBLL9JIkrLiaxIEVyu23btslelgSuvNx16JBp0iTaQaAfchcW&#13;&#10;ugsLaXXXh4WF/PrXQaNHB40Yob/iCr3JxIii6HIJFgtXWsqdOeM+fpzK2UOOb77RzkjCby4bliRr&#13;&#10;auqAN96gnQMAALRFSyMJRe7c5oqLe/7Gpvt+ChKE1lYFugBBOl3Myy/rjcbGFStIt/LV1ZEYSdj+&#13;&#10;+U/RZpO9LCFsSgpGEkBC++efK9/UEBUVvnBhxKJFIQkJPW9jEZ1O5+7d1i+/tOfkEB+AduLYuXPA&#13;&#10;H/+oWDuKfLW1zr17aafoLRYjCQAAUJxWdnIyDMMYDAo0uehhfoZBgxSIgVUS/UPUc8+FJiaS7iI0&#13;&#10;NZEoq/6DLTuzZWZKXi/tFNDfSF6vbetWJTvqzeaB7703qrIybu1a08SJFz1WQx8aap4166qsrJGn&#13;&#10;TpnvvluZkAzDuI8d86OR5eVg09IYUaSdore44mJl9gwCAACco6FVErqgIAW6OPfts23dGj5//oXe&#13;&#10;ED5nzhgFtpBo5tiwfm/A6687d+0i2kJ0OGSvyTc2OghfLyovwWq1Z2WFL1hAOwj0K468PJFlFWsX&#13;&#10;mph45fr1gUOH9uHfNV533VXZ2e3r1jUuXy55PLJn60oQPN99ZyJ5bZNK+M2ujf+yJieH3Hor7RQA&#13;&#10;AKAhGvrG1RARoUyjuocfdu7Zc8Ev6/W64GDifykyfwEFmCZONERHE20hEvj2g01LU3IRuCz8a1kH&#13;&#10;+AUll0hEPfvs1Xl5fZtHnBP5+ONDs7N1wcFypeqB58QJBbrQ5Skq8p46RTvFpbFlZFA5XgQAADRL&#13;&#10;SyMJwlfonSO53VXTpjW/9prEccp0hP5Mrw+55RayLQgsKib4YFCnI1TYkZcnYMcTyEgUHbm5yrSK&#13;&#10;XrkyNilJlv2Job/5zeANGy6/zkVpYSRhJXfrELHfCYXWVkdODqHiAAAA3Wlo40bQsGHKNRPF1g8+&#13;&#10;sG3ZMuCttyIWL8Y2CrgchpgYovX1ISHyFvSePOn5/nt5a54TuXRp+7p1JCpLPh+7ZUvU00+TKA4a&#13;&#10;5C4sFNrbFWgUsXjxoA8/lLFg+P33D6qr486elbFmd0GjRhGtT53E87b0dELFr3j0UTYlhdByBjYt&#13;&#10;zTx7NonKAAAA3WlpJDF6tMIdufLyuocean3vveiXXop48EFdYKDCAaB/IL2IWmcyyVvQunGjvAXP&#13;&#10;0YeHD/roIzY9ndDBeGxKCkYSIJeedvDJxzhmTByBIV3088/LXlNrHHl5PJnDgxmGiVyyhK+tJXRk&#13;&#10;jz07W2hvN0RGkigOAADQhYae3gePG0duoWMPvGfO1D/2WMnw4a3vv4+7OaEPRMIPWgPkvQVGFNnN&#13;&#10;m+Us2Il55kx9eHjYjBmE6ruPHSP9ZBi0w3XwIPEeOl3cF1/oQ0OJN4JLR+54moDBg0MSEsxz5xKq&#13;&#10;L3m9towMQsUBAAC60NAqCUNMjPHaa71nzlDpztfVNa9a1fLOO+ELFkQtWxaSkEAlBvgjX1UV0fqB&#13;&#10;V10lYzXHzp18fb2MBTvr+AgePncuueXQ1pSUge++S6g4KMC5e7eO2JXPxvj4gLi4Xr7ZXVhIKMY5&#13;&#10;EQsXmiZNIt0F+kC02ezbtxMqHj5nDqPTmWfPbvjDHwgdJMympkY+8QSJygAAAF1oaCTBMEzonXfS&#13;&#10;Gkl0kDweNjmZTU4OvummK5YsiVi82BAVRTEPqJ/odJI7l4FhGEanC7rmGhnrkTvYUm8ydayPCJs5&#13;&#10;U28yiS4XiS5sWtrAd96hsqIKZFE9fTq54oM3box4+OHevNNXWUl8WZxOF7NqFdkW0Ffsli0SsQu/&#13;&#10;zfPmMQwTMGhQ6KRJzv37SbRwHT7MlZUFjRxJojgAAEBnGtq4wTCMec4c2hF+5jlxovGZZ4oHD65d&#13;&#10;tMi5ezcjSbQTgUqxaWkSz5OrHzR8uD48XK5qosNh//pruap1ETZ9ut5kYjpmE8S+7fRVViqx3h76&#13;&#10;O3dREekWYdOmGceOJd0F+obccDZg4MDQyZM7/p7c3g1GkghenAQAANCJtkYSobffLu8a9cskeTy2&#13;&#10;9PSqxMSSkSNb3n7bV11NOxGoi2iztf7pT0RbBP/qVzJWs2Vmik6njAU76zxSJDpeJHhvH2gGV1xM&#13;&#10;ukXEAw+QbgF946uocB06RKi4edasc9d4hc+dS25JF0YSAACgDG2NJBiDQZ17I30VFS1vvlkyYkTN&#13;&#10;7NmO/HwsmgCGYUSXq3bBAl9FBdEuoXfcIWM1cse56YxG8733nvtH87336oxGQr1sW7dKHg+h4qAR&#13;&#10;XFkZ0fq6wED1rPuDLqypqeT+HO+8MqLjnEtCjbjSUveRI4SKAwAAnKOtsyQYhol86qm2v/xFmbvi&#13;&#10;L5kg2LOy7FlZQaNGRS5bFrlkid5spp0JaBBFe05O04svKvCgNTQxUa5Svpoa5759clXrIiwxsfMv&#13;&#10;B73ZHJaYaN+xg0QvkWXtX38dvnAhieKgET7CI4mQhAR9WFhv3inxvJPMVZGXz3jDDapauigXcusL&#13;&#10;DJGRoXfe2fmV8LlzyQ0OrMnJIePHEyoOAADQQXMjCUNkZPTLLze/8grtID3hSkqann++5a23Ipcu&#13;&#10;jVq+PHDIENqJoO8Eq9WRm3vRt0mCILKs0Nrq/vZb14EDyuziCbnllqARI+SqxqamMqIoV7Uuuj8Q&#13;&#10;Ns+dS2gkwTAMm5aGkQRcDl9NDdH6vb9oQ7Tbq2fOJBqmz+LWrYtcupR2Cpm5jxwhN00Ou+ceXWBg&#13;&#10;51fC581rWrmSUDtbRkZsUpIuKIhQfQAAAEaDIwmGYaJfeMGWnk72FgM5iCzb9vHHlqSkiMWLY1at&#13;&#10;Cho1inYi6Avv6dOq/X5A3r3o5B4M6gICzLNmdXnRPGuWLjBQ8vlIdHTk5/PNzQEDB5IoDlrANzcT&#13;&#10;rR98441E60OfET2MJrzbeZaBw4cH//KXHjLHqQoWi33Hju5NAQAAZKSxsyQYhmEYXUDA4ORkfWgo&#13;&#10;7SC9Ivl81o0bS8eMqXvkEa6khHYc6D/0YWG9vM6wN9yFhd4ff5SrWhemqVMN0dFdXjRERYVOnUqo&#13;&#10;o8Tzts2bCRWHfk/iONFuJ9rCGB9PtD70jcRxtowMQsX1ZnPYb3/b/XWiIwMccgkAAKT9BwAA///s&#13;&#10;3Wd4lGXWB/D7mZlMzaRPKimQ0I1SpShFgwoiTUFREGEtK1hWiiAqKNULcVlQEAuyCwkJIAhSBSEg&#13;&#10;iCAIuiwRKdIhBJKQmcwk0+f9EF+XhRBmJnOee8r/d+2XJQ/nf3TZMDnPXUJxJMEYU2RnJy9ezLsL&#13;&#10;Tzgc+qVLf2/RomTsWOpPuhAiov7yF2l0tK+q6Zcu9VWpm0U89litv054AR4+iEM9OK5epY4IyiMY&#13;&#10;gkDl+vWOsjKi4uG9e9d6rO+tvkP6hHHjRrp/IgAAABayIwnGWMTjj8e9+SbvLjzjstvL5sw52ayZ&#13;&#10;Pj+fdy8Q2CRqdazvth+77HbDihW+qnYjiUTbv3+tX9H278+kUqLY6p9+shw9SlQcghvdVbg1JGq1&#13;&#10;JCKCNAK8Q3frELv1agh506Z0q2ZI130AAACwUB5JMMbip0+PHDqUdxces1+6dHHIkIvDhjmrqnj3&#13;&#10;AoEqZvRoHx6baty0iW7nvLpLF1lCQq1fkiUkaNw+5M8Leso94RDEXBYLaX1JZCRpffCOo6zMuHEj&#13;&#10;UXFBpQq/9bFEpAslsGQMAABIhfRIgglCypIlUcOH8+7DG/rc3NPt21uKing3AoEnLCMjbuJEHxYk&#13;&#10;/cBa9zZp2r0by5Yxl4uuPgQrl9VKWl9QKknrg3f0y5fT/U+v7dVLolbf6qukI4mqH37AUVYAAEAn&#13;&#10;tEcSjDGJJHnx4gC9hMzy66+n77mnas8e3o1AQBGE5EWLfHi8q6OionL9el9Vu5Eg3Hz95/UiHn2U&#13;&#10;CQJRuO3cOdPOnUTFIYi57HbS+jdcAwl+gnQ4W/d3QkV2trxJE7p0LJQAAAA6IT+SYIwJQtJnnyXO&#13;&#10;mxeIH/Kcev25hx4yffst70YgYMSOHq3JyfFhQcPKlS6z2YcFr6fq0KHuY/xkKSmqjh2J0hn2boBX&#13;&#10;qP82od4YAl6wHj9evW8fUXFBLtf27Vv3M7h3AwAAAhRGEn+IefXV9J07ZSkpvBvxmNNkOtenj3Hr&#13;&#10;Vt6NQADQdO8eP2uWb2ty3LXh/jNeM6xe7aqupqsPQUmQy0nrYyThhyoox5eaBx647YGmWsq9G9ZT&#13;&#10;p6q+/56uPgAAhDKMJP5L3blz5uHD0SNH0p3hT8RlsVwYNMh8+DDvRsCvKVq0aPDll4JM5sOa1J9T&#13;&#10;3TkqgnQTtdNgMKxZQ1cfglKtNzX6kNNoJK0PHnO5aO/aqHPXRg1Vu3ZhGRl0PWDJGAAAEMFI4n9I&#13;&#10;Y2KSPv640YED6nvv5d2LZ5wGw/lHHrFfusS7EfBT8kaN0rdulcbF+basPjeX7gBIZevW8szM2z4W&#13;&#10;1rChsm1boh4Y8a1+EJQkWi1pfafRSH3PKHikatcu2+nTRMUFmUzbr587T9IuGfvySyzPAQAAChhJ&#13;&#10;1ELZunXG7t1pmzcH1mDCdv78+YEDmcPBuxHwO8q77srYvZtiXxLti0G3P16TfhA3bd1qLymhqw/B&#13;&#10;RxoXR3fqag0MoP0K6a4Ndffubk6TSfduOK5dIzzJGAAAQhhGErcU3rNnxu7d6YWF4T17Un+49JXq&#13;&#10;vXuvzpjBuwvwL+EPP5y+c6csOdnnlalvhnP/4zXp3g2X3a7Pz6erD8FHkMmkUVGkEbiU0X+4zGbD&#13;&#10;qlV09d0fuao7dSI9EguHXAIAAAWMJG5Dc999aZs3ZxYVRf/1r3VcCe4/St97j275KAQWQSaLnz49&#13;&#10;bcMGop+O9EuXUpStoWjRQtG8uZsPy5s2VdxxB10z+CAOnpLGx5PWtxQVkdYH9xnWrHHq9VTVJRJt&#13;&#10;//7uPiwIEe4/7Dnjpk2O0lK6+gAAEJowknCLonnzpE8+aXz+fMKcOYoWLXi3UxeX2Xxl0iTeXQB/&#13;&#10;yrZtG+7fH/fWW0RrfFxWq+HLLykq13DnYMvrkS6UMB86hJ8AwSNyyoMGGWPmn38mrQ/uI92/pr7n&#13;&#10;HllSkvvPawcOpGvGZbPpV6ygqw8AAKEJIwkPSGNiYkePziwqyvjuu8ghQwSVindHtTOsWGE7e5Z3&#13;&#10;F8CNLCkp6eOPG/34o7J1a7qUynXrHOXldPU9HTGQjiQYYxWUS0Ig+IQ1akRa37RzJ2l9cJO9pMS0&#13;&#10;ZQtdfU8PytF07SqjXKGDezcAAMDnMJLwhrpr15S8vKaXLyd99pm6a1d/O2nCZbdXLF7MuwvgICw1&#13;&#10;NWH27KyTJ0W4y5Z0L4M8M1PZqpVHv0WRnS1v0oSoH8aYIT+fOZ109SHIuHNZTH3Yi4stR46QRoA7&#13;&#10;9Pn5Lrudrr6n68WYROLm9Rzeqf7xR+vx43T1AQAgBMl4NxDAJBER0c8/H/3887bTpyvy8vTLllmP&#13;&#10;HePd1B/0+fm6KVN4dwFikUo1998fNWJExKBBgkyM/1M7SkuNmzbR1Q/v3dtpNHr6u7S9e5eRfVa2&#13;&#10;Xbhg2rFDk5NDVB98Jfb11+nGxIrsbHefbNaMqIc/6VesiKc8QgXcQTqcVbZpI42J8fSboaZnz2uf&#13;&#10;f07UEmOsIjc3fto0uvoAABBqMJLwgbCGDXWTJukmTao+cEC/ZIl++XJHWRnflqwnT1qPHyd9aQx+&#13;&#10;Qpac3OjAAYoLNeqgX77cZbPR1S//8MPyDz+kq++diqVLMZLwf/EzZ4ozmKubsl076gj9smXxU6f6&#13;&#10;2zK9kGIpKjIfOkRX33zo0G9aLV197+APHgAA+BY2bviSqn37xPnzm1y6lJKfr8nJ4fsXtqmwkGM6&#13;&#10;iMZ+6VLVnj0ih4bmduLKr75yVlXx7gICgywhISw1lTTCdvo06d2TcFsVS5bwboED2+nTVbt38+4C&#13;&#10;AACCB0YSvifI5ZFPPpm+bVvW0aPRo0ZJNBoubZC+ugH3iXAM6pU33nBZLNQpf7IeO1a9f79ocf7D&#13;&#10;aTRWfvUV7y4gYKjat6eOKJ0xg7lc1ClQO6fTUFDAuwk+KkJyKg0AAET4r24NYvKmTZMWLIifOrX8&#13;&#10;o4/K5s4lvLe8Nriz0E+o2rQRlErT9u10EdZTp8rmzo2bMIEu4nqhfPeEftmyyKFDeXcBgUHdvbuB&#13;&#10;eIZl/ve/y+fPj3nllTqekUZFNbl0ySdx1fv3Xxg4kPQ0xwBi2r7dduEC7y74qFy1yjV/vqBQ8G4E&#13;&#10;AACCAVZJkJPGxurefbfxqVMxr73GJOL9C7edOydaFtQtfsYM6ojSmTPtJSXUKYwx5nLp8/PFCPJL&#13;&#10;xm+/tRcX8+4CAoM4J49cefNN64kTdT0hCLKkpPr/x2W3F48ciXnEn0J5OOuoqKhcu5Z3FwAAECQw&#13;&#10;khCJNCYm8R//yCgslKWkiJNov3xZnCC4LVWHDqS3sjHGnAbD1cmTSSNqmL77znbmjAhBfsrhCOWJ&#13;&#10;DHhE0aKFCN/wnUbj+b59HdeukabYi4vP9eqFedyfnCZTiP9Mrl+2jHcLAAAQJEJo44a+oIB6z628&#13;&#10;YUNVp051PKDu1i1969Yz995L/fGRMeay211ms6BUUgeBO+KnTatcv545nXQR1774Ivqll5R33kkX&#13;&#10;wRjTh/CLwRr6vLzYsWN5dwGBQdu377WFC6lTLL/9dq5377QNG6QxMRT1befOne3R4zZrMUKMYdUq&#13;&#10;Ly4qDibGb75xXL0q1el4NwIAAAEvhEYSl19+2VFeThqhyclJ37at7mcULVokzpt3cdgw0k5qOKuq&#13;&#10;pBhJ+AdFdnbk4MG0L9gdjpKxY9O//ZYuwWU2G1avpqsfEMy//GI+fJh69APBIWLQIBFGEoyx6r17&#13;&#10;z3Trlrp6tc/vfjZt335xyBCR9oUFDqwRcNls+oKCmFdf5d0IAAAEvBDauCHCAlrryZPuPBb51FPU&#13;&#10;l8PVEGQhNHLyf7opU4SwMNII07ZtlV9/TVff8NVXToOBrn6gCM07UMELmm7dZImJ4mRZjhw51abN&#13;&#10;tYULmcPhk4Ku6uorb7119sEHMY+4gf3iRdITiwOFPi+PdwsAABAMQmgkEZacTB1hO3vWdv787Z+T&#13;&#10;SpVt2lA3w0S5fhLcJ8/KihoxgjqlZPx4l81GVBwfQGvo8/NJ9+BA8JBIxLyixWkyFY8a9fuddxpW&#13;&#10;rqzXOZQOhz4v72SzZqUzZ+KP+s0q8vLwr4UxVn3ggOW333h3AQAAAS+ERhKyBg1ESDFu3OjOYyK8&#13;&#10;NxNUKup38uAp3eTJ1HMi6/Hj1xYsoKhsv3zZRLkrJIDYL13CO1JwU/QLLzBBEDPR8uuvF5544kRa&#13;&#10;Wsn48VW7d3u0aML6+++lM2eeaNjw4tNP49qmW8Fw9k9YMgYAAPUXQgv7lXfdJUJK+fz50S++eNvH&#13;&#10;RDi3XLTVwuA+WUpKzMiRZXPmkKZcnTo18umnpbGxvi2rz8/H/X9/qli6VPPAA7y7gAAgb9xY06OH&#13;&#10;+OM8e3Fx2ezZZbNnSyIjVW3aKFu1kjdrJktODktJkYSHC0qlIJe7qqoclZWOkhLLr79aiopM331n&#13;&#10;PX5c5D4DjvnQIcuRI7y78Bf6Zcvip08XeegGAABBJpRGEm3bipBiKSoqnz8/5uWX63jGUVFhKiyk&#13;&#10;7kSc4yrAU3ETJ15btIj0RAbHtWtX33038aOPfFsWb8OuV7lmjdNkkmg0vBuBABD7t79xXGHk1OtN&#13;&#10;O3aYduzg1UAd5A0b8m7BYxUhf+vQ9Wxnz5q++07TvTvvRgAAIICF0EhC1bq1IJOJ8Jq35PXXw9LS&#13;&#10;tH371v5lh6P4xRdFuDxM0awZdQR4QRoXFzt69NUpU0hTrn3ySfSoUYrmzX1V0PKf/5h/+cVX1YKA&#13;&#10;02SqXL06UpSrc8Aj1fv2CVKpCEFSnU6eleXOk+G9e6vatav+6SfqlgKLdsAATY8evLvwkMNhWL6c&#13;&#10;dxP+RZ+bi5EEAADURwiNJASVStmqlQgfCl1m8/lHH41+4YW48ePDMjKu+4LLVFh4ZdKk6r17qXtg&#13;&#10;jCmys0VIAS/Ejh1bvmCBo7SULsJlt5eMG5fm3skm7sCLwZtV5OVhJOGHznTpIk5Q5FNPpbh9E2Tc&#13;&#10;W2+dHzCAtJ/AItFqE+fN492Fxyo3b8b9IzcwrFqVtGCBgBvHAQDAWyF0vCVjLLxPH5GSHI5rCxee&#13;&#10;aNjwZLNm53r2vDBw4NmcnGPx8Wd79BBnHsEYU3fuLE4QeEqi1cZNmECdYty0yfjNN76p5XTqCwp8&#13;&#10;UyqImLZvt1+8yLsLCAza/v1VHTvy7sKPJMyaFYi7C3Gw5c2cBoNhzRreXQAAQAALrZGEtn9/kROt&#13;&#10;x44Zt2wxrF5tKiwkfSt+A0lkpDjHeYJ3Yl5+WZaSQp1SMm6cR4ft34px2zb87F0Lp1Ofn8+7CQgY&#13;&#10;iXPn4hTAGtpHHokeOZJ3Fx5zGgyV69bx7sIf6d1eLgQAAHCz0BpJKO+8082tv4FO+/DDTJTd1OAd&#13;&#10;QanUvf02dYqlqOjap5/Wv44euzZuAa9MwX2qDh0ihw7l3QV/soSEpEWLeHfhDf2KFa7qat5d+CPT&#13;&#10;li3YzwIAAF4LrZEEYyzqued4tyAGLTYt+72o556TZ2ZSp1x55x1HRUV9KjiNxsq1a33VT5AxHz6M&#13;&#10;Uz/BfQkffCDV6Xh3wZMgk6UsXy5LSODdiDcwgrwVl91uwOY+AADwVsiNJKKffz7o7+2TxsZq+/Xj&#13;&#10;3QXchiCT6d55hzrFUVpaOm1afSoYVq1ymky+6if44G5UcJ8sPj5pwQLeXfAU//77AXo7g+3Mmard&#13;&#10;u3l34b8qMK8BAABvhdxIQhoTE/nMM7y7oBX1zDOCXM67C7i9yCFDRLgYpXz+fOuJE17/drwYrJu+&#13;&#10;oMAnB3ZAiIgYNCjyqad4d8FH5LBhsaNH8+7CSxW5uczl4t2F/zIfPGj59VfeXQAAQEAKuZEEYyxu&#13;&#10;wgSJWs27CyqCXB7z2mu8uwD3SCTxU6ZQh7is1pLx4737vbYLF0w7dvi2nyBjLy42bt3KuwsIJEmf&#13;&#10;faZo2ZJ3F2ILf/DB5MA8QqIGTnC8LZw6BAAA3gnFkURYWlrsG2/w7oJK1IgRgXizWsjSDhig6tCB&#13;&#10;OqVy7VrvJgv6vDzmdPq8nyCDhSTgEYlGk7p6tSQigncj4lG2bt1g1SohLIx3I16q3rfPeuwY7y78&#13;&#10;nT4/HwtJAADACzLeDfARN368/l//sp46xbsRH5NEROjefZd3F+CZ+BkzzvboQZ1SMmZMo4MHmcSz&#13;&#10;KST1D9uy+Hh58+akEYwx69Gj9itX6OpXrl3rNBol4eF0ERBk5E2bNlix4nzfvi6bjXcv5BTZ2elb&#13;&#10;tki0Wt6NeK+C+P2/IJerOnUijWCM2YuLrceP09W3nT9v2rFDc//9dBEAABCUQnQkISgUyYsXn8nJ&#13;&#10;CbJN4Lp33pElJvLuAjyjycnR3H+/qbCQNMX8yy/Xvvgi+vnnPfgtBw9aioroWmKMxU6YEDtmDGkE&#13;&#10;Y6zs738vGTeOrr6zqsqwalXU8OF0ERB8wnv2TF68+OKwYcH9YlnRsmX6tm0Bfc+Iy2YzrFxJGhHe&#13;&#10;s2fq11+TRjDGzAcPnmrXjjRCn5uLkQQAAHgqFDdu1FB36xY/fTrvLnxJfc89sThFIjDFz5ghQsrV&#13;&#10;yZOdRqP7z1O/GGSMRTz2GHUEYyxi4EDqCOzdAC9EDh2a+NFHTBB4N0JF2bZtemGhLD6edyP1Url+&#13;&#10;vaOsjDRC++ijpPVrKNu2lTdqRBphWL3aVV1NGgEAAMEndEcSjLG4CROC5rJMaXR08tKlni7LBz+h&#13;&#10;6thRhD+K9suXS92efbjsdsPy5aT9qO6+Oyw9nTSiRlh6uqp9e9II044dtgsXSCMgKMW89FLy558H&#13;&#10;5bduTY8eGTt3Bvo8gtEPHAW5XLSPItSzD2dlpeGrr0gjAAAg+AThxyAPCEKDggLNfffx7qPepNKU&#13;&#10;Zcuo334Aqfhp00T4saRs7lzbmTPuPGncvJn0/AUm1ovBP7Kol2M4nTiQH7wT9eyzDfLzBYWCdyO+&#13;&#10;FDl0aNrGjUFwwIqjvNy4cSNphCYnRxoVRRrxJzGWjOE7IQAAeCi0RxKMCSpV6vr16nvv5d1IvSQt&#13;&#10;XBjeqxfvLqBeFNnZkYMHU6e4zOaSCRPceVKEnQgifDgWMwt7N8BrEU88kbFzpywpiXcjviCRJMya&#13;&#10;lZKbK8jlvFvxAcPy5S6rlTQiQsThrKpDB+q1acatW+3FxaQRAAAQZEJ9JMEYk2g0aZs2Be6P9Amz&#13;&#10;Z3t0ZiH4Ld2UKSJckmdYubLq++/rfsZRUVG5bh1pG8rWreWZmaQR15NnZipbtyaNsBw5Yj50iDQC&#13;&#10;gpiqY8dGBw6oOnbk3Ui9SGNi0tavjx0/nncjPlORm0taX5DJtP37k0bcQDtgAG2Aw6EvKKCNAACA&#13;&#10;4IKRBGOMSbTatA0bAu9TlESS9OmnsZRXCYCY5FlZUSNGiBBUMmZM3Yf8G7780mU2k/Yg5ovBPxLp&#13;&#10;j9Kk/ukFgpssJSVj9+64t99mUinvXryhvvfeRj//HP7ww7wb8RnriRPV+/aRRqi7d5fGxZFG3ABL&#13;&#10;xgAAwN9gJPH/JJKEWbMaFBSItqWznqRRUWnr10e/8ALvRsCXdJMnC0oldUr1gQN136ahp//RWivi&#13;&#10;ro0aEYMGUUcYCgqC7F5hEJkgk8VPm5axa5eiWTPevXhAkMl0kyZl7NwZlpbGuxdfCppbh66n7txZ&#13;&#10;lpJCGmH++WfLkSOkEQAAEEwwkvgfEYMHZxYVibyK0guqu+9ueOBAML2MghqylJSYUaNECLry1lvO&#13;&#10;qqpav2Q7ffq2OzvqSXHHHeL/xCVv0kSRnU0aYS8pMX7zDWkEhAJ1586NDh+Of+89iUbDu5fbq/n7&#13;&#10;SDd1aoAu7rgll4v8pEaJhHwbxc0EIYI+VIRpDgAABA2MJG4kS05OXbOmQUGBONcTekpQKHRTpmTs&#13;&#10;2SPPyuLdC5CImzhRotVSp9gvXiybNavWL1Xk5ta9raP+xN+18UeuCHs3sGIZfEEIC4t7443Mo0ej&#13;&#10;nn1WkMl4t1M7aVxc4rx5DffuVbZqxbsX36vavdt2+jRphLpLF1lCAmlErcTYu5Gfz5xO6hQAAAgO&#13;&#10;GEnULmLw4KxjxxLmzJHqdLx7+a/w3r0zjxzRTZ7st59Qof6kcXGxo0eLEFT2wQe2Cxdu/vUgu2tD&#13;&#10;5NzKr792VlZSp0CICEtNTV60KPPo0chhw0Q4+9Z90qgo3ZQpjU+dinn1VRFuL+YiKHdt1FB36SJL&#13;&#10;TCSNsF+8aCosJI0AAICgEZyfJHxCUChiR49u/PvvCR98IObVALXS3Hdfxq5daRs2YHFEKIgdN04a&#13;&#10;G0ud4qyqujJx4g2/WPXDD9YTJ0hz5U2bUm+guBVFy5aK5s1JI1zV1YaVK0kjINTIs7JSlixpfOaM&#13;&#10;btIk6p8k3Wkm4f33s06d0k2eLMJ6Ll5cZrNh1SraDEHgtV6MSSQibFDF3g0AAHATRhK3IdFqY8eO&#13;&#10;zTp+PHXduvDevUV+TyUoFJFDhjQ8cCC9sFDdpYuY0cCRRKuNmzBBhCD9smXV+/f/z6/QH2zJ7VM4&#13;&#10;Y4wxLf1rSfL95xCSZMnJuqlTG587l7p2bcTgwZLwcDHTJeHhEY8/nrZpU9bx47Gvvy6NjhYzXXyV&#13;&#10;a9c69XrSCHWnTtTHTNZBjCVja9bc6sQiAACA62Ek4R6JRNunT9qGDU1KSpL/+U9tnz6CSkWXJoSF&#13;&#10;aXJykj79tElxcUpenqpdO7os8E8xr7wixqdVl6tkzJj//jerVYQ3/Lx2bYiWbtq503buHHUKhCYh&#13;&#10;LEzbr1+DgoImJSWpa9ZEjxolb9KELi4sPT1qxIjUtWublpY2WLEivFcvJgh0cf5DhENhRBiP1kHT&#13;&#10;vTv1vlSn0Vi5ejVpBAAABAccSeAZaXR01PDhUcOHu6zW6v37q3btqvr+e/PBg/YrV+pZWZDJFHfd&#13;&#10;pe7cWd21a/hDDwXxglhwh6BU6t5+u3jkSOqgqj179AUFkU8+yRirXL/eUV5OGidv1EjZpg1pRN2U&#13;&#10;d90lb9yYdnOKy6XPy4t7803CCAh5ErVa279/zfJ72/nz1T/+aD54sPrgQUtRkf3SJa/LyhITFc2a&#13;&#10;KVq2VHXqpO7aNSw11XctBwz7lSumLVuoU3gdJPEHqVTbr1/FokWkIfq8vMinnyaNAACAICC4iI/W&#13;&#10;DxGOsjJLUZHl6FHb6dP2y5ftJSX2y5cd5eUus9lpNrssFpfVKkilLCxMolRKIiOl0dEynU6WkhKW&#13;&#10;libPylLccYeiRQtBLuf9zwEAAIHNWVVlPXHCduqU/coVx9Wr9qtXHRUVNX8NuSwWxpigUAgKhUSh&#13;&#10;EDQamU4nS0yUxseHpaTImzQJ+h0ZAAAA4G8wkgAAAAAAAAAADnCWBAAAAAAAAABwgJEEAAAAAAAA&#13;&#10;AHCAkQQAAAAAAAAAcICRBAAAAAAAAABwgJEEAAAAAAAAAHCAkQQAAAAAAAAAcPB/AAAA///s3W1o&#13;&#10;lXUfB/DNPbTNngxji+70vrM0LB/AxHSa2RupFxOJRCKi8IVQRIhBLyuKiCCJEoOICAsjikhHRb4J&#13;&#10;gsyHFIUwc+mm29yDbTq3ds7ZebjuF90P0u2tbudc11+3z+f1Of/fF87hD9f3/M91qSQAAACAAFQS&#13;&#10;AAAAQAAqCQAAACAAlQQAAAAQgEoCAAAACEAlAQAAAASgkgAAAAACUEkAAAAAAagkAAAAgABUEgAA&#13;&#10;AEAAKgkAAAAgAJUEAAAAEIBKAgAAAAhAJQEAAAAEoJIAAAAAAlBJAAAAAAGoJAAAAIAAVBIAAABA&#13;&#10;ACoJAAAAIACVBAAAABCASgIAAAAIQCUBAAAABKCSAAAAAAJQSQAAAAABqCQAAACAAFQSAAAAQAAq&#13;&#10;CQAAACAAlQQAAAAQgEoCAAAACEAlAQAAAASgkgAAAAACUEkAAAAAAagkAAAAgABUEgAAAEAAKgkA&#13;&#10;AAAgAJUEAAAAEIBKAgAAAAhAJQEAAAAEoJIAAAAAAlBJAAAAAAGoJAAAAIAAVBIAAABAACoJAAAA&#13;&#10;IACVBAAAABCASgIAAAAIQCUBAAAABFAZOgD8W6Ew0taW6+jIdXfnenvzfX1ROl1Ip6NMpryiorym&#13;&#10;prymZtLkyZU331xRX1/Z0FA9Y0bFlCmhQwPh2DQAAK5yKgmCiVKp1L59qd27Uz/9lPnll5GWliiT&#13;&#10;GdUKlfX11bNm1cyZU7toUe3ixdV33BFTVOBKYNMAABhnyqMoCp0haa2LF2fb20On+Jfyiory6ury&#13;&#10;6upJdXUVN900acqUyoaGqunTq6ZNu2b27GtmziyrqAidscTShw4Nff310DffpH78McrlSrhyZX39&#13;&#10;5JUrr3v44ckrV1bceGMJVx6zbHt76+LFoVPEq/6112544omLvCDX2Xl80aK4Y1Tdcss/9u0rcpH+&#13;&#10;zZt/f/31kuS5uGnbt9csWFDMCtnW1tZly0qV5/+pnj797z/8EPeUS5pQm0YQ6QMHTjY1xbf+3z75&#13;&#10;pO4yvq6n1q0b+vbbmDLUzJs37auvSrhg2wMPjPz2WwkXPN91TU23bNkS0+IAcEWZiKckcl1duc7O&#13;&#10;0CkuS3lNzTV33123ZEndsmWTV6yomDo1dKKxGzl6dODjjwe2bRs5diymEbmenoGtWwe2bi2vqrr2&#13;&#10;oYdueOyx61atKq+piWnc5WXKXS1ftjEr/PHHxV9QeeutZYVCrqsr1hi5U6eidLrIj3v4u++S+byG&#13;&#10;d+0qspLIHDmSQNTLuYyMzwTdNEKIMplYv05ROn05L8v39cUXI9fQUOIFu7vjS5vv749pZQC40ri9&#13;&#10;5RUtSqfT+/f3v/NOx5o1vzY0tC1f3rdpU667O3Su0cjnz336advSpb/NmnX6lVfiu7Q4X5TNDu7Y&#13;&#10;0bF27a8NDd0bNmRbWxMYykXULVkS+4woKv4Xy+E9e0qS5ZJSRQ+K7+fZ89U1NiYw5a9sGgAAE4ZK&#13;&#10;4uqRzw9//33Pxo0tt93W3tQ0tHNn6ECXEKVSfZs2tdx+e8fatcOBzn4XBgb633qr5c47Ox55JH3g&#13;&#10;QJAMlJWV1Sby75XM0aPFvD3b0ZHYkZbU3r1FrjDS0lKSJBeXRJd0HpsGAMBEo5K4+kS53GBz88mV&#13;&#10;K4/Pn3/us89Cx7mAaGSkf/PmlhkzejZuzJ48GTpOWVk+f+6LL47fe2/Ho49mDh8OnWYiSubH9mxx&#13;&#10;P6endu8uVZJLGmlpyff1FbVC/GcHJl17bc28eXFP+ZNNAwBgYlJJXMXShw51rFnTet99w7t2hc7y&#13;&#10;X4PNzcdmz+5+9tm47x0walF07vPPj82Z0/XMM/kzZ0KnmVhqFixI4P/5RR4cKP7kwujGFfffjQRO&#13;&#10;SdQuWpTM7XVtGgAAE5ZK4qqX2rOnbenSrvXr82fPhk2SbWtrX7Wqvakpmf9+j1GhcGbLlmN33XX2&#13;&#10;ww9DR5lAyquqahcujHtKkbdXSLqSKGJclMtl29pKl+XCEvjXhk0DAGCCU0mMC1F05r33js+fH/C4&#13;&#10;xNkPPjg2d+7gjh2hAoxKrrf31FNPtTc15Xp6QmeZKBK4vi3q4EA+n96/v3RZLq2YSiLb2hplsyUM&#13;&#10;c0G1MX9kNg0AAFQS40f2xIkTy5f3v/12wnPzfX3tq1efWreuMDiY8OgiDTY3H587d7C5OXSQCSGB&#13;&#10;O1xmOzujVGps703//HNhaKi0eS6umEoiiXtbTpoUX4tk0wAA4E8qiXElyuW6n3uu6+mnywqFZCam&#13;&#10;Dx48vnDh4JdfJjOu5HK9ve2rVp1+6aWyKAqdZZyra2wsKy+Pd0YRzwEt/qmco5Xv6xtzs5DAE0Br&#13;&#10;7rln0vXXx7GyTQMAgP9QSYxDZ959t/PJJxNoJQa2bWtrbMy2tsY9KF5RdPrll9tXr074R/KJpmLq&#13;&#10;1OqZM+OeMubngCZfSZQV8YyPJO5tGc+pFpsGAADnU0mMTwMffXRq/fpYR/S9+Wbn448XhodjnZKY&#13;&#10;we3bTzz4YP706dBBxrMkbicx5lMSyd7bssihCZySiOPDsmkAAPAXKolx6+z77//+6qsxLd7zwgs9&#13;&#10;zz8/zs4tp/bta7v//uzJk6GDjFsJ3E5ibNfqhaGhzOHDJQ9zSVdyJVHb2FjaBW0aAAD8L5XEeNb7&#13;&#10;4otDO3eWfNnuDRv63nij5MteCTJHjpxYsSLX2Rk6yPhUt3Rp3COyY7pWT+3dm9jtV86XPngwymRG&#13;&#10;+64EngBa2dBQPWNGCRe0aQAAcEH/BAAA///s3Xd8FHX6B/CZ2b5phATSIYlREAUPSBCUwwoqHq+7&#13;&#10;U1BA7OWleBYUPBEb59mRw+6peCKKIiAW9MSCeHYCFiyHMQQJ6Qkpm2y2zszvj3j5hWybnf0+s7PJ&#13;&#10;5/0XsjvP82WBR+bZ7zxftCQGNEmqO/98f1MTw5BNy5a1rlrFMKDeeKuq9s+Ygc3YFCyjRxsyMkhT&#13;&#10;eFQNWYjLIAmO42Sv1/3NN9Fe5auqkv1+ivX0YvvUBooGAAAAAISClsQA529qaly0iFW0gytXttxz&#13;&#10;D6touuX56afqmTMHzBPvOsLzduJnN/x1dSp+4+LVklCXWvUIT+Vs7FoSKBoAAAAAEAZaEgNfx7p1&#13;&#10;zm3bYo/T+eabjUuWxB4nIbh27qy78MIB9ty7HjC81w1O1TmgcZlt2aM7+kM31D2cEhU7o0ESKBoA&#13;&#10;AAAAEB5aEoNC09KlMUbwfP997YIFcXnePl4cGzc233lnvFcx0Ghx6EaUmwh8+/f76+uJFhORO/pu&#13;&#10;CPVsS95qtU6cGHscFA0AAAAAiAgtiUHBtWNH51tvqb5ccjoPzJkjdXYyXFJCaL7rLor5oIOZbdIk&#13;&#10;3mQiTRHtHbsr+n0KDHmrqqKd9kLdkrCVlcX+e4SiAQAAAABKoCUxWLSuXKn62oarr/b+/DPDxSQM&#13;&#10;Wa678EK280EHOd5ms44fT5rCG+WEyzg+tfHbAqIcJxHtLzBaTM5qRdGI9zoAAAAAEgNaEoOFc/t2&#13;&#10;zw8/qLiw4+WX29esYb6eROFvaKi/9NJ4r2JAoR4nEfUuibi3JKJZgOzzeffvp1sMx+LhGhQNFA0A&#13;&#10;AAAAhdCSGETaX3gh2kvElpaGa6+lWEwC6dyypWPdunivYuCgPnQjqpaE7Pe7v/6abjFKRDVOwldV&#13;&#10;xYki3WK4mGdbomhwKBoAAAAAiqElMYg41q+P9pKGG24QW1ooFpNYGm+4QWxtjfcqBgj71Kmk8f11&#13;&#10;dZLTqfDNnt27435wo2vHDuXHNFCfAGoeNcqQmRlLBBSNHigaAAAAAEqgJTGI+Kqr3bt3K3+/86OP&#13;&#10;OtaupVtPAvE3Njbdcku8V6FXPB/V2425uabCQpql/Eb5tIVo5zhQENvbPYrHLlDPtoxxDwuKRi8U&#13;&#10;DQAAAAAl0JIYXJzKR8HLcuOSJZRrSTBtzz7r2bMn3qvQHVNhYeqcOdFeRX0UqPJzQPXQkuCiOfWD&#13;&#10;fLZlLL81KBqHQtEAAAAAiMgY7wWAppTf+XSsW+fetYt0MQlGFJtuuaXgtdeiusiYl1ccj1EFrY88&#13;&#10;0v7889RZeKu1YONGQ0ZGtBfajz+e9El77969Ct8Z99mWPVw7dgy56CIl7/Qp/qWpE8tjNSga/akq&#13;&#10;GgAAAACDCloSjBmzspLPPDPi22S/X2pr89fXu7/7Tvb5NFhYD1d5uZK3yX5/8+23Uy8m4XRu3uz6&#13;&#10;6ivbsccqv4Q3m6nPvAzU/Z//dLz4ogaJch57zDpxoooLyQ/dULaVQGxv18mX2Mo7Ix7KXRKGoUMt&#13;&#10;o0eruxZFIygVRQMAAABgUEFLgjFzSUnu6tXK3y91d3e9887BFSu02UDuO3BAcjqFpKTwb3OsX++t&#13;&#10;qtJgPaEIdrupsNA0YoSQkiLY7bLPJ3V3i83N3n37/PX1ymcBMnfwwQfzN26MV3Yl/A0NNXPnyn4/&#13;&#10;daIhl102RO1Jh9Zx44TUVMnhYLukXgoHLrjLy+P4Z6kvz+7dstvNW63h3yZ7vb7qarpl2I87LtrJ&#13;&#10;IL1QNELRf9EAAAAAiCO0JOJMsNtTZ89OPfvslgceaFq2jPp4P06WvRUVEb+3P7hyJe0ygjIYkk85&#13;&#10;JeVPf7JPnWo5+uhQt0ZiW1v3p586P/jAsWGDv75e4zU6Nm/2VlaaS0o0zquUKNbOm6fBx2IrK8t5&#13;&#10;7DH11wuC7dhjne+/z25Fh1C4S0IngyQ4jpN9PteuXRFP3/Tu3UtaImwxzLZE0QhF70UDAAAAIK4w&#13;&#10;3lIfeD7zr3/NXrFCg1S+2trwb3Bu2+bWdvyBkJKSsWTJETU1I7ZuTb/qKsvYsWG+qjWkp6fMmpX9&#13;&#10;8MNH1NTkb9qk7sEB9SSp9eGHNc0YjaZly5zbt1NnMWRk5G/YwFsssQQhnXDpb2iQuroivk0ngyR6&#13;&#10;KOmPUM+2jNgTCQVFIxx9Fw0AAACA+EJLQkeGXn990vTp1FnExsbwb2h/9lnqNfSVOnt2yc8/Zz3w&#13;&#10;gDE7O7orBSH1rLOKd+7Mefppw5AhNKsLouOll2SPR7N0ynW++WbLAw+QpxGEvBdfNI0cGWMYPYyT&#13;&#10;0M8uCU5Zf4T0BFDeZLJNmqTuWhSN8HRbNAAAAADiDi0JfRl2663UKcJ/eyw5HI7XX6deQw/eZMp5&#13;&#10;+un8DRuMOTmxxEm//PLib76xjB3LamHhiW1tnW+8oU0u5Xz79tVddJEGD8wPX748+fTTY49jnzKF&#13;&#10;MxhijxNKxHNAvVVV/qYmugVES8lpOKS7JKzjx/M2m4oLUTQi0mfRAAAAANADtCT0xT51qoojFaMi&#13;&#10;ud1hXu145RXZ5SJdQA/eah3xzjvpl1/OJJqpsLDo889jOb8wKh1r12qTSCHZ4zkwZ47Y1kadKGXW&#13;&#10;rMxly5iEElJSrJQ3hBE3FCg/EFcbvv37/Q0N4d9DuktC9b4VFA0l9FY0AAAAAHQCLQmdEQRbWRlt&#13;&#10;CkkK82Ln5s202XsYDPmvvpp06qkMQwrJySPeflubEze73ntPyagCzTRcc4171y7qLObDDst94QXV&#13;&#10;JzIEimWYYkSRWxJ6GiTRI2KXhLQlYVf724GioYTeigYAAACATqAloTuGzEzS+ELovdmS0+n86CPS&#13;&#10;7D2GL1+eMmsW87BCamrBpk2G9HTmkfuRvd6ud9+lzqJQ+5o1bc88Q51FsNvzN21i+/g96YTLhGxJ&#13;&#10;hF0S+QmgqmZbomgopKuiAQAAAKAfaEnoDm+10sa320O91LV1qwYz2OzTpmXecgtRcFNRUfbjjxMF&#13;&#10;76vr7bc1yBKR5/vvGxYu1CBRzpNPWo85hm1M1ec7KBF+7ILs87m/+YYuuzrhWxLeysrwW5xiYSos&#13;&#10;NOblqbgQRUM5nRQNAAAAAF1BS0J3JOKJAMasrFAvdW/bRpqa4zjeaMx5/HGGm/8Dpc2blzxjBl38&#13;&#10;Hk76zyoiqbPzwJw5Unc3daL0hQvTLriAeVhTUZExN5d52B7+xkapszPUq+5vv5XDDlWJC1d5eZim&#13;&#10;Q8SBnbFQvWMFRUM5PRQNAAAAAL1BS0J3fPv3k8Y3FRSEeqn7889JU3Mcl3b++Zajj6bOMvzee6lT&#13;&#10;+Kqr/bW11FnCq7v0Uu/PP1NnsU2enP2PfxAFp312I/RGCV0d/9lLcjg8//1vqFe9e/fSpVY92xJF&#13;&#10;Qzk9FA0AAAAAvUFLQl8kp9P97beECXjeXFISMvXu3YSpOY4ThMybb6ZNwXEcx1knTEg+4wzqLN2f&#13;&#10;fUadIozWVascGzZQZzEOH56/YQNvNhPFV30nrESYbQX6bElwYSdckp4AqnqQBIpGVOJbNAAAAAB0&#13;&#10;CC0Jfel46SXZ76eLby4qElJTg77kKi/nRJEuNcdxSSedZD7iCNIUvYZcdhl1Cld5OXWKkKm/+KLx&#13;&#10;ppvI0xgMeS+/bMrPp8sQrwmXOpxt2SPMwuiO2xBSUqzjxqm4EEUjWnEsGgAAAAD6hJaEjkgOR8t9&#13;&#10;95GmsJaWhnrJ+9NPpKk5jkubP586Ra+UWbMMGRmkKcLssSclNjfXnHOO7PNRJ8q6556kk08mTWGd&#13;&#10;MIEPfQRMjDwhthWIra2kOw5iEa4lQbZm2+TJnKDm/wUoGtGKV9EAAAAA0C20JPRC6u6uOecc3759&#13;&#10;pFnC3GF69uwhTc3xfPKZZ9Km6JvNZEo69VTSFF7qTywoSapdsMBXU0OdJ/WsszLoN2LwJpNt0iSi&#13;&#10;4L4QwxdcX33FyTJR0hi5v/8+6LxS2eOh+01XvVcFRSNa8SkaAAAAADqGloQOSFLnW29VjR/ftXUr&#13;&#10;daqk6dNDvUQ6z5/jOOvYsWEO+6CQdMoppPG9v/6qwfGH/TTfeWfXe+9RZzGPGpX7/PPUWXrYp0wh&#13;&#10;ihxqW4Fun9rgOI4TRffOnYE/TXoCqOqJHiga0YpL0QAAAADQM2O8FzDQiO3tXe+8E/FtsihKHR1i&#13;&#10;S4vr66+7P/7YV12twdpsZWXm4uJQr1Kf9GEl+zI8FPvkybQJRNFXU2M+7DDaLH10vftu8913U2cR&#13;&#10;kpIKNm0SUlKoE/Wgm3Dpb2qSHI7A4SlsWxK80ch2/ovrq6/s06b1+0nCm39BUN0VQtGImuZFAwAA&#13;&#10;AEDn0JJgzPPjj9Ua7jSOStp554V51d/QQJpd3fy8WJhHj+bNZtnrpUvhb2zU7O7CV11de/75dF+V&#13;&#10;98p55hnLUUdRZ+llP+44jueJnqTwVFTYAuansG1JJJ18cvdnn0lOJ6uAQZdHN9vSOnas6vYTioYK&#13;&#10;WhYNAAAAAP3DgxuDhZCcnHbBBaFelb1esb2ddAHmww8njR+IN5nC7Aphwl9fTxq/l+zz1Zx7rtjS&#13;&#10;Qp1o6HXXpc2bR52lL0NGhmX0aKLggc9ueCsr2X6M1kmTrOPHMwwY9IBSupaE6l0qKBrqaFY0AAAA&#13;&#10;ABICWhKDxZBLLjGkp4d61d/URL0AU14edYpAxpwc0vga9Ah6NN5wg+vLL6mz2H//+6wVK6izBLLR&#13;&#10;jZMIuJNn/jHaJk60TpzIMKDvwAF/XV2/n6RrSah+agNFQx3NigYAAABAQkBLYlAQ7PaMJUvCvEEO&#13;&#10;NuSfLep/6AdPmp1NGl92uUjj93C88krrY49RZzFmZ+evX88b4/Awl+oTHyIK3CURdA9CLGxlZTam&#13;&#10;LQmO47q/+KLfz9CdAGqfOlXdhSga6mhTNAAAAAASBVoSg8LQRYtM+flh3qDBEHghOZk6RSA+KYk0&#13;&#10;vuR2k8bnOM6zZ0/dFVdQZ+GNxvz16+NyB8hxnO3444kiB9klwXSQhDEnx5iXZy0rYxiTC1ik7HYT&#13;&#10;nQBqzMkxFRWpuxZFQx0NigYAAABAAkFLYuAzFRZmLl0a/j0a/CuZt1ioUwQSrFbS+DLx5yZ1d9fM&#13;&#10;ni11dpJm4Thu+AMPBJ7yoBnL6NGGzEyKyP1aErLX6/72W4bxbWVlHMdZRo0S0tIYhnUf2pLwVlYS&#13;&#10;jf+0x9AMQtFQh7poAAAAACQWtCQGOp7PffZZIeL3fjQ3PH2XwfE8bYqgDAba+MSfW/0VV3h+/JE0&#13;&#10;Bcdxqeeem7FoEXWW8Iie3RCbm/uOYHR//TXbwxR+myLB87YJExiGde3c2fdoFQ/ZCaAxncCKoqEO&#13;&#10;9ecGAAAAkFDQkhjgMhYtSjrllIhvI/82UpZJz9ULmZb4sW3Sz63tySc7XnqJLn4Py5gxuatXU2eJ&#13;&#10;iHDCZZ8pDOwHSfxvigTbCZdSV5f7hx96/9NHN9syhpYEioY6cdn6AQAAAKBbaEkMZEknnjj8/vuV&#13;&#10;vFODfyVL9MPwgiSlvrsg2+Pt2rmzgX7ngpCSkr9pU+RNNPRieYIgPG+fLQbMWxK9UySYT7jsu1QP&#13;&#10;zWxL3mazxrC5A0VDHbqiAQAAAJCI0JIYsCxjxuRv2KDwAAXBZqNej9jYSJ0iSFLicwqJHjsXW1tr&#13;&#10;5szRYHxg7nPPWUaPps6ihK2sjDebKSJ79+7t/THb2ZamkSONw4f3/Ng6aRLDyNyhLQlfn18CQ7ay&#13;&#10;Mt5kUn05ioY61LMqAAAAABILWhIDk7m4eOR77ykfGWjIyCBdD8dxvro66hTaJzUMHco+qCzXXXih&#13;&#10;79df2Uc+VMaSJamzZ1NnUYi3WmP5xj6M3gc3xJYWL9N7e1tpae+PzcXFbP8S9e2eEJ0AGuP8DhQN&#13;&#10;dUiKBgAAAEDCQktiALIec0zhJ58Y8/KUXyIkJ1Pv3g88jpGcLPuqqkgzGLKzmcdsueeezi1bmIft&#13;&#10;J+mkk7LuvZc6S1TsNOMkev/gdX/5JdvI/eZHsH12w/Pjj1JXF8dxssvlq61lGLlXjPM7UDTUoSga&#13;&#10;AAAAAIkLLYmBJnnmzJHbtxtzc6O90JiVRbGeXp7du0njB/L+8ovkdJKmYP6hObdta7rjDrYxAxnz&#13;&#10;8vJefpn8ZIEoxXT6Q2i9WwzcTJ/a4A7dJcGxnnDJSZKrvJzrGSRBcUYDz8d+ygmKhgrUHxoAAABA&#13;&#10;YkFLYuDgjcbhf//7iC1bDEOGqLg8ql0VKrh27SKNHyRjeTl1ChPTD81fV1c7fz4nigxjBuJNpoIN&#13;&#10;G3R4X2SfOpUirHjwoNjWxrEeJMEF9CAYtyT+N06C6KkNy6hRyh/sCgVFQwW2RWOA4Sn7pMyn85Ae&#13;&#10;zqJwDhQAAMAAgJbEAGGdOLFox47MZcs4nlcXwXz44WyX1I+7vFxyOEhT9OPcto00vjE7W0hNZRVN&#13;&#10;9vtr5s7108/zy1q5ku7EzVgYs7PNxcUUkb2//MLJMtuWhLmkpN9QABvzCZc7dnBkDy8w2ZOCohEt&#13;&#10;tkVjAIph3mpEUkcH24BiezvbgH0RjfsFAADQIbQkEp4xJyfniSeKv/rKOn58LHEsRx7JaklByX5/&#13;&#10;17vvkqY4hCQ533uPNAPbT6zp5pu7P/mEYcCg0s47b+hf/kKdRTWqZzcqKrwVFT17JVgJ3BNhKigw&#13;&#10;Mh0TQLpLIvanNjgUjehRf2KJjvQ+XGTbkpAkqbOTZcBDaXDILgAAgE6gJZHATAUFWQ8+WFJZmX7V&#13;&#10;VbHPBTDTHwbZ8fLL1Cl6Obdt89XUkKYwjxrFKpTjtdcOPvQQq2ihWMeNy3n6aeossWBynxzIW1nJ&#13;&#10;fLZlv0ESPdg+u+Gvq/MdOEC1S+L442MPgqIRLYZFY0AiPSFV6uyUurtZRfPX15MMefkfHofFAgDA&#13;&#10;oIGWRAIyGJKmT89bt66kqipj8WLBbmcSNegtFltd77zj1+pUv7Znn6VOweqEBW9lZd0llzAJFYaQ&#13;&#10;lpa/aROrPy1EmNwnB/JWVrIfJBHs7wvbQzc4jnN9+SVFS8KQmWlh0U1A0YgW8z8hA4yQnk4YXZbd&#13;&#10;337LKhj12BFjzKNeAAAAEgXmJyUYY25ucXm5igM1IkfOzjYXF3spD8CTvd6DDz2URb8dwFtZ6di4&#13;&#10;kToLk6cMZLe7Zs4c5g8598fzeWvWmEtKaLPEzHr00UJaGvNPw1tZKfv9LCMKQtB7y6B9ilg4P/qI&#13;&#10;4oac1XmrKBrRClo0mm67zVddTZQx/ZJL7CecQBScOer7cPfXX7PaikXdkjAMG0YaHwAAQD/Qkkgw&#13;&#10;/rq67s8+S50zhyK4bcoU0rsLjuPannpq6HXXmUaMIM3SdNtt1OdWGIYMYfJYeP3ChQy/uAslc+nS&#13;&#10;lD/+kToLA4Jgnzy5a+tWtlE9e/bI7DZscxxnGTVKSEkJ/HnmEy4dGzZQbA5nOLMDRUO5UEXDuXUr&#13;&#10;3f2trbQ0gVoS/UbGMtf98ceshulQT0KN/UAcAACARIEHNxjjbTbqFE0338z8MLMeGvzLVerubrj+&#13;&#10;etIUzg8/dLzyCmkKjuPs06apPtykV/vq1e3/+heT9YSRNH368Lvuos7CCsVpIFJHh+zzMQwYamaE&#13;&#10;MSvLlJ/PMJHY0sIwWi+GMztQNJQLVTRI/68hOZ10wZmjPla28623mIy59Xz/vYv1eJp+zIWFpPEB&#13;&#10;AAD0Ay0JxmwTJiSdcgppCm9V1cFVqygip5x5Zuy32RF1bt7cvno1UXCxpaXu4ouJgveVPHNmjBHc&#13;&#10;331Xf801TBYThmnEiPx16zghYf6m22nGSbAVZoYC82c3mOPNZoa7OVA0lAtVNATKloTCrpZMvENE&#13;&#10;4QBm82GHka5C9niY9J7a/vnP2IOER33CLgAAgH4kzI1KAhl+993UKVruucff2Mg8rDE31zphAvOw&#13;&#10;geqvuYb5uEGO42Sfr2b+fN+BA8wjB0o+88xYLpccjprZs2WXi9V6guItlvyNGxNrA7Bt8uTYj4+h&#13;&#10;Zi0rC/WSBhMfY2SdMIHhMH8UDeVCFQ2ecuis9+eflbxNcjjo1sApbruYCgup//o333231NUVSwTP&#13;&#10;Dz+0PfMMq/UEZczKCvpoGAAAwICElgR7tmOPpX5uX3I4mm+/nSKyNhMHZJer+owz3Lt3s4zp99fO&#13;&#10;n+98/32GMUOxlZbGuD+/7uKLiQ537Cv7kUdsoW+e9UlITraOGxfvVYTDG4228eNDvcr2HFAKrGZb&#13;&#10;9kLRUCJM0TBQHjPh/vFHJW8TW1vp1sApPtKSN5moH1jw19Y233mn+uslqe7yy2Wvl9mCgrEcdRRp&#13;&#10;fAAAAF1BS4LE8Lvuot4q37Z6Ndt/nfcYsmCBBtuwOY4TW1v3n3BC17//zSZaW1v1zJkaDMzvkbZg&#13;&#10;QSyXH1yxwvHaa6wWE8qQiy5Kv+IK6iwUGE46oGAZMybMw//67wExnG3ZA0VDiTBFw1RQQJfXt2+f&#13;&#10;56efIr7Ns2cP3Rq4aOZlWEP3+1g5uGpV55Yt6q5tuP566ikSXCI8/wUAAMAQWhIkLGPHps2dS5tD&#13;&#10;FBtvvJF5VFNRUZJW49nF9vbqWbMaFy+WYjsNwfn++1UTJ2rzVSfHcbzJlDZ/vurLuz/9tGnpUobr&#13;&#10;Cco6YULOk09SZyFCMeGSofD7IAwZGaaiIs0WowLzaR0oGhGFLxpsR6IG6li3LuJ7XJ9/TroGQfHD&#13;&#10;Kdbf/Y50JRzHcaJYM2eOY/36qC6SPZ66Sy9tffRRokX1pf/nvwAAABhCS4LKsOXLeZOJNIXzgw86&#13;&#10;33iDedi0iy5iHjMkUTz40EN7jzyy7YknZLc72qvdu3YdOOus/TNm+Pbto1hdUMl/+IPqE+P9jY01&#13;&#10;554r+/1sl9SPYejQgo0bGc4L0Jh96tR4LyGciHcLer6dMBcXG3NymIdF0QgvfNEwjRxJmr111arw&#13;&#10;wzJ8+/Y5P/6YcAU8b8zOVvjeMINaGJLd7pq5c2sXLFB0hK0sd77++t5jjml/7jn6pXGc7neKAQAA&#13;&#10;sIWWBBVzSckQ+inujTfdxPZ0Q47j0ubNo7hpCcNXXV1/9dUVubl1l13WuWVLhEPaZNm9e/fBlSv3&#13;&#10;lZVVlZZ2bt6s1TJ/M/Taa1VeKYq1553nr6tjupwAgpD3wgs6/6I+PNPIkdTfG8ci4i2TnlsSRDtQ&#13;&#10;UDTCC180TMTTEySns+ass0J+RKJYf/XVnCTRLcA4bBhvNit8s33qVOVvjlHHSy9VHnFE9emntz72&#13;&#10;mGvnTrG9/f9fE0Xf/v2db73VeNNNlSUlB/78Z4WDQmNnOfpo6sNQAQAAdMUY7wUMZMNuv7197VrS&#13;&#10;UxW8FRVtjz8+9PrrGcbkzeah11zTdMstDGMqIba1ta9e3b56NScI5pISc3GxqaBASE7m7XbO75e6&#13;&#10;u/3Nzb5ff/Xu2XPIPxy1ZSstTTrxRHXXNt12m/PDD5kuJ4hht90W42kgemA77jjfq6/GexVB8Gaz&#13;&#10;9Zhjwr9Hz8+BE52xiqIRRsSiYS4pEVJTSc+8cO3cuW/y5OxHH02eMaPvz/tra+sXLmQ1niOUqG6w&#13;&#10;BbvdNmlS96ef0q3nEKLYtXVr19atPf/FWyyC3S77/ZLTSdqmCSP5tNPikhcAACBe0JIgZMzLG3rV&#13;&#10;VQdXriTN0vy3v6Wdf74hI4NhzPQrr2y5916ps5NhzChIkreiwltREZ/sYWWond/RuWVLy333sV1M&#13;&#10;oOSZM4fdcQd1Fg3Yp0xx6LIlYRk7NuJXuLbSUo7nOVnWZklRYT7bsheKRiiRiwbP2yZOdH70Eeky&#13;&#10;vBUV1aedZioqSpo2zZidLbnd3j17nNu3yx4PaV4u+vmdSdOna9eSOJTs8Yj0H0h4KbNmxXcBAAAA&#13;&#10;GsODG7Qyly4VUlNJU4htbTEdaRaMIT1d9b33AGYdNy71nHNUXOj79de6Cy+kvkc1FRXlrV2rzdkH&#13;&#10;1Gw0X+bHzqbgjE8hNdV8+OEaLCZaQmqqdexYouAoGkEpLBqanR3r27evfc2alvvvb3344a6tWzXo&#13;&#10;R3DRH2mZevbZRCvRP1NBgX3atHivAgAAQFPYJUHLkJmZsWhR8/LlpFnannoqfeFCy5FHMoyZsXhx&#13;&#10;21NP+RsaGMZMdMPvvVfF2a6y11tzzjliayvFkvrKXLxYs6ed+zIVFxuzstjGtI4fLyQlSU4n27Cx&#13;&#10;U/hQhq20VIff2NunTCE9nBhFI5DComGbNEmDxcRLtIdoWI46yjJmjJKzSwee1HnzBkZbGQAAQDm0&#13;&#10;JMhl3Hhj6+OPiy0tdClkv79x8eIRb7/NMKaQlDTszjvrr7ySYcyElnTSSckzZ6q4sOG661zl5czX&#13;&#10;E6j+6qs1yBIo54kn0q+6im1M3mi0lZU5t29nGzZ2NmXHAVhLS5WcvKgx6tNVUTT6UV40kqZP500m&#13;&#10;5rOKdULFHpC0+fObbr2VYjG6xvNDtDy8BgAAQB/+DwAA///s3WlsVFUbwPG5d+7sM+20M51pmZky&#13;&#10;LW0FFwoYahWwihJFIFCNGy6JUVBQYkQWQQUV9BXFNbiA8YtYcUFcSqxRBNwNTRRRlICCBIiAIIqU&#13;&#10;aUvbeT/oq0R8cZZ77znT/n+fmed5KO0p97nnPIeDG4ZTfb7gzJlGZzn01luH3n5b35gFEyZ073d3&#13;&#10;qVNstuKMrqM/smPHgaef1r2ensC4qQcZU1wux8knp/In5bx0w6DZlkdj0fhTWouG1e93Zzo3V3LW&#13;&#10;ggJ7eXm6n/Jfe63Rt2hLyDtypL67HQEAyAm0JMxQeNNNJtzptWfaNEtnp54RVbVkyRJFYyuNJTBj&#13;&#10;RrrHof/Q0aF3LT2F0a/0M+Csrk7xx8F56qkWq9XoetJjtbpqaw3PwqLxP+kuGr6xY40rRiDPiBEZ&#13;&#10;nETQiot99fVG1COzgK6XZwEAkCtoSZhBcTqLjN+D2rZx44HFi/WN6ayuDkybpm/MnGOvqjLhnw9/&#13;&#10;4z7jDNnOVKe+90F1u2V72+ns31/1es1IxKKR0aKRN26cdG0sPXhHjszsgz1tWqr7jDM8I0aIrgIA&#13;&#10;AAFoSZjEf9119j59jM6yd+7czl9+0Tdm0T33mDYNXkKKzRZ5/nnF6RRdSI9jLSyU7qk+nR+EVO7m&#13;&#10;MJOZu05YNDJYNLRIJG/cOINKEkZRMm5JuGpqMhvfk6NCxt8SDQCAnGhJmETRtKK5c43O0rlv3755&#13;&#10;8/SNqdhs0WXLVJ9P37C5IjR/fooTDaE72cZJpPWdkOLdHKZxm/jFZNHIbNEonDJF92LE8tTVZXMd&#13;&#10;T9Fdd8m2VcogvnHj3MOGia4CAAAxaEmYJ/+KKxynnGJ0lp8XLWrfskXfmPbKypIeOaPRe8EFgenT&#13;&#10;RVfRc7llGieher1p7dqQbcKlCbMtj8aikQF3XZ2zulrfesTyT5yYzcddgwf7r75ar2KkpXq9xY89&#13;&#10;JroKAACEoSVhIlUN3X230UmS7e17ZszQPWz++PHB2bN1DyszR79+0WXLesg7Ojm5hw4VXcJfnIMG&#13;&#10;WdQ0FkznwIHyXBmgRSK2eNzkpCwaGQjOmaNjPWJpoVDeRRdlGSS0YIGan69LPdIKzZ9vKy0VXQUA&#13;&#10;AMLQkjCVr77eddppRmf57fXXW9as0T1saP78njMC3VpYGHvjDTUvT3QhPZq9qkoLhURX8Yd0Z0Mo&#13;&#10;DkeKN4aawOQtEn9i0UhX3oUXeoYP16sksfwTJyp2e5ZBtHA4/OCDutQjJ8/w4d3vwA4AAGmhJWG2&#13;&#10;0L33mpBlz9Splq4unYMqSrShwXPWWTqHlY/q9ZauXGmvrBRdCCS6CjSDeY3yjHgUdgSGRSN94Ycf&#13;&#10;7gZXb1gDAb2uzCiYMME3ZowuoWSjhUKRpUvT2n4FAED3wy9Cs3nOOceEl2Ct69cfePZZ3cMqLles&#13;&#10;sdGEjR4CKU5n7I035HkS7uHMHMp4fBkMLJRnnIRL0C4JC4tG+pzV1YGbb9YllEDB2bOtfr9e0Uqe&#13;&#10;eUaLRPSKJglF0yLPP6/16iW6EAAABKMlIYA5GyV+mjOn69Ah3cOqXm9pU5Ortlb3yDJQXK7Yq692&#13;&#10;m43T3YAkl25Y/f4MXoBL0pJQ3W7nwIEiC2DRSFPo/vtz+qIfe1VV4Y036hhQC4djK1Z0s8uYixct&#13;&#10;8owYIboKAADEoyUhgKu21jd2rNFZOnbv3mdM78NaUNB71SrveecZEVwgq9/f+513vBdcILoQ/MU1&#13;&#10;eLDicIiuwuI89dQMZhY6+veX4SHKVVOjaJrYGlg00qLYbJEXX8zRsY6KpkWee073H1tXTU2vJUu6&#13;&#10;zbzh4KxZBddfL7oKAACkQEtCjNC8eSYcH93/6KNHfvjBiMiqxxNrbMwfP96I4ELYYrHe778v1RUP&#13;&#10;sFgsisPhHDRIdBUZToVQbDZn//66F5MuSU4hsWikxV5eHm1okOfSltQF77jDoHM6+VddVfzII0ZE&#13;&#10;Nllg6tTQffeJrgIAAFnQkhDDccop+ZddZnSWZGvrnpkzDQqu2GyRhobwAw90g0ls7jPPLGtuluHp&#13;&#10;EceSYZxEutdt/EmGCZeSHH6xsGikyTtqVGTp0tz6WnnPP7/ojjuMi194882h//zHuPgmCMyYEX7o&#13;&#10;IdFVAAAgEVoSwhTdfbcJb8AOvvzy4Y8+Mi5+YPr03k1N8tzUmIHCKVN6r1qlhcOiC8E/k+Elf8YH&#13;&#10;+zPuZehGUWTo6RyNRSN1eZde2mvx4lw5reCqqYkuX250DyV4220lTz2Vk7dUWK0lTzwRXrBAdB0A&#13;&#10;AMglB3+pdxf2igr/NdeYkGjP1KmWZNK4+J4RI8o3bPCNHm1cCoNoxcWlK1cWP/54Lu6O7jmEn6ax&#13;&#10;BoO2srLMPuuqqdG3mHQ5+vWzFhaKreFYLBqp8197bfSVV1SPx5x0GXP07RtrbDSnzoIbbogtX676&#13;&#10;fCbk0os1GCxtbCyYPFl0IQAASIeWhEhFc+aYMP0u0dz8y3PPGZpCC4djjY0lixfn0Dy2vEsu6bNh&#13;&#10;g3fUKNGF4F9o4bC9okJgAdlcnOE48USxD5PynNr4GxaNNPJedFH8gw9s0ajJeVPnHjIk/tFHZu58&#13;&#10;8dXXl61b5zjxRNMyZsM9bFj5F194R44UXQgAADKiJSGSFokUmvLOZO/tt3cdPmx0loKJEys2bcq/&#13;&#10;8kqjE2XJXllZ2tQUfekla1GR6FqQErFnN7KaB2G1OgcM0K+WtLklOPZyHCwaKXIOGlS2bp33/POF&#13;&#10;ZD++vIsv7r1qlTUQMDmvo2/fsubmwilTZD7Yono84Yceiq9ZI3NHCQAAsWhJCBacNcuE3acdu3bt&#13;&#10;N+X8qlZcHFm6NP7BB7IdX/+dNRAIL1jQ5+uv5fyfPf4f95AhArNnOQ9C7IRL4cde/hWLRoq0kpLS&#13;&#10;pqaSJUvUvDyxlfxJdbuLFy2KvvyyqMtuVbe7+PHH42vWOE46SUgBx+err+/z9deBqVNza0YpAAAm&#13;&#10;oyUhmDUYDNxyiwmJ9i9ceGTnThMSWSwW97Bh8Y8/jr35pnPgQHMy/is1L6/ozjsrt24NzJih2O2i&#13;&#10;y0F6xD6sZjkPIptzH1myFhXZq6pEZU8Li0aKCiZM6PPVV/njxwuf7+g6/fTyzz8vvPFGsWVYLBZ3&#13;&#10;XV2fL78seeIJeWamuuvqyj75JLZihS0eF10LAACyoyUhXmDaNBO2vHYdPrx31iyjsxzNN2ZM+eef&#13;&#10;9373Xe+oUQI31tri8fDChVU7dhTdc488bxeRFsfJJ1v9fiGptZISLRLJJoIz09s6sifnvoPjYNFI&#13;&#10;ha20NNLQUP7FF74xY4QUYK+sjC5bVvbJJ/YTThBSwD+wWgsmT67Yti388MMij0ioqm/s2PiHH8bX&#13;&#10;rpXhqiAAAHICLQnxVJ8vOHOmCYl+bWhIrFtnQqKjec49t3TlyopNm4K33WYrLTUtr2K3++rrY6+9&#13;&#10;Vvndd4Fbb5XwuQJpUBRXba2QzNnvcXCccIKob78cfShi0UiFs3//2Jtvlq9fXzBpkmmlOgcMKFmy&#13;&#10;pM/GjXmXXWZOxrSobnfgllsqtm6NvPCCZ/hwM7tatmg0OHt2xebNsddfl/+0FAAAUlGSRl4PKact&#13;&#10;8fiR7dsNCv774PF0P5Vsbd1SUdGxa5cRJR0ts/J0k0y2rF3724oVh5qa2r//3ogMqtvtGT7cO3p0&#13;&#10;3sUXy3D34ZFt27aUl4uuwlglTz5ZMGmS0Vl+mjfvpzlzjM5yrKK77iqaOzfLINvPPrtl7Vo9yklP&#13;&#10;/MMPc/7pqOctGhnoamk5+OKLB197rWX16mQioXt8ayDgGzPGP2FCbu27ad+69bflyw+++mqiudmg&#13;&#10;m7BtpaW+sWN99fWeujrhR2kAAMhRtCR0lvEz/4Gnn/7R+Oc6i8USeeGF/MsvNyHR8bVt2tTy3nuJ&#13;&#10;Tz9NfPZZlk8aqtfrqqlx1da6hw71nH22qEFr/4iWhF5aVq/efs45Rmc5Vqyx0Td6dJZB9kyfvn/h&#13;&#10;Ql3qSZ1it/c9eFBxOEzOa5wesmhkI5lIHFq1quWddxLNza0bNmTTnlCcTmd1tfvMM32jR7uHDMnp&#13;&#10;AY0du3e3rF59eO3aw59+2vbtt5bOzmyi2crKXIMHe+rq3GedlSu3kAIAILOe2JKAbDr372/79tv2&#13;&#10;TZvaNm8+smNH5969Hbt3d/78c7K1tau1Ndnerqiq4nQqDofq9WrhsBYOa8XF9ooKe1WVo18/e0VF&#13;&#10;Tv93GUC6WDT+XWdn68aNbevXt2/f3rFz55GdOzt27er89ddkItGVSCQTiWRnp+p0Ki6X6nKpPp8W&#13;&#10;idiiUS0atZeXOwcNcpx0kqJpov8O+ksmEq0bNrR9882Rbdvat23r+PHHzn37Ovbt6zp0KNnWlmxv&#13;&#10;t1gsit2u2O2qx2MNBLRg0BoO28vKbOXljqoqR3W1qLk2AAB0V7QkAAAAAACAABx9BAAAAAAAAtCS&#13;&#10;AAAAAAAAAtCSAAAAAAAAAtCSAAAAAAAAAtCSAAAAAAAAAtCSAAAAAAAAAtCSAAAAAAAAAtCSAAAA&#13;&#10;AAAAAtCSAAAAAAAAAtCSAAAAAAAAAtCSAAAAAAAAAtCSAAAAAAAAAtCSAAAAAAAAAtCSAAAAAAAA&#13;&#10;AtCSAAAAAAAAAtCSAAAAAAAAAtCSAAAAAAAAAtCSAAAAAAAAAtCSAAAAAAAAAtCSAAAAAAAAAtCS&#13;&#10;AAAAAAAAAtCSAAAAAAAAAtCSAAAAAAAAAtCSAAAAAAAAAtCSAAAAAAAAAtCSAAAAAAAAAtCSAAAA&#13;&#10;AAAAAtCSAAAAAAAAAtCSAAAAAAAAAtCSAAAAAAAAAtCSAAAAAAAAAtCSAAAAAAAAAtCSAAAAAAAA&#13;&#10;AtCSAAAAAAAAAtCSAAAAAAAAAtCSAAAAAAAAAvwXAAD//+zde3BU5f3H8d0kJJsEQhI2TlBuXkAs&#13;&#10;MyJMHYbqMLGDVu04WotOR8YZoQlWQS5S0IIIpe1YBxQQmQIilGsIDASkFaEwIMhFRVoutmpCSAK5&#13;&#10;kexmr9nrOad/9Fd+VCAku+d5niX7fv0F4ezz+cBOgHxzzvMwkgAAAAAAAAowkgAAAAAAAAowkgAA&#13;&#10;AAAAAAowkgAAAAAAAAowkgAAAAAAAAowkgAAAAAAAAowkgAAAAAAAAowkgAAAAAAAAowkgAAAAAA&#13;&#10;AAowkgAAAAAAAAowkgAAAAAAAAowkgAAAAAAAAowkgAAAAAAAAowkgAAAAAAAAowkgAAAAAAAAow&#13;&#10;kgAAAAAAAAqkqS7Q9RmhUPjcuXBFRfjcuWhDg9bcHG1u1hwOIxg0QiE9FLJomjUjw2qzpdhsVpst&#13;&#10;tWfP1MLCbr17pxUWphYWZgwenD5okDWNdwoAAAAA0KXwha4AhhE8ebLt6NHAiRPBEydC33xj0fV4&#13;&#10;1rOmp6fffXfGkCGZP/xhdlGRbdgwS4rK21sap03zbN0qOfTW1au7P/KI5NArRWprqx94wDAMmaE5&#13;&#10;P/tZ4dKlHbkycuHC+ZEjxTXpNXlyr5kzE6GJbejQfn/5i8VqFRdhsVi+69NH3OI5zzxTuGjR9z6o&#13;&#10;uVznR4zQ/X5xuZdZU1IGfPppt9tvF7S+5nSev/9+PRQStP6V8iZMKHjzTQlBAAAAEIGRhGk0l8u7&#13;&#10;Y4dvzx7//v1ac7OJKxvhcOjMmdCZM57Nmy0WS2pubtaoUdkPP5wzZkxaYaGJQR2kOZ3RujrJoa41&#13;&#10;a9SOJNwbN0YuXpQcqjmdHb00GhX6pmhud4I08dXVOZcty580SVyExWIR+4d5rbc1NTe3x5NPOhYs&#13;&#10;EJd7JcfixYVLlghavHX58nBVlaDFr2TNzMwrLpYQBAAAAEHYSyJeRjjsKSu78PTT3xUW1o8b59m8&#13;&#10;2dx5xNU0l8v70UeNr7zyXZ8+NaNHt37wgdbaKjQxEXh37tS9XoUF3Js2KUzHlS7NmhWpqVHdwnz2&#13;&#10;mTNTcnLkZLlWrxb094YRDjuXLROx8tXyX3op7dZb5WQBAABABEYSsYs2NDTPnVvRv//FX/zCW15u&#13;&#10;SLlL+X9omn///oYJEyr69Wt85ZXwuXOyC0hkBAKesjJV6cF//CN09qyqdHyP7vU2vPSS6hbmS7Xb&#13;&#10;e02ZIidL9/laV64UsbJ748Zofb2Ilb8npXt3++uvSwgCAACAOIwkYhG5eLHhpZcqBgxonj8/2tio&#13;&#10;uo5F9/mc779fOWjQhaefDp05o7qOKK4NG1RFu9VF45p8u3e71q5V3cJ8+a++mpqXJyfLuXSpEYmY&#13;&#10;v+zixaaveU35kyenFhTIyQIAAIAgjCQ6R2ttbZw2rXLgwNbly41wWHWd/6Xr3vLyc8OG1ZeUJMKg&#13;&#10;xHRthw5FqqsVBOu6whs0cD1N06dHm5pUtzBZam5ur+nT5WRF6+pMfxzJ98knwdOnzV3zmlJzc3v9&#13;&#10;+tcSggAAACAUI4lOcP35z+cGD3YuXmwEg6q7XJ+muVatqhw40LFwYZwnfSQcw3CtXy8/1n/ggPyN&#13;&#10;LXFDmsPROHmy6hbmy586Vdo3/51XHfyRaAtej8zbSQAAACAOI4kOiVRXVxcV1Y8bF710SXWXDtF9&#13;&#10;vqYZM6qLiiLnz6vuYiYlD1C4N26UH4qO8GzZ4i0vV93CZCnZ2fbXXpOTFTx1yr9vn2mrnT7t27vX&#13;&#10;rNXakWq395o6VUIQAAAARGMkcWPuDRvO3Xdf26efqi7SaW2HD58bOtS1Zo3qIqYJf/dd4NgxmYlG&#13;&#10;MOjZvl1mIjqlYeLErnfiTP7EidIOknC8804CLtU++8yZKT16yMkCAACAUIwk2mOEw/W//GXd88/r&#13;&#10;brfqLjHSvd768eObXn21yzzEIfnZDe/OnTfvu58Mog0NTV1uTwGrzWafNUtOlu+TT0w5TSZaX+/Z&#13;&#10;vDn+dW4orbAwf9IkCUEAAACQgJHEdUWbmmp+/GPX6tWqi5jAsWjRhaee0n0+1UVM4Ckrk7mxqLu0&#13;&#10;VFoWYuNavdq/f7/qFibLKynp1r+/nCzHu+/Gv4hz6VI5n5j23/zGmpkpIQgAAAASMJK4tnBFxfkR&#13;&#10;I9qOHFFdxDTeXbtqHnpIc7lUF4mX5nR6d+2SlOVw+HbvlpOFeDRMmKC3taluYSZrenrBG2/IyXJv&#13;&#10;2hRtaIhnBd3vb12xwqw+7ejWt2/eiy9KCAIAAIAcjCSuIXT2bPWoUZGaGtVFTBY4caL2scd0r1d1&#13;&#10;kXhJ2+TSs3Vrwh31imsJV1VdkvWkgzS548alDxwoIcgIhZzvvx/PCq4PP5Szo4f9jTesGRkSggAA&#13;&#10;ACAHI4nvC505U11UFG1sVF1EiMDx47WPP677/aqLxMX38cdaS4uEIM7auIk4ly4NHD+uuoWpUlML&#13;&#10;5syRE9W6fHnst5nounPJElPrXFv6nXfmjh8vIQgAAADSMJL4H5GamprHHtMcDtVFBGr77LP6ceNU&#13;&#10;t4iLEQ67xW+kF6mu7kpP7nR9ul5fXNzF7mrpOXZsxpAhEoI0pzPmo3k827aFq6rM7XNN9jlzrGlp&#13;&#10;EoIAAAAgDSOJ/6c5HLWPPhqtq1NdRDjP1q0tb7+tukVc3OLP3XBv3GgxDNEpMFHo669bfv971S1M&#13;&#10;lZJSMHeunCjn4sWxncvjWLTI9DJXy7jnntznn5cQBAAAAJkYSfyXrteNHRv65hvVPSS5NHu2f98+&#13;&#10;1S1iF/jiC9FvlnvTJqHrQ4SWP/4xePq06hZmyhkzxjZ8uISgcGWlp7y8s69qO3IkcOyYiD7fUzB3&#13;&#10;riWFf7AAAAC6Gv6H938uzZnj27NHdQuJNK1+/PibeqtL97p14hYPnjwZ+uc/xa0PQYxIpKG42KJp&#13;&#10;qouYx2otmDdPTpSz8/c7OM04QPSGbEOH5jz7rIQgAAAASMZIwmKxWHx797a89ZbqFrJFLlxoev11&#13;&#10;1S1iJ/TBCmmHesB0gS+/dEj5OlmaHk88kTlypISgzt7yEK6s9OzYIa7PZQW//a3FapUQBAAAAMkY&#13;&#10;SVh0j6ehuDg5dw1oXb687ehR1S1iFKmt9R84IGRpXXeXlQlZGVJcmjs3XFmpuoWZbpk/X05Qp6Y5&#13;&#10;jkWLYtt+olMyR4zo8eSTolMAAACgBCMJS+O0aZELF1S3UETXm6ZPV10idoKe3fDv3x+trxexMuQw&#13;&#10;AoGGkpKuNGfMHj06u6hIQpCnvLyDx2doDod77VrRfSwWS4GscQwAAADkS/aRRNtnn7lWr1bdQqXA&#13;&#10;8eO+3btVt4iRZ/t2IxAwfVkXT23c/PwHD7auXKm6hZkKfvc7GTGa1sEdJVr/9Cfd7xddJ2vUqO6P&#13;&#10;PCI6BQAAAKok90jCMBqnTlVdQr3mm/abkLrX69m2zdw1jUDA2/lzB5CAmmbOjFy8qLqFabIefLD7&#13;&#10;T34iIci1Zo3mdLZ/jREOO5ctk1DmFjmDGAAAACiS1CMJ15o1wa++Ut1CvcDx46I2ZRDP9H0oPTt2&#13;&#10;3NQHkeAy3eNpfPll1S3MJOdGCd3vb12xov1r3OvXRxsbRTfJfvjhrFGjRKcAAABAoeQdSRjRaDPf&#13;&#10;f/sv16pVqivEyLdvn7n7Png2bTJxNajl3bXLvXGj6hamybz/fjkbPTrff98Ih9u5wLF4sYQa3CIB&#13;&#10;AADQ5SXvSMK9dm2kulp1i0ThKS/XXC7VLWKiaSZ+zam1tPj27DFrNSSCxmnTtOZm1S1MUzB/voTj&#13;&#10;MKP19e18Wvk+/jh09qzoDj2eeCJzxAjRKQAAAFArWUcSut7y9tuqSyQQIxDwlJaqbhEj1/r1Zi3l&#13;&#10;LiszIhGzVkMi0JqbG6dMUd3CNLZ778159lkJQY7rb3LZzi+ZxmrloA0AAIBkkKQjCe9f/xquqFDd&#13;&#10;IrF4d+5UXSFGoTNngn//uylLdaWb/HGZu7TU+9FHqluYpmDePEtqquiU0Jkzvr17r/548NQp/759&#13;&#10;otNzxoyx3Xef6BQAAAAol6a6gBo33LxNqPSBA23Dh6ffcUe3Pn2sWVnWjAyjrU1va4vU1kaqqgJf&#13;&#10;fKHkmAD/oUNGMGi12eRHx8+1bl3hsGFxLhKuqgocO2ZKHySaxokTs4uKUnJyVBcxQcbgwT2fe85t&#13;&#10;3s1B1+N8552rD+B0LFwoOteSklIwb57wFAAAACSAZBxJRGpqfLt3y8/NevDBnmPH9njqqbTCwvav&#13;&#10;DH/7rXvzZtfq1ZHaWjndLBaLEQj4Dx7s/uij0hJN5CktLVy4MM5vHZt+eAcSR+TixaYZM3ornUWa&#13;&#10;qGDePM/mzaIfMvLt3Rs8fdp2772XPxKtq/OUlQkNtVgsPZ97LuMHPxCdAgAAgESQjA9uuDdtsui6&#13;&#10;zMTsoqIBR44MOHw471e/uuE8wmKxpN99d8HcuXedO1e4dGlqr14SGv6HhPuxBYk2NXnjHjO5OWuj&#13;&#10;S2v94AP/wYOqW5gj/Y47cl94QUKQ8913r/yp4733RM9BrGlpBXPnCo0AAABA4kjGkYRn61ZpWSnZ&#13;&#10;2b1Xrux/4EDWj37U2dda09LyJ02689SprFGjRHS7WvDkSTlBIsR5j0Pgyy/D335rVhkkIsNoKCkx&#13;&#10;AgHVPcxhnzPHmpEhOsVdWnr5kF3d53OtXCk6secLL6TfdZfoFAAAACSIpBtJhCsrzdoK8Ya69e07&#13;&#10;4PDhvJKSeBZJu+22/n/7W/ef/tSsVu0InjolIUUQ786duscT88t5aiMZhCsrL82Zo7qFObr17Zs3&#13;&#10;YYLoFCMcdi5d+p8fu1atEn1UsDUjo6CrvEEAAADoiKQbSUjbeD+td+/+Bw7Y4t5z0WKxWNPT+27b&#13;&#10;Zhs+PP6l2qc5nZELF0SnCGIEg+6Yn3LXNM+WLabWQYJyLF4c+PJL1S3MYZ81KyUrS3RK64oVut9v&#13;&#10;0TTHe++JzsorKenWr5/oFAAAACSOpNve0r9/v4QUa2Zmv9270++807QFMzL6lJY63nnHrAWvR/f7&#13;&#10;RUeI496wIbZ7Unx790YbG03vg0SkaQ3FxbefOGHt1k11lXilFRbmTZzoWLBAaIrW2ur68MO0W26J&#13;&#10;nD8vNCglK8s+a5bQCAAAACSa5BpJGNFo26FDEoJ6v/eebehQc9dMHzSoy5wXIEjb4cOR8+e73X57&#13;&#10;Z1/IxpZJJXj6dMtbbxW8+abqIiawz5zZuny57vUKTXEuWSJhn928l19O691bdAoAAAASSnI9uBE8&#13;&#10;cUL3+USnZI8enVtcLDoF12AYrvXrO/siva3Nu2OHiDpIWC1/+EPo669VtzBBqt2eP2WK6JRwVZXo&#13;&#10;p11SevSwv/aa0AgAAAAkoOQaSch4hjwlpVD8E9e4nhh2qfRu3y5hUIWEYoTD9cXFkg8DFqTX9Omp&#13;&#10;eXmqW8Qrf/LkVLtddQsAAADIllwjieBXX4mOyBkzJuOee0Sn4HrCFRVtR4926iXu0lJBZZDIAseP&#13;&#10;O5YsUd3CBKm5ub2mT1fdIi5d4LcAAACA2CTZSEL88Z+9pk4VHYH2udet6/jF0UuX/Hv3iiuDRNY8&#13;&#10;Z064qkp1CxPkT52aWlCgukXsusaNHgAAAIhBMo0kDCNUUSE0IX3gwMyRI4VG4IY8W7YY4XBHLy4r&#13;&#10;M6JRoX2QsHS/v+HFF1W3MEFKdvbNuxFDakFBPpNcAACAZJVEI4lIXZ0RCAiNyPn5z4Wuj47QWlu9&#13;&#10;O3d28GL3xo1CyyDB+fftc61apbqFCfInTky79VbVLWJhnzkzpXt31S0AAACgRhIdAhqurBQdkT16&#13;&#10;dAevDP3rX5Hz54WWiY01MzP7oYdUt4iXe8OGnGeeueFl4YqKwOefS+iDRNY0Y0b3xx+/Sb+ev8xq&#13;&#10;s9lnzWqcNEl1kc5J6907f+JE1S0AAACgTBKNJKK1tULXt6alZT3wQAcvbl2+3JmQB3Ok3XbboIsX&#13;&#10;VbeIl2/3bq25+YZP13OLBCwWi+ZyNUya1Hf7dtVF4pVXUuJYsCBSU6O6SCfYZ82yZmaqbgEAAABl&#13;&#10;kujBjWhzs9D10wcNstpsQiPQQUYk0pFzNNybNkkog8TnLS/3lJWpbhEva3q6ffZs1S06oVv//nkT&#13;&#10;JqhuAQAAAJWSaCShtbQIXT9jyBCh66NT3OvXt39B4PPPw4K3O8VNpHHKFM3hUN0iXrnjxqUPHKi6&#13;&#10;RUfZZ8+2pqerbgEAAACV/g0AAP//7N1/cBT1/cfx3dvb2727vUuO3CW5kEB+YRNKgmBAKIZfhSE/&#13;&#10;SCwdoI60KsxIEbW21JGWH4ZGrO20zIgUhdYwU5EyZaTO9AdardhipzNUcMZObYYRvowoXwhmhEAS&#13;&#10;SHLkvn/0WxUaICG7+9m7fT7+g4T3+wWThNw7+/58XDSSSFg8kvCOHGlpfQzJxUOHelpbr/MOHS++&#13;&#10;aFsYOF+ire30d74jOsVwyV5vbP160SkGxVdamrl0qegUAAAAEMxFI4lkV5el9dV43NL6GKqOF164&#13;&#10;1puSicT5PXvsDAPn69i5s3PfPtEphitjyZKUeGIr9vjjstdFhxkBAABgQG4aSfT2Wlrfk5FhaX0M&#13;&#10;VceuXVIyOeCbuv74x8SZMzbngfOdeuCB/s5O0SmGx+OJNTWJDnED2tixGUuWiE4BAAAA8RhJmEbW&#13;&#10;NEvrY6j6Pvywa//+Ad/EXRsYUN+JE22rV4tOMVzhhQv1iRNFp7ie2IYNksdF//sAAADgWlz0TWEy&#13;&#10;kbC0vqyqltZ3EUUxq9K5gXY3+ru6Lvz2t2a1MDEtBkOrqLC0/tnnnut+6y1LW1hOlmMbNogOcU36&#13;&#10;hAnhhQtFpwAAAIAjuGgkYfXIINnTY2l99whMm2ZWqQu/+U1/d/fVv7l3b79JB4t4c3N9JSWmlMIg&#13;&#10;hRoarH1Bm0z+7/33W1jfFqGGBv+UKaJTDCy2YYMky6JTAAAAwBHcNJKw+LY5qxdD3CPU2GhWqf7O&#13;&#10;zgsvvXTVb3b86ldm1Q81NPDiyn65P/uZkpVlXf3eI0esK26b7OZm0REG4J8yxcRPcAAAAKQ6RhKm&#13;&#10;SflT8RwjdOedJlY7d+Vln4m2ts4//cms4gYvrkTw5uTkPv206BROF5w7NzhzpugUV3PmoAQAAACi&#13;&#10;uGgk4QmFLK2fOH3a0vruoRYW6uPHm1Wt6403EidPfvrL87t3S5cvm1LZYxjG3LmmlMJQZXz96/yw&#13;&#10;/YZiDnv9H5gxI8inDAAAAD7HRSMJJRq1tH7i1ClL67uKma82+/s//6CEiXdtGPPmcc2KQPHnnlMi&#13;&#10;EdEpHC1QXW3Mmyc6xWeyn3hCdAQAAAA4i4tGEt5YzNL6vceOWVrfVczd3ej4z0ii98iRi4cOmVXW&#13;&#10;aGgwqxRugjcvL2fTJtEpnC7mmCmAMW9eoLpadAoAAAA4i4tGEorFI4me996TkklLW7iHftttakGB&#13;&#10;WdV6/vnPS4cPS/91rsSwKEpo/nzTquGmZC5datTViU7haP5Jk8wd8N00p22RAAAAwAlcNJLwFRVZ&#13;&#10;Wr+/s7P3/fctbeEq5j6DcG7nTunfB0mYJFhdbemlDxik+LZtnnBYdApHizU3C78XJnTnnf7Jk8Vm&#13;&#10;AAAAgAO5aCShlpRY3aLrzTetbuEe5v5o9/zu3d0HDpi4XMNdGw6hFhTk/PSnolM4ml5ZGV68WGQC&#13;&#10;WY794AciAwAAAMCpXDSS8GZnW33pRpd5t0siOGuWJyPDrGqJM2dOrVhhVjXJ7IkJhiNy//3c43B9&#13;&#10;saYmSVFEdQ8vXmziHToAAABIJy4aSUiSpJWXW1q/c9++/s5OS1u4h6yqRk2NiQV7WlvNKqVVVPiK&#13;&#10;i82qhuHL+/nPPYYhOoVzaeXlGXffLaa3osQ2bBDTGgAAAI7nrpGEPnGipfX7u7vP79ljaQtXceyT&#13;&#10;CI4N5lpqYWHOj38sOoWjxZqaZFW1v2/GkiVaWZn9fQEAAJAS3DWS8N92m9UtPtm8mXs3zBKqr5d9&#13;&#10;PtEpBsBIwoEiDzwQnDVLdArn8pWUZN53n81NZVWNNTXZ3BQAAAApxF0jCd36I98v/eMf5/futbqL&#13;&#10;S3jC4eDMmaJTXE3Nz/dXVYlOgf8iy/Ff/MITDIrO4VzR9etlTbOzY+bSpaw4AQAA4Dq8ogPYSq+o&#13;&#10;UGKxyx9/bGmXtkcfNWpqrr/Znr1xY/R73zOhWTJ58t570/hYTaOxsfO110SnuIK5t5PCRL6Skuwn&#13;&#10;nzz97W+LDuJQakFBZPnyT7ZssaedrGnRdevs6QUAAIAU5a6RhCTLwVmzrD7uoe+DD9oefTS+bdt1&#13;&#10;3scTCply/ceZtWvTeB4hSVKosfH0Qw+JTnGFENd/OtiIb33r/Esvdf/1r6KDOFR0zZpzLS393d02&#13;&#10;9IosX64WFNjQCAAAAKnLXYsbkiQF58yxocvZ7dvPXnckYYpPNm9u/+EPre4illpQoFt/AsjgecLh&#13;&#10;4OzZolPg2mQ5r6VF9vtF53Aob25uZOVKGxp5AoHomjU2NAIAAEBKc91IItTQIHns+Fuffvjhjhde&#13;&#10;sK5++1NPueQBdUc9lWDU1jrzxE18ynfLLdnNzaJTOFd09WpTHtG6vsiDD3pzc63uAgAAgFTnupGE&#13;&#10;Nzc3UF1tQ6NkInHyvvvan3rK9As4+ru7T9577xnX/ATSUddbhDhIIhVkrVrlnzJFdAqHUqLREY88&#13;&#10;YmkLTygUfewxS1sAAAAgPbhuJCFJUnjRIps6JZNn1qz5YM6c3qNHzSp58eDB45MnW/r8hdPo48er&#13;&#10;hYWiU0iSJMmqatTViU6BQfB48lpabL5dIoWMsHh3I7xokRKNWtoCAAAA6cGNI4mMu+6Sdd22dl37&#13;&#10;9x8bO/b0Qw/1HT8+nDp9x4+fvOee41On9rz3nlnZUoVDdjcCM2YokYjoFBgUbezYWFOT6BQOZfUX&#13;&#10;QDu/wAIAACCluXEkoWRlhRcutLNjsq/vk61b3y8tPVFbe66lJXHq1BD+7KVLF37/+w8XLHi/tLRj&#13;&#10;507T10BSgkN2NxwyGcEgRR97zF9VJToFAAAAgGty2SWg/xFZsaLjxRft7trf3/nqq52vvirJslZW&#13;&#10;pt96q1ZZqY4apebnK7GYR9dlv1+6fPnyhQv9HR29R4/2tLZeeuedrj//OXnxot1RHSYwfboSiVw+&#13;&#10;e1ZsDEYSKUZR8nbs+J+qqmRvr+goAAAAAAbg0pFEYNo0/+23Xzx4UEz7ZLKntbWntVXavVtMgGvz&#13;&#10;FRWJjjAA2es16uo6du0SmEGfMEEdPVpgANwEraIiunbtx2xwAAAAAI7kxsWNf4u65saKIVCU3M2b&#13;&#10;RYcYmPAnFIQHwM2Jrlmj33qr6BQAAAAABuDekUSosVGfOFF0CmcZ8fDDjv03MerqxF6g4JDzLDBU&#13;&#10;stebt2OH7HXpE2EAAACAk7l3JCFJUvbGjaIjOIivpCT7iSdEp7gmj2EEZ88W1V0dNUqfMEFUdwyT&#13;&#10;PmFC1urVolMAAAAAuJqrRxJGba1RVyc6hSPIXu/InTs9hiE6yPUIXJ1gayPVxR5/XBs3TnQKAAAA&#13;&#10;AFdw9UhCkqScTZtkVRWdQrzounX+qVNFp7iBUGOjJMtiWrO1keJkny9vxw5JUUQHAQAAAPAZt48k&#13;&#10;tLKy6Pe/LzqFYMa8ebH160WnuDFvXp5/0iT7+yqZmYGZM+3vC3P5J03K+u53RacAAAAA8Bm3jyQk&#13;&#10;SYquW+fmYwLUoqKRu3ZJntT4SBCyQGHU1nI4YnrIbm7WyspEpwAAAADw/1LjhailZFUd+ctfyrou&#13;&#10;OogAnlCo4OWXlaws0UEGK/SVrwhoytZGupA1Ld7SkioDOAAAACDt8a25JEmSVlER37pVdAq7yapa&#13;&#10;sHevPn686CBDoH3xi77SUjs7yj4fZ6Cmk8CXvpT1yCOiUwAAAACQJEYSn8pctizyzW+KTmEjWc57&#13;&#10;/vng3LmicwyZzbsbwdmzPaGQnR1htewnn/SNGSM6BQAAAABGEp+T+8wzwTlzRKewhSzHn3024557&#13;&#10;ROe4GTavUXD9Z/qR/f68558XdXsLAAAAgE8xkviM7PMVvPyyv6pKdBDL5W7ZElmxQnSKmxSYNk2J&#13;&#10;Rm1qJstGQ4NNvWCjwPTpIx58UHQKAAAAwO0YSVzBYxgFf/iDNm6c6CCWUZT49u2p/WJMUUL19fa0&#13;&#10;8ldVqfn59vSCzbJ/9CO1qEh0CgAAAMDVGElczZudXfjmm2n5rISs6/l79kSWLxcdZLgMu5Yp2NpI&#13;&#10;Y55gkPUNAAAAQCxGEgNQotHRb7wRmDFDdBAzKdHo6NdeC3/1q6KDmMCoqZH9fhsacf1negvOnp0G&#13;&#10;EzoAAAAgdTGSGJgnHB79+utp83JFr6ws/vvfA9XVooOYwxMIGNYfROorLtYqKqzuArFyfvITddQo&#13;&#10;0SkAAAAAl2IkcU2yqsa3b49v3SprmugswxJetKjwb39Ls7V5G06dtG09BAJ5QqH49u2iUwAAAAAu&#13;&#10;xUjiBiIrVxYdPJiiB17Kuh7fujV/zx5PMCg6i8lCjY2Sx9qPXrY2XMKoqclctkx0CgAAAMCNGEnc&#13;&#10;mD5+fPHbb2etWiV7vaKzDIE2blzRwYORlStFB7GENycnMGWKdfWVESOC6bLnghvK2bTJO3Kk6BQA&#13;&#10;AACA6zCSGBRZ13M2bSo6fDgljmOQdT3W3Fz8zjt6ZaXoLBaydLHCqK+XFMW6+nAUJTMzvm2b6BQA&#13;&#10;AACA6zCSGAK9srLwwIGRu3b5brlFdJZrMmprS959N7Z+vayqorNYy9LFCq7/dJvQ/PkZ3/iG6BQA&#13;&#10;AACAuzCSGLKMu+8u/de/8lpafGPGiM5yheCsWYVvvTVq3z4nT0xMpJWV+b7wBSsqy7pu1NZaURlO&#13;&#10;lvv0097cXNEpAAAAABdhJHFTFCVz2bLSI0cKfvc7o6ZGkmWBWWRVDS9eXPiXv4zevz9wxx0Ck9jP&#13;&#10;omcZgl/+cvodCIobUkaMiD/7rOgUAAAAgIswkhgGWQ7Nnz/qlVdKjx7N3rhRq6iwub82blz2xo1j&#13;&#10;TpzI//WvA9On29zdCSza3WBrw7VCCxaE77pLdAoAAADALVLpCgnH8hUXR9euja5d29Pa2vnKK12v&#13;&#10;v9594EB/d7cVvWRd90+eHKqvDy1Y4LTNEfsFpk715uQk2trMLCrLoYYGMwsipcSfeaZ7//7EmTOi&#13;&#10;gwAAAADpj5GEmbTycq28PGvVqmRv76XDhy8eOnTx7bd73n239+jRm55QyJrmGzNGKy/XJ04M3HGH&#13;&#10;f/Jk2eczN3YK83iM+vpzO3aYWNJ/++3eeNzEgkgtSiyWu2XLR1/7muggAAAAQPqTk8mk6AwukEz2&#13;&#10;ffRR77FjiRMnEu3tl9vbL7e393d1JXt7k729yb4+WVVlTZN9PlnXlUjEm5Pjzc72xuPq6NG+khJu&#13;&#10;owQAAAAApB9GEgAAAAAAQACOtwQAAAAAAAIwkgAAAAAAAAIwkgAAAAAAAAIwkgAAAAAAAAIwkgAA&#13;&#10;AAAAAAL8HwAAAP//7N1NbNR1Asfhmba0hYoaCGVVskg0EiACVkjlRUWQLC+SIMEX4k0Tg1HwADGh&#13;&#10;iYmJJnAhxKBRLxgPHECaxkBsDEXiRV5EEzSCstrpCzh9h8506JTpzOxhD7vZXdSyTH9teZ702Px/&#13;&#10;35kmbfKZ6fwlCQAAACAASQIAAAAIQJIAAAAAApAkAAAAgAAkCQAAACAASQIAAAAIQJIAAAAAApAk&#13;&#10;AAAAgAAkCQAAACAASQIAAAAIQJIAAAAAApAkAAAAgAAkCQAAACAASQIAAAAIQJIAAAAAApAkAAAA&#13;&#10;gAAkCQAAACAASQIAAAAIQJIAAAAAApAkAAAAgAAkCQAAACAASQIAAAAIQJIAAAAAApAkAAAAgAAk&#13;&#10;CQAAACAASQIAAAAIQJIAAAAAApAkAAAAgAAkCQAAACAASQIAAAAIQJIAAAAAApAkAAAAgAAkCQAA&#13;&#10;ACAASQIAAAAIQJIAAAAAApAkAAAAgAAkCQAAACAASQIAAAAIQJIAAAAAApAkAAAAgAAkCQAAACAA&#13;&#10;SQIAAAAIQJIAAAAAApAkAAAAgAAkCQAAACAASQIAAAAIQJIAAAAAAigJPQAACmUwHs80Nw+2tQ12&#13;&#10;dGQ7O3NXr+bT6fzAQD6fLyovj5aXF40fXzxlSkllZfHUqaXTp5fcc0/oyQAAtxBJAoCxIptN//BD&#13;&#10;/8mT/adODZw7N/Dzz7ne3iFdoGjixLKZM0tnz55QXT3+kUfK5s6NlvhDCQBQKNF8Ph96w3CLLVqU&#13;&#10;aW0NveJ/iEaj0bKyf34VVVSUVFYWV1aWTJ06bsaMslmzymbNKpo4cXiWJA4caNu2bXjOKqhxd901&#13;&#10;45tvfv97Mq2tsUWLhmfPf4tGo5GSkmhpabSsrKisrOjOO4snTy6ZMqW4srL03ntL779/3H33lVRW&#13;&#10;hpr3hwr97E3eunXyG28U7vrXU+jHVT5v3l+PHIlEo4U7IhKJXJg2rXAXv/2ZZ/6yZ0/hrj8kmdbW&#13;&#10;vvr6vvr61LFjuWTyJl65qKKiYvny21avvm3NmnHTp9/EKwMAELk13yUxGI8PXroUesWNGDdjxoTF&#13;&#10;iycsXVrxxBOlM2cW7qBcKjVKn6IbMTg4wh9s8aRJ5Q8/XP7QQ+OrqiYsW1YydWroRf+mwM9edogv&#13;&#10;cd80BX5cfZcu9bz//qTXXivcEZFIpLA/mp6ewl38z27o6uo9cKB3//7+EycKdEQulUoePpw8fDgS&#13;&#10;iYyvrr7jhRfueP754ilTCnQcAMCt5lZMEqNXJhbrjcV69++PRCJlc+bcvmHD7Zs2lc2aFXoXhZXt&#13;&#10;6UkdPZo6ejQSiUSi0fIHH6xYseK2tWsrli2LFBeHXscN6qipmbhunRfeb8zVr7/ueffdZF1dPpMZ&#13;&#10;tkP7T53qP3Wqfdu2ievXT3r99QlLlgzb0QAAY5U7boxWAz/+2Pn227/Ont28cmWyri6Sy4VexLDI&#13;&#10;59Pff9+9Z0/zk09euPvu+ObNV7/6KvQmbkQumYy/8kroFaNNPp+orY1VVzctWZI4eHA4e8S/JmQy&#13;&#10;iU8/bVq6NFZdnaitHf4BAABjiSQx6qUaGlo3bGisquqrrw+9hWE12NFx+aOPmpYt+3XOnJ69e3OJ&#13;&#10;ROhFDE1fff2VTz4JvWLUSB450rhgwcWNG/tPnw69JRKJRPpPn764cWNs4cK+zz8PvQUAYLSSJMaI&#13;&#10;9NmzLWvWtKxalWlpCb2F4TZw7lzb1q0Xpk3rqKnJdnWFnsMQtG/bNtjeHnrFSDdw7lzzihWt69al&#13;&#10;v/su9Jb/1H/mTMvatc0rVw789FPoLQAAo48kMab0ffHFr3PnXvn449BDCCCXTHbt3Pn3GTM6duy4&#13;&#10;uTcdoHCy3d1tW7eGXjFy5VKp9u3bG+fPT335ZegtvyfV0NA4b17Hjh35dDr0FgCA0USSGGtyvb2/&#13;&#10;vfhi25YtkWw29BYCyPX1de3a9csDD1zZty9y693idzRKHDyYrKsLvWIk6j9xonH+/O7du4N8ZsRQ&#13;&#10;5a9d69q1q7GqKv3tt6G3AACMGpLE2NTz3nut69fnBwZCDyGMwba23156KbZ48cD586G38Mfir76a&#13;&#10;vXw59IqRJJvtePPN2KOPXvvll9BThmbg/PnYokVdO3cKggAAf4YkMWYljxy5uGmT90rcyvpPnmys&#13;&#10;qurevdsNWUa4wXi8ffv20CtGimxXV/OqVV3vvDNKf33lM5mOmprWp5/2/1MAAH9IkhjLknV18S1b&#13;&#10;Qq8gpHw63b59e/Pf/pbt7Ay9hd9zZd++1LFjoVeElz57tnHhwlRDQ+gh/6/kZ5/FqquvXbgQeggA&#13;&#10;wIgmSYxxlz/4IHHoUOgVBJZqaGhcsGCE3DqR64m//HLu6tXQK0JKHT/e9Nhjmaam0ENujoHz52NL&#13;&#10;l/afORN6CADAyCVJjH3xzZsH4/HQKwgs09LS9Pjjidra0EO4rmuNjR01NaFXBJOorW1ZvTqXSIQe&#13;&#10;cjNlOzubly/3/hcAgOuRJMa+bHd351tvhV5BePl0+uKzz17+8MPQQ7iunr17+0+eDL0igMShQxef&#13;&#10;e25MfiJvLplseeqp1PHjoYcAAIxE/wAAAP//7N17eEx3GgfwOXOfTBK5h6SENC6PXUqlup6H1WqL&#13;&#10;xyql7WMVVSpLliJUeEKWLlbd41K2CKuqVHejq7XdtrartG6paKlS45b7TGImk2Tul3P2D7u2ZarB&#13;&#10;ec/vyHw/f7bJ+/0+YybJeWfOOVhJhAX71q04pRkUCoWC56uzs60rVrDuAT+B56smTBB8PtY9JOXY&#13;&#10;v79y1Kj79GKWTSF4POVDhoTnsgkAAADg9rCSCAtCIGBdvZp1C5ALy6xZdRs2sG4BoXnPnr22aBHr&#13;&#10;FtJxffll+fPPN/stDO9wlA0a5D1/nnURAAAAAHnBSiJcNOzeLXg8rFuAXFRPmVK/YwfrFhDatddf&#13;&#10;95w+zbqFFPxXr1YMHy643ayLSCFYV1c+ZEjQZmNdBAAAAEBGsJIIF0G7vfH991m3ANkQhKqsLPfR&#13;&#10;o6x7QAiC3189YUIzPpHhOt7hKBsyJFBTw7qIdHwmU8WIEUIgwLoIAAAAgFxgJRFGHJ9+yroCyIjg&#13;&#10;9ZYPH+4vL2ddBEJwFxdbV61i3YJW9cSJ3jNnWLeQmvPAAVxvGAAAAOAGrCTCiOvgQdYVQF4CZnPl&#13;&#10;Cy80+3fj71M18+f7Ll5k3YKKfdu2+nfeYd2CjWtLljjx0xgAAABAoVBgJRFWfJcvB8xm1i1AXlxf&#13;&#10;fFG7eDHrFhCC4HZXZ2UpBIF1EfH5TCbz1KmsW7DD81VjxgTr6lj3AAAAAGAPK4nwgluBwq2uLVzo&#13;&#10;Li5m3QJCcB48WLdpE+sW4queNIl3OFi3YMlfUVEzZw7rFgAAAADsYSURXnwmE+sKIDtCIFA9aZKC&#13;&#10;51kXgRAsubn+igrWLcRkLyx0fvYZ6xbs1W3e7PriC9YtAAAAABjDSiK8NLNjGxCLp6TE9sYbrFtA&#13;&#10;CHxDg/n3v2fdQjRBq9WSm8u6hTwIQnV2Nq7kAgAAAGEOK4nwEuYflobbqMnPD1qtrFtACI0ffFC/&#13;&#10;cyfrFuKoXbQoaLOxbiEX3m+/rdu6lXULAAAAAJbUrAs0N/pu3VKa8Cem4PUG7XZ/WZmnpKTx/fcD&#13;&#10;FosE3RSyWUkk5ufrfvlLCYK4iAgJUpoHvr7+2tKlycuWsS4CIZhzciL791clJrIuck/8V67UbdzI&#13;&#10;uoW81L72Wszo0ZzBwLoIAAAAABtYSYhMaTTqu3e/o29puX69fcsWS24u39hI1OoGweuljmiKiD59&#13;&#10;jE89xboF3KzujTfic3LUrVqxLgI3C9bWmqdNS73P75pZM3++TH4EyUegstK2bl08TmYBAACAcIWV&#13;&#10;BHucWh07aZL+4YdL+/XjnU7aLL2edD7cStOmjaZduxD/IxDg3W7B5fJXV/P19ZL3CoF3uawrViSv&#13;&#10;XMm6CIRQv2tX9G9/GzVkCOsid8lfWtqwaxfDApxarWnTRtO2rSomhouIUHCc4HIF7Xb/lSv+sjIh&#13;&#10;EGBVzLpmTdz06ZxWy6oAAAAAAENYSciFoWfPhLy8mrlzSVOURiPpfLhVi9GjkxYvvv3X8A6Hz2Ry&#13;&#10;f/WVp7jY8ckn/tJSabrdqq6wMPG115SRkawKwG2YJ082PvaYMjqadZG7YS0oYHLYr+/WLfq55yL6&#13;&#10;9jX07PlTh/2C1+s+ccJ58GDDnj3eb7+VuGGgqqr+7bdjxo+XOBcAAABADnB5SxmJe+UVTqMhjcBn&#13;&#10;8uVJGRmp7949Niur1aZN7a9eTf/mm7jp01VxcdI34evr7du2SZ8LTeGvqLDMmsW6xd3gGxrshYWS&#13;&#10;RiqV0SNGpH/9dfqpUwlz50b07n2bjyFwOl1Enz6J+fkPnjnTrrg4atgwBcdJWdZaUCBlHAAAAIB8&#13;&#10;YCUhI8qoKMMjj5BGaFJTSeeDKPRdu7ZcvbpDRUXS669Lv5jABQjlrG7zZufBg6xb3LH63bsluFbO&#13;&#10;Dfpu3dodP/7A7t36hx660+81ZGa2Lipq+/nnuk6dKLqF5D1zxn3ihGRxAAAAAPKBlYS8qNu0IZ2v&#13;&#10;69KFdD6IiDMYEmbPzjCZWrzwgpS53nPnPCUlUibCHRCE6qwswe1m3ePO2P/yF8myYn/3u3YnThgy&#13;&#10;M+9lSESfPuklJdEjRojV6mfZt2+XLAsAAABAPrCSkBdVVBTdcGVEhK5jR7r5QEEVF5e6c2fqO+9I&#13;&#10;eZvA+p07JcuCO+W7eLEmP591izvgu3DBffSoNFlJCxe2evNNUc6A4wyGB3bvjps27d5HNUXD7t2C&#13;&#10;zydNFgAAAIB8YCUhL0HKOy9E9OmjUKno5gOdFiNHtj10SJWYKE1cw5490gTB3bEWFLiLi1m3aKqG&#13;&#10;oiJpguJzcxPmzRN3ZsuCgpiXXxZ3ZkhBm+1+PCUHAAAA4B5hJSEvvgsX6IYb+/enGw7UDJmZaR9/&#13;&#10;rIqJkSDLX1HhOX1agiC4S8Fg9YQJgt/PukeTOD78UIKUyAEDkpcsoZjcasMGQ8+eFJNv4vjgAwlS&#13;&#10;AAAAAGQFKwkZ8ZeXe775hmq6UtlCwvOigYK+e/cH/vY3aT7q4vjoIwlS4K55Tp++RnMELq6g1eo6&#13;&#10;dow6RRUXl/LWWwolyW80TqtN3bVLGRFBMfyHGvfvp44AAAAAkBusJGSkdsEChSAQDY8cOFCN223c&#13;&#10;/4z9+iX+4Q8SBDk/+USCFLgX1xYv9p49y7rFz3B+9pkiGKROSfrTn9RJSXTztenpCXl5dPOv81+5&#13;&#10;4rt8mToFAAAAQFbUrAvAf1lXrbJv3Uo3P37mTLrhd8pz6hTdcHVqqq5zZ7r5zCXk5TXs2UN9LOo+&#13;&#10;cULB80RvO4MoBJ+vasKEdl9+Ked/JteRI9QR2vbtY7OyqFPiZ860rVsXsFhIU9xHjmjT00kjAAAA&#13;&#10;AGQFKwnWeN75r39ZV650fPwxXYjx8ceN/frRzb9Tltmz6YbHjB+fUlhIN585Tq1OXrWqbMAA0hTe&#13;&#10;4fCePYu7xsqc+9gx65o18Tk5rIv8JAnutRE/a5YESxlOr4/LyamZM4c0xXX0aIvRo0kjAAAAAGQF&#13;&#10;KwmR+a5cMTfhpnGCz8c3Nl6/eARPeZcNxfUj2NWrSSNAYpH9++t79PCcPEma4j5+HCsJ+avNz48a&#13;&#10;OlSeb60Lfj/pR6IUCoUyKqrFqFGkETfEjBtXm59PelVRz/1zIxUAAAAAUWAlIbJAVZVt7VrWLX4k&#13;&#10;Yd48/UMPsW4BIoufOrVy7FjSCI/sr1MACoWCdzqrJ05M+/RT1kVC8JlMgs9HGhE1bJgEF568Tp2U&#13;&#10;FDlwYCPlfTG8587RDQcAAACQIfmegQyiMD7+eOK8eaxbgPiihg/n9HrSCJ/JRDofxOI8cMC+ZQvr&#13;&#10;FiFIcIAdNWgQdcQPRRLH8Q6Hv7ycNAIAAABAVrCSaM60HTo88N570twzEiSmjIyMfPJJ0gjfhQuk&#13;&#10;80FEllmzAlVVrFvcjPwpxHHGJ56gjfgxI/GLTqFQ+M6fp44AAAAAkA+sJJotbXp62oEDqvh41kWA&#13;&#10;SsSvf00633/1Kul8EFHQbq+eMoV1i5v5S0tJ52szMlQJCaQRIRKJf6hSP2gAAAAAsoKVRPOk79Gj&#13;&#10;7eHDmtatWRcBQoZHHyWdL/j9QZuNNAJE1Lh3b8O777Ju8SPUt8zUd+1KOj90KPE1XwM1NaTzAQAA&#13;&#10;AGQFK4lmKOall9oeOqROSWFdBGjp6I/HcHR0fzFPmxa0Wlm3+D/qlYS2fXvS+aFDO3YknR8wm0nn&#13;&#10;AwAAAMgKVhLNiiYtrXVRUcq2bZJdgh4YUsXEKKOjSSOCtbWk80FcAYvFnJPDusX/UT9/mCxe1a1a&#13;&#10;kc4P4EUHAAAA4QQriWZC3bJl8rJlGefORQ0bxroLSEfTpg3pfN7hIJ0PoqvfscPxj3+wbvFfvMtF&#13;&#10;Ol/dsiXp/NChxCsJweMhnQ8AAAAgK2rWBeCecDqdsV+/FmPGRA8fzul0rOuA1JRRUaTzBa+XdD5Q&#13;&#10;qM7OfvDsWWVkJOsi5M8fpdFIOj90KPFn0LCSAAAAgLCCT0ncxzidLjY7OyEvr8WIEdhHhCccHcGt&#13;&#10;/GVlltmzWbdQKOifP5zBQDo/dKheTzofLzoAAAAIK1hJ3McEr9dWUHC1T58LrVtbZszw4m724YfT&#13;&#10;aEjnC8Eg6fywpSO+a0Pdxo2uw4dJI5pEEEjHc0oGv8I4lYp0vkD8oAEAAADIClYSzUGgqsq6evWl&#13;&#10;zp3Lhw71nDrFug5Ih/pcfXz6hkjU009HP/ccYYAgVGVlEc5vGurnD+92k85nEqrEiw4AAADCCVYS&#13;&#10;zYggNO7bdzkzs+qll2R1I0CgIxAfHWElQafl+vWq+Hi6+b7vv6cb3kTUzx/q5z+TUOoTQwAAAABk&#13;&#10;BSuJZofn7du3X+rSRT5X3Qc6AYuFdL6Sxbn6YUKdnNyyoIB1C1rU13oI1NSQzmcSipUEAAAAhBWs&#13;&#10;JJqnQHV12dNPX1u6lHURoBQMBqqqSBNUsbGk88Nci9Gjo4YMYd2CkCoujnQ+9fOfSSj1gwYAAAAg&#13;&#10;K1hJNF88XzNnjnn6dNY9gIqvtFQIBEgjVElJpPOh1caNzXjvo05OJp3vu3iRdD6TUOoHDQAAAEBW&#13;&#10;sJJo5mxr1lhefZV1CyDhPn6cOgJHR9TUKSnJK1eybkGF+vnjOXOGdH7o0NOnSefjRQcAAABhBSuJ&#13;&#10;5s+6cmXdpk2sW4D43CdOkM5XJSRwWi1pBCgUiphx4yIHDWLdgoQ6NZV0vu/8ed7pJI24SaCqivrE&#13;&#10;DXVKCul8AAAAAFnBSiIsmKdM8ZSUsG4BIqO+gqm2fXvS+XBDqz//WRkdzbqF+HTETyHB73f++9+k&#13;&#10;ETdxHjhAHaHt2JE6AgAAAEA+sJIIC4LfXzlmjOD1si4CovGePeu7cIE0AisJyWhat05esYJ1C/Fp&#13;&#10;O3emjnB89BF1xI/i/vlP0vmcRqPNyCCNAAAAAJAVrCTChfe776zLl7NuAaKR4GQcHd6tlVBsVpbx&#13;&#10;qadYtxCZrlMnBceRRjS89x71RV5v4B2Oxr//nTRCm5HBqdWkEQAAAACygj99RKbNyIjPzW3qV/v9&#13;&#10;QbvdX1HhKSlxFxcreJ6ymuLakiUx48fL4UTl6BEjNGlpRMMNjzxCNFk++IYG+7Zt1Cn6zEzqCPih&#13;&#10;lE2bLnXpwjscrIuIRhkZqevY0Xv+PF1EsLa2ce/e6Oefp4u4of7tt3mXizRC36MH6XwAAAAAucFK&#13;&#10;QmTq5OTYrKy7+EZ/aal1+XLbhg0KQRC91XW8y2VdtUoOnw+Pffnl5veGsJRqFy3iGxtpMzguHJY7&#13;&#10;sqJp2zZ56dLqyZNZFxGToVcv0pWEQqG4tnSpFCuJYNBK/8Mzolcv6ggAAAAAWcGJG3KhSUtruX59&#13;&#10;66Ii0k/t1r35ZnN6DzY8+b7/3rZmDXWKtkMHVWwsdQrcJDY72/j446xbiMlAf4ztOXmy4a9/pU6p&#13;&#10;27LFd+kSdYoEDxcAAACArGAlIS9RzzyTkJ9PN593OBrefZduPlATvN6KkSMFn486yNi3L3UEhMBx&#13;&#10;rTZvVhqNrHuIRpoNi2XGDNK7gQZra2vy8ujmX6eKjdV37UqdAgAAACArWEnITvzMmaS3A6zHSuL+&#13;&#10;JQjVEyd6Tp2SICpy4EAJUuBW2gcfTFq8mHUL0WgzMiS4q6W/vLw6O5tquiBUjhsXtNmo5v+PccAA&#13;&#10;hUpFnQIAAAAgK1hJyI7SaDQ+9hjdfNehQ9RXaAMi5unT7du3SxDEaTTGJ5+UIAhCips6NaJ3b9Yt&#13;&#10;RBP1m99IkFK/Y4dt3TqKybULFjj276eYfBNpHigAAAAAWcFKQo60nTrRDRe8XveRI3TzgYLg81W+&#13;&#10;+KJt7Vpp4oz9+imjoqTJghA4LqWwkDMYWPcQR9Qzz0gTZJ42TfSdna2goPaPfxR3ZkicRhM5aJAE&#13;&#10;QQAAAACygpWEHKnj40nnu0+eJJ0P4vKZTFf79q3fsUOyxOiRIyXLgpC0HTokSXIkLIGI3r216elS&#13;&#10;JAlC1fjx15YsEWcaz1tyc805OeJM+zmRgwer4uKkyQIAAACQD6wk5Ij6phje774jnQ9iETwe67Jl&#13;&#10;l7t1cx87JlkoZzBEP/usZHHwU+JnzDD86lesW4iB41qMGSNRFs/X5OWVDR7sLyu7lzE+k6n0iSes&#13;&#10;y5eL1etnxbz4omRZAAAAAPKBlYQc+SsqSOcHiOfDvQva7ba1ay+2b2+ZPVvia39EP/usMjJSykQI&#13;&#10;TalMKSzkdDrWPUQQM3asQindrxvH/v2XfvELy+zZAbP5Tr83UFlpnj79UteuzoMHCaqFpk5KisSF&#13;&#10;JAAAACAsYSUhR9R/CgcsFtL5cNeCNlv9rl2Vo0aZUlPN06ZRL6dCinvlFelDISRd586J8+ezbiEC&#13;&#10;Tbt20VJdUeI63uGwLltmSksrHzq0fscOf3n57b/eX1pq3769bPBgU7t2tjVrBI9Hmp7XxWZncxqN&#13;&#10;lIkAAAAAMqFmXQBu1lBU5L9yhTSCdzpJ58MPBSor3UeP3vrfhWBQcLt5pzNgsfgrKnwmk+fUKZ/J&#13;&#10;pBAE6UveYOjVy9CzJ8MCcJOE3NzGoiL3V1+xLnKv4l99taGoSOJQwedr3Levcd8+hUKhTk3VtW+v&#13;&#10;SUtTxsQoIyIUHMc7nXx9vf/qVa/JFKislLjbDZzBEDd5Mqt0AAAAALawkpAX38WL5ilTqFMEv586&#13;&#10;Am6wb98uzZ07RRE/YwbrCvBjKlXK1q2XMzMFn491lXti6NUrok8f1+HDrAoEKisZ7h1uI2bsWFVi&#13;&#10;IusWAAAAAGzgxA254F2uuo0brzz6aKC6mjpLGRFBHQH3I3337riwpQzpunRJmDuXdQsRJC1cyLqC&#13;&#10;7HB6fUJeHusWAAAAAMzgUxIiC9TW1r/1VhO/WAgEeIcjUF3tOXPG9fnn1DfauEFpNEoT9FO8585J&#13;&#10;cwFFTqfTP/ywBEHNQ+KCBQqOY90CQkjIy2vcu9fz9desi9yTiL59owYPbvzwQ9ZFZCRu6lRN69as&#13;&#10;WwAAAAAw8x8AAAD//+zda2xTBR/H8Z6e08u6S7d2vW0w1m2MjasQh2QRHETMZIQIIUEa1AS8ojKC&#13;&#10;BhCMEnE6MlAuiiPRxSiI+AJCSMAZMUQTEcEYUC76DGQgKONBEHCzo1ufFzwxTx4RtvW0/16+n1ew&#13;&#10;taffDALtr9s5TBI66/zxxzMPPSRdcQvGzEzZgF9ra2PzQFp+fimXF+kZ27hxmVOmSFfgxhRNy2tq&#13;&#10;+mn06HAoJN0SEXd9/ZVduwxdXdIhcUF1OHIXL5auAAAAkMQkkYpMBQXSCYgviqZ5162TrriBC6tW&#13;&#10;/fbmm1E6eNmlS1E6cjRYR450Llr077o66ZCIWIYMcdbWXnjtNemQuOCur1dzcqQrAAAAJDFJpCJz&#13;&#10;UZF0AuJLzlNPWYcPl664gXAwGA4GpSviheuFF65s3x78/nvpkIi4li+/vHXrtZMnpUOE2caOzXn4&#13;&#10;YekKAAAAYZzeMhWZS0qkExBHzMXFnHcwIShmc15Tk0FVpUMiYrTZfOvXS1cIUywWX2Mjp24BAABg&#13;&#10;kkhFaZWV0gmIG6qa9957sTnbKCKXVlHhfOYZ6YpIZdx7ryP6VzuOZ54VKyyDB0tXAAAAyGOSSDma&#13;&#10;z8d3SeAvrqVLbUxUCcX90kuWsjLpikh5Vq603nabdIWMjJoaR6xO8QsAABDnmCRSTvr48dIJiBcZ&#13;&#10;kya5XnxRugK9o1gsvnfeMRgT+19vxWLJ37zZaLdLh8SaqX//vKYm6QoAAIB4kdhPatEHWTNnSicg&#13;&#10;LpgHDcrftCnRX9mmJltlpTPx32a3lJX1++CDRD81Rq8Y09P7b9+uud3SIQAAAPGCVyOpRXO7M6qr&#13;&#10;pSsgT/N4CnbsULOzpUPQR+66OvPAgdIVkcqYNMm7cqV0RawoSt6771pHjpTuAAAAiCNMEqkl+5FH&#13;&#10;FI0rv6Y6NSenoLk5CV7QpjIlLS3v7beT4JINjvnznQsXSlfEgnfNmqzp06UrAAAA4guTRAoxZmU5&#13;&#10;FyyQroAwo91esHOndcQI6RBEyjZunOPJJ6UrdOBZsSJn7lzpiuhy19U5nn5augIAACDuMEmkEOeC&#13;&#10;BarDIV0BSZrHU7hnT9qYMdIh0Ie7vt7k90tX6MD3xhs5jz8uXREtrmXLcpcska4AAACIR0wSqcIy&#13;&#10;ZEjuc89JV0CSuaio8IsvUvbKi0nJmJ6eHD++YVAU31tvJeHrdkXxrl3LdW0AAAD+CZNESlA0La+p&#13;&#10;STGbpUMgJn3iRP/XX3P+iOSTPmFCzqOPSlfow11X512zJmmuwaFYrfkbN/LzGgAAADfBJJESvGvX&#13;&#10;po0eLV0BIYrifPbZAbt2qU6ndAqiwtPQYCookK7Qh2PevOT4u2rq16/w88/tgYB0CAAAQFxjkkh+&#13;&#10;zgULcp54QroCMrT8/IKPP/Y0NCTNO8/4O2Nmpm/DBukK3aRPnFi0f7911CjpkL5Lr6ryHziQVlEh&#13;&#10;HQIAABDvmCSSnGP+fM/KldIVkGEPBIoPHcq45x7pEERdRnV19uzZ0hW6Mfn9/q++yl20yGBMsP+k&#13;&#10;FLPZXV8/YPduzeORbgEAAEgACfZsD72gKO6XX/a+/noynPoOvWQZPHjA7t35mzZxjZXU4Vm1SsvP&#13;&#10;l67QjWIyuevrC/fsMZeWSrf0lHXkSP++fYm4pAAAAEjhaVNyUl2ugh07cpculQ5BrGkej3f16qKD&#13;&#10;B9MnTJBuQUyp2dm+xkbpCp3Zxo4t/u479/LlSlqadMvNGO1275o1Rfv3c0UbAACAXmGSSEKZ991X&#13;&#10;fPBgRk2NdAhiSnU63a++WnLihKO2VtE06RwIyJw82f7AA9IVOlPM5tznny85csQeCMThdx8oJlPO&#13;&#10;Y4+VHDvmmDePM7YAAAD0Vtw9vUMkrMOHD/j00/7btmk+n3QLYsc6fLhvw4bS06dzFy822mzSOZDk&#13;&#10;Xb1a83qlK/RnKizM37Sp+ODBzKlT4+WH0VTVPmtW8dGjvsbGpPyaAwAAxABvpSYJ2113OefPz5wy&#13;&#10;JQ7fRUSUqE5n1rRp9lmzbOPGSbcgXqgOh2/9+tPTpkmHRIVl6ND+W7cGjx79bfXq3zdu7G5vF8kw&#13;&#10;ZmVlz57tnDfP5PeLBAAAACQNJonEZi4uzpo+PWvmTOuIEdItiBFzUVH63XdnTJ6cUV2tmEzSOYg7&#13;&#10;mVOnZt1//+UPP5QOiRZLeblvwwb3K6/8vnHjpfff//Obb2L20LbKSvuDD9oDAWNmZsweFAAAIIkx&#13;&#10;SSQeNTfXduedtrFj0ydM4FRqqUDRNMvQodbbb08bPTq9qso8cKB0EeKdb+3a9s8+C7W1SYdEkep0&#13;&#10;OmprHbW1wSNHLn/00dWdOzsOHDCEw1F4JNV2xx0ZkyZlzZhhLinR//gAAAApjEki/qiq0WJRLBbF&#13;&#10;YjHa7ZrHo3m9msdjLimxlJeby8tN/fpJJ0JXqqqYzdf/0NWcHNXl0lwu1e02+/2m4mLzwIGW0lLF&#13;&#10;apWuRCJRXS7vunU/z5ghHRILlsGDXcuWuZYtC7W1/fHJJ+1fftmxb1/w0KFwKNTnYyomk3XEiLQx&#13;&#10;Y9IqKzMmTlRzc3UMBgAAwF+UcDTeUwIAQE64oyN49Gjw2LHOH3641toaOncu9OuvofPnw+3t4WCw&#13;&#10;Oxg0GAz/HX9tNs3luj7+mgoLzaWllvJyS3k5OyAAAEAMMEkAAAAAAAABXJ0BAAAAAAAIYJIAAAAA&#13;&#10;AAACmCQAAAAAAIAAJgkAAAAAABBrF9ev5/SWAAAAAAAgpn7fvPlMIMAkAQAAAAAAYudqc/Op6moD&#13;&#10;FwEFAAAAAAAx07Fv309jxlz/NZMEAAAAAACIheCRI8eHDTN0d1//LZMEAAAAAACIumutrS0lJeFQ&#13;&#10;6K+PMEkAAAAAAIDoCrW1tfj93e3t//tBLgIKAAAAAACiqOvSpeNlZf+3RxiYJAAAAAAAQPSEOzqO&#13;&#10;DxnSdfHi3z/FJAEAAAAAAKIi3Nl5oqIidPbsDT/LJAEAAAAAAKKgq+tkVVXw8OF/+jyTBAAAAAAA&#13;&#10;0Ft396mamo69e29yEyYJAAAAAACgq3D450DganPzzW/FJAEAAAAAAPT0y9y5l7dsueXNmCQAAAAA&#13;&#10;AIBu2pYsudjY2JNbKuFwONo1AAAAAAAgFVxoaDi3cGEPb8wkAQAAAAAAdHCpqensnDk9vz2TBAAA&#13;&#10;AAAAiNSVbdtOT5vWq7swSQAAAAAAgIj8sWdP6/jxvb0XkwQAAAAAAOi7P7/99sSoUX24I5MEAAAA&#13;&#10;AADoo86WlpZBgwzd3X24L5MEAAAAAADoi9CZM/8qKgp3dvbt7kZ9awAAAAAAQCrounChpaysz3uE&#13;&#10;gUkCAAAAAAD0VveVKy3l5d1Xr0ZyECYJAAAAAADQC+GOjuPDhnWdPx/hcZgkAAAAAABAT4U7O09U&#13;&#10;VFxrbY38UEwSAAAAAACgZ7q6TlZVBQ8f1uVgTBIAAAAAAKAHurtP1dR07N2r1/GYJAAAAAAAwK2E&#13;&#10;wz8HAlebm3U8JJMEAAAAAAC4hV/mzr28ZYu+x2SSAAAAAAAAN9O2ZMnFxkbdD6uEw2HdDwoAAAAA&#13;&#10;AJLDhYaGcwsXRuPITBIAAAAAAODGLjU1nZ0zJ0oH/w8AAAD//+ydeVxM+//Hj2lRQ9LNWvY1uvXl&#13;&#10;IpdbkptCtGcrayrb173Wayc7lyiK7HFpKtQlS0mlbmTJTqRUWlRKZdI6y++Pvg8/F/M+Z86ZMzPV&#13;&#10;+/mfPu/z+bzNfKbm8/q8F5QkEARBEARBEARBEAT5Dvzw8BxHR/bmR0kCQRAEQRAEQRAEQZCvqfzn&#13;&#10;nywzM1aXQEkCQRAEQRAEQRAEQZB/UfPiRYaRESESsboKShIIgiAIgiAIgiAIgvw/ddnZ6b16iQUC&#13;&#10;thdCSQJBEARBEARBEARBkP8hKCpK795dVFkph7U4clgDQRAEQRAEQRAEQRDlR1hWlmFgIB89gkBJ&#13;&#10;AkEQBEEQBEEQBEEQgiBEnz5lGBoKS0vltiJKEgiCIAiCIAiCIAjS1BHX1Lz56SdBfr48F0VJAkEQ&#13;&#10;BEEQBEEQBEGaNGKBIHP48Nq0NDmvi5IEgiAIgiAIgiAIgjRhhMK3VlbVDx7If2WUJBAEQRAEQRAE&#13;&#10;QRCkqSIW5zg7f4qLU8jiKEkgCIIgCIIgCIIgSJNELM6fPZsfEaGo9VUVtTCCIIiiqKure/LkyYsX&#13;&#10;L3Jzc0tKSqqrq1VUVDQ0NHR1dfX19Q0MDIyMjNTV1eXjTHV1dUZGRkZGRllZWWVlZW1tLZfLbdGi&#13;&#10;RYcOHXr37q2vr9+sWTP5eMLn81NSUjIyMnJycj5+/FhTU6Ours7lctu1a9e5c+cff/yxd+/ecnOm&#13;&#10;aSIWi9PT0x8/fpydnV1UVFRVVSUWizU0NLS1tfX09Hr27DlgwABtbW35OCMUCrOzs9PT09+/f19Z&#13;&#10;WVlVVaWhocHlcnV1dXv27Nm9e3c1NTX5eFJXV/fs2bOnT59mZ2cXFBRUVFTU1NQ0b968RYsWOjo6&#13;&#10;PXv27N2796BBg7hcrnz8QRAEQZDGROHSpWUnTyrQAZQkEARpKlRVVYWEhPz9998xMTEVFRWApaam&#13;&#10;5ogRI8aPHz916tQffviBDWf++eefixcv3rx588GDBwKBQJKZrq6umZmZhYXFxIkTO3TowIYnBQUF&#13;&#10;p06dioyMvH37NuAJQRBt27YdPXq0vb29nZ0ddcmmrq7uzp07svCUEp07d+7atavclpMJYrE4Ojo6&#13;&#10;NDT06tWr7969Ayw5HM7gwYPHjBkzbdq0Xr16seFMenp6WFhYfHz8rVu3gI+JhobGsGHDzM3NHR0d&#13;&#10;jYyM2PCksrIyIiLi3LlzcXFxZWVlsLGmpqapqamDg4Orq2urVq2kWujBgweV8mq93qpVK2NjY/ms&#13;&#10;hSAIgiCklPz5Z8nevYr1oZlYLFasBwiCIGzz6dMnX19fX1/foqIiqR5s2bKlh4fHypUr27VrJxNP&#13;&#10;hEJhUFCQr6/vkydPpHpQXV3dwcFhzZo1Mjz+5eTkbN68+fTp09XV1VI92KlTp+XLl3t5eTVv3pzU&#13;&#10;uKCgoGPHjnR9lJrVq1dv3bpVbssxRCwW83i8LVu2vHjxQqoHORyOnZ2dt7e3DPdDXFzcjh07YmJi&#13;&#10;RCKRVA+amZktX758woQJsvKksrLS19fXz8+voKBA2me1tbXnzZu3cuVK6uEkxsbGT58+lXYhepiZ&#13;&#10;mSUkJMhnLQRBEASBKTt+PN/dXdFeNDFJ4v379zU1NZJGVVRUZPW9OTc3FxitjzWVyUIEQdTW1lI5&#13;&#10;ZbVv315uQbaSEAgE8B1s8+bNFRIWXlxcTHok09TU1NXVZb5WbW2ttF/3maOhocF8Ej6fX15eDttw&#13;&#10;OBw9PT3ma8mW69evz507982bN7RnaNeunZ+f36RJkxh6cv/+/blz56akpNCeQU1Nbe7cuTt27GAY&#13;&#10;oy4Wi/fv37927Vo+n097kgEDBhw/fnzgwIGwGUoSkkhPT/f09IxjUEpKTU1t5cqV69atY/jrvaio&#13;&#10;aMGCBefOnWMyibW1dWBgIPMQlejo6AULFqSnpzOZRE9PLyAgwM7OjooxShIIgiBIE4QfHp7j6Kho&#13;&#10;LwiiqUkSo0ePjomJAQyioqKsrKwYrlJdXa2pqQkYeHl5HTp0iOEqn/H391+4cCGp2eHDhz08PGS1&#13;&#10;KD02b968fv16wCAzM7Nbt27ycud/CIXCbt26wSoSQRDdunXLyMjgcJhWhDUxMbl37x7DSaTl/fv3&#13;&#10;bdq0YTjJ5MmTQ0JCSM1evnzZt29fhmvJCrFYvGXLlo0bN8pEBlq1atXWrVtpq2ZHjx797bffZBIf&#13;&#10;PmjQoJCQkJ49e9J7nM/nz5gxIzw8nLknLVu2DAoKcgT/nqEk8V0iIyOnT59eWlrKfKqxY8fyeDxp&#13;&#10;sxU+c+vWLVdX16ysLOaetG/fPigoyNramvYMW7Zs2bBhg6x0W4qbASUJBEEQpKnxKT4+28JC0V78&#13;&#10;D+y48S/mz5/P5M5QIVA5JRIEwePx2PakgRITE0OqRxAEkZWVFR8fz747Skp5efmlS5eoWAYHB7Pt&#13;&#10;DEXEYvH8+fPXr18vq+PN9u3bly9fTu/Zffv2eXh4yCpfPSUlZfTo0RkZGTSeLS8vt7a2lokeQRBE&#13;&#10;RUXFpEmTZDVb0+H06dMODg4y0SMIgrh69aqdnV1VVRWNZxMTE8eNGycTPYIgiMLCQnt7e4q/K75l&#13;&#10;yZIl69atk2Ec2bZt22h/ZhEEQRCksVL98KHy6BEEShJfkZGRsWrVKkV7IQXp6emJiYlULOPj42X1&#13;&#10;pbORQf0IrTyHbflz/vx5isdp5RG/1qxZI8NwpHr27Nlz+PBhaZ86e/bs4sWLZetJZmbm2LFjP3z4&#13;&#10;INVTdXV1Dg4Ot2/flqEnAoHAzc3t0aNHMpyzcXP58mV3d3c4i01a4uPjPT09pX3q5cuXdnZ2pAlZ&#13;&#10;UlFdXT1p0iQae8zHx2cvC+W1du/effz4cZlPiyAIgiANlNr09DeDByvai3+BksTXHDx4MDY2VtFe&#13;&#10;UIX6IVkkEjXlE7UkPn36FEG5B294eDi9e8hGAPXN8+rVq6SkJFadocLFixe3b9/OxsxLly59+fIl&#13;&#10;dfu0tLQFCxaw4cnr16+9vLykemTVqlVMKhdIorKycvr06UClHuQz2dnZs2bNqqurk/nMf/3116lT&#13;&#10;p6jbV1dXT5s2TVaRGl9SVVU1Y8YM0h4ZX5KSksLefcCSJUtQkUcQBEEQgiAEeXkZhoaE3AvbwaAk&#13;&#10;8TUikWjevHlwg0DlQaobaeW5vlYeIiIiqN8QlpSU0A5IbtDk5ORIpdMpfKfx+fzffvuNpckrKipW&#13;&#10;rFhB3X7BggVSnc2k4ty5cxRTtwiCuHfvnq+vL0uePH361M/Pj6XJGxOLFy9+//49S5OvXr3648eP&#13;&#10;FI137tx5//59ljx5/fr12rVrqdv//vvvtbW1LDlTXl7eIMqLIAiCIAirCEtK0g0MxKz9waWNqqId&#13;&#10;UEbS0tLWrl27b98+RTtCQnJyslR94548eZKSkjJo0CD2XGpwSHt45vF4EydOZMkZpSU4OFiq7O6w&#13;&#10;sDAfHx8FdnjZu3cvlUvRli1bjho1ql+/fm3atKmsrMzLy0tISKASAXHp0qV79+4NGTKE1PLChQtw&#13;&#10;SV3mrF271tbWFi6pW8/q1aupJAt06NBh9OjR3bp109bWLi0tffPmTVxcHJVejHv37l24cCEVT1iF&#13;&#10;Sl9SRREXF0el7gaHwxk+fLiJiUm7du1EIlFRUdGdO3fu3btH+vbl5eUdOXJk6dKlpEvk5OTs2bOH&#13;&#10;qt+0OHz4sKenp7GxManllStX/vnnH1IzDodjbm4+fPhwPT09LpdbXl6elZWVkJDw4MED0meDgoI2&#13;&#10;bdokzzKrklDm/YkgCII0YkR8fnq/fiKlvHdHSeL77N+/38HBwdzcXNGOQNC4iw4ODkZJ4jOFhYVR&#13;&#10;UVFSPXL16tXi4mLm3SsaFtTv4espLCy8evWqra0tS/7AVFZWHjx4ELZRV1dfsmTJqlWrvm1SEBUV&#13;&#10;tXTp0ufPn8MzBAYGUpEkKN7NqqmpDR06dMiQIW3btuVyuR8+fHj79u3NmzczMzNJn01PTz9x4sT8&#13;&#10;+fNhs7t375KKIx07dty8efPMmTNVVFS+/LlAIDh69Ojq1avhIP93796FhobOmDHjq5+rqKj07t0b&#13;&#10;Xpo6AoEAflng9h+KhYrS7eTktGvXrh49enz189TU1OXLl1++fBl+PDAwkIoksXv3boq1nH/88UdT&#13;&#10;U9OOHTtqa2vz+fzCwsKkpKSHDx+SPlhXV7d9+3YqOV9HjhwhtRk9evTevXsNDQ2/HUpMTFy0aBFc&#13;&#10;zaSuri4sLGzRokXfHdXT0yPtA02drKwsIDFHmfcngiAI0lgRV1VlGBkJWYvTZAg2AZVIv3797t+/&#13;&#10;z+VypV1FPk1ABQJB165d8/PzpXqqc+fOmZmZX5035IayNQH18/OjEd4fEBAwb9482os2uCagjx49&#13;&#10;GjhwoLRPTZky5ezZs/RWZEhwcPDUqVMBAw0NDR6PZ2dnJ8mguLh4zJgxKSkpwCRt27bNy8uDI0Gu&#13;&#10;Xbs2duxY2FtVVdWFCxeuWLHiu/e30dHR69atu3v3LjyJgYHB8+fP4Q618+fPh5Wa7t27X7t2rU+f&#13;&#10;PpIM7t+/b2VlBasS9vb2bHffOH78uLu7u6RRKysraXVGuZGXl9elSxc44GjlypVADRShUDhnzpyT&#13;&#10;J0/CC927d28wWLaqpKSkR48epCkeEyZM8Pb2/u7HPzU1dePGjaGhofAMqqqqL1++hLvVfvz4sW3b&#13;&#10;tnDWhqur68mTJ1VVJV6iVFZWjh07Fm6uaWtr+/fff8MOM+f169f9+/eXFM+iq6ublZXVsmVLtt1A&#13;&#10;EARBkM+Ia2vf/PRTDdl9mwLBKAmJpKamrl+/fvfu3Yp25PtERUVJq0cQBJGTk3Pjxg0rKys2XGpw&#13;&#10;0Ct5wOPxmEgSrq6uFtSa7kRGRgKJORoaGpJu/L6FhrL2GXpVUS9dulReXq6trU17XdqQ1ivdvHkz&#13;&#10;oEcQBNGmTZsTJ06YmJgAF6fv379/8ODB0KFDgXlI7361tLTOnDkzYcIESQZWVlYjRoyYOXMmHKjy&#13;&#10;8uXL6OjoMWPGSDIQiUTwy6Kqqnr27FlAjyAIYvDgwTt37oTbOsTHxwuFQlZFT39/f2CUNFpEgYSH&#13;&#10;h8N6hK2tLVyTVUVFxd/fPzk5GU4viouLgyWJ06dPk+oR69ev9/b2ljTar1+/kJCQIUOGwC02BQLB&#13;&#10;sWPHtm3bBtjEx8fDeoSRkdHRo0cBPYIgCC6Xe+bMmX79+gF1oKjkdzDH398fyK+ZMWMG6hEIgiCI&#13;&#10;XBEKs0aOVGY9gkBJAsbX19fR0XH48OGKduQ70K4gyOPxUJIgCOLVq1f0WiEmJCRkZGTA934A1OMy&#13;&#10;3rx5A0gSzZs337lzJz0fqCMSiUgvQr9LRUXFhQsXZs2aJXOXYMRicXx8PGBgZGREpR+nkZGRk5PT&#13;&#10;mTNnAJuUlBRAkvjw4cOVK1fgVQ4cOADoEfVoaGicOnUqLy8PTrbn8XiAJPH48eN3794Bj7u7u//8&#13;&#10;88+wJwRBzJ49e/v27UDeRFlZWWpq6o8//kg6FT1iYmKAg2Xv3r3Hjx/P0tLMgXemmpoaleKjXC73&#13;&#10;999/nzt3LmBDevYmTcWaM2cOoEd8ZtmyZQUFBXBNitDQ0K1btzZr1kySAWkOiLe3t4aGBqkznTp1&#13;&#10;cnNzAyIQc3Nza2pqWC3lUFZWBsSwcDgc+I1DEARBEBkjEr21samSafd3NsCOGxACgcDLy0uGKaay&#13;&#10;gs/n0w5ADQ8Pr6yslK0/DREmaQUK7yghN+Li4mg3z1PIq5SamlpUVAQYzJkzh+Id/qRJk2CDjIwM&#13;&#10;YDQiIgL+1eHi4jJ9+nQqnqirq584cQI+lUVERAA9OO/cuQMvQbGZqIqKipOTE2wDvywM2b9/PzDq&#13;&#10;6empqKw0KsAaqJ2dHcW0tUmTJsFJOvBbkJGRkZycDBh069aNemeW7du3wwpURkbGrVu3AINXr14B&#13;&#10;o+3bt6cuM1laWsIGbHQ8/ZKjR48CLZzGjx8vw6IqCIIgCEKCWJw7dWqFsia0fglKEiQ8e/Zs48aN&#13;&#10;ivbiay5cuECxMtm3lJWVySGfVskRi8XSlmz8kqYjSdDL2qgnNjY2NzdXhs5QgbQHDWlUwmdMTExg&#13;&#10;A7gJxY0bN4BRDoezefNmip4QBNGrVy/4frW8vBw4+KWmpsKTUy8XQlrUEw7HYMLLly8jIyMljWpp&#13;&#10;ac2ePZulpZnz/v17ONXOxsaG4lStW7eGVYC8vDxg9Pr16/D8a9eupZ7qpaamRhpPAX8W4M+RiYkJ&#13;&#10;9d49Xbt2hQ1gKYchAoEArhLFJOMPQRAEQaTl3fz5Hxmcd+QJShLk+Pj4kN4xyhn4SGxoaNihQwfa&#13;&#10;jzcFkpKS4Ku5ESNGAKPPnj0jrTjYCKiqqrpw4QJgAL9KAoFA/jsNvh/W19fv3r07xanat28PH8w+&#13;&#10;ffokaUgkEsXGxgLPWltb9+3bl6In9cBFHAiCAFaEXxa4IsZXdOnSBTYAXhaGHDhwAKjF4Orq+sMP&#13;&#10;P7C0NHPS09NhAxm+C0A9BQLcJwRB6OrqTpkyhbonBIX4DnjFAwcO3JMMHBfzFaT5HTo6OtRnk5bz&#13;&#10;588DHzRDQ0Nra2v2VkcQBEGQLylavbqUcTsFuYGSBDl1dXVeXl5AULScyc/Ph/uGTJo0CW4zdu3a&#13;&#10;NTi4vdEDH5VbtWp1+PBhuJpaU5B1Ll68CMc5e3t7w7e18n+V3oPNjb5trAgDH2CA9Pi0tDT47tfZ&#13;&#10;2VkqTwiC6NevHxyhACin8MtCerf8JaQlS4GXhQkfPnw4ffo0YKDkWfrwW0AQBHWxjCB7F+C3AM7a&#13;&#10;mDBhgrTVcFVUVOC/OHfv3gWaYvbv33+wZKTanIWFhcConp4e9YALGsCFV+fOncvSRwNBEARBvqLk&#13;&#10;zz+LwYLZygZKEpR4/Pjxli1bFO3F/+DxeEBBb4IgXFxc4ANPbW0tvZqFjYPa2tpz584BBra2tn37&#13;&#10;9h05ciRgExoaCr8LjQBYUOjateuIESNcXFwAm5SUlCdPnsjaL4ja2to2kiG94f8KOD2qdevWkoZI&#13;&#10;K/bBu0sSZmZmwOjDhw8lNXUWCoXAy6Knp0fdB9KUMeBlYcLhw4eBJhGWlpb/+c9/2FhXVnz69Al4&#13;&#10;C7p160alguNn4HdBV1dX0lB+fn5OTg7wLBz6RO+pqqqqZ8+e0ZhWWuCiFaSpWAyXTkxMlDTaunVr&#13;&#10;ioVjEARBEIQhZcePF65YoWgvpAM7blBl165d9vb2gwYNUrQjJAdFExMTAwODPn36dOvWDShMyOPx&#13;&#10;Fi5cKHvnGgJXr16FL9Pqj9kuLi5ANEpeXt7169fHjh0re/+Ug+LiYrhhhLOzM4fDmThx4oYNGwCz&#13;&#10;4OBgY2NjWXsnET8/Pz8/P5lMVVFRATdKBGIonj59CjzYvn17aeM16oGjJIqLi7Oysr572X7//n0a&#13;&#10;y30X0tt+NmLj6+rqAgMDAQMlD5EgCGLKlCnSJkQAwO8C8BaQSoRw91BJkJ72Hz9+TL1eCT1qamrg&#13;&#10;osX01BaKHDhwABidMWNGq1at2FsdQRAEQerhh4fnu7sr2gupwSiJ/0dLSwuI6qytrfXy8oLbp8uB&#13;&#10;58+f37t3DzCoj4/gcDhwJG1SUlJaWpqMnWsgwJpOmzZt6jN+HR0d1dXVAUsmpR+Vn9DQUHi31ws3&#13;&#10;BgYG8Dk5NDQUyP9XZkgjHYD8ebh2Q79+/ei5RFp+gtVuF/U8fvwYNpAqAYEioaGhgMDao0cPOzs7&#13;&#10;mS+qtNTW1sJBB8BbAJe0UFVV7dOnDw2XOnbs2KZNG8DgzZs3NKaVilWrVr18+VLSqIaGhqurK0tL&#13;&#10;Z2dnA5F32PsTQRAEkQ+f4uNzwAOg0oKSxP/ToUOHZcuWAQYpKSk7duyQmz/fBb4F4nA4nwPpJ06c&#13;&#10;CE/VFKohfEt5eTlQtJ8gCAcHh/rG9Z+1CUn8/fffcBm5Bg28Pfr27fu5Gh+cu/HmzZubN2/K0jN5&#13;&#10;AYRh1wPcJ8OdU2kf2nv16gUb0O7YSp2EhARgVEtLCy4vQg84S9/T0xOu/NLIuHPnDpy4AUTzwTuk&#13;&#10;a9eu9b/9aABvTlZ3Jp/P9/Ly2rt3L2Azbdq0du3aseSAv78/UCxj7NixBgYGLC2NIAiCIPVUP3yY&#13;&#10;bWGhaC9ogpLEv1i/fj0cZL59+3bSS0L2EIvFcA0IMzOzzze3Q4cOhe9Um6Ykcf78eVhH+PKADZfk&#13;&#10;+PjxY0REhMw8UybS09PhA/mXr1JjFb/Cw8OBUXV1dSAQPTs7G3i2Y8eO9FzS0tKCKzW8ffuW3swU&#13;&#10;KSwshCWJQYMGyVwdSEhIuH37tqRRLpfr3gADFJkA70wCFMvgvrxSVRX5CnhXwwUsaPP06dOtW7f2&#13;&#10;7dv38OHDgFn79u23bt3KhgMEQfD5/BMnTgAG2PsTQRAEYZva9PQ3tFIvlYQmdLNEBQ0NjUOHDo0Y&#13;&#10;MUJS5cLq6mpPT8+kpCSFXMrdvHkTDrv96r7axcUFqMqZmpp6+/btYcOGycy/hgCcbaGvrz9q1KjP&#13;&#10;/7S3t2/ZsiUgYfB4PDc3N1n6pxyQ5qR8KUN07drV3NwcCIW4cOGCr6+vVNX7FM4///wD118YPXq0&#13;&#10;pqbmd4eEQiGc6s/ktlZfX7+srEzS6IcPH2jPTIXjx49XVVUBBmPGjJH5onCW/tSpU+GUgUbGp0+f&#13;&#10;4M4jurq6pqamkkZLSkqAZ5nsTLjzNLwuKWVlZfVBEAKBoLKyks/nZ2Zmpqamvnv3jvRZVVXVI0eO&#13;&#10;tG3blokDACdPniwuLpY0amBg0IhLDiEIgiDKgCAvL8PQkGiYidL1YJTE1wwbNmzx4sWAwd27d3ft&#13;&#10;2iU3f74Evm1WVVV1cnL68idwRD3phI2PnJyc2NhYwMDJyUlFReXzP1u1ajVu3DjAPjo6Gu712ECB&#13;&#10;N8aAAQOMjIy+/AkcTlJcXAwnyyghe/bsgQ0mTZokaai0tBQun8Gk0B38LKuSREVFxcGDBwEDDocz&#13;&#10;efJk2S765s0bOCigqV1BBwYGAgdggiAcHR0B+Q+WBpjsTC0tLWAU9pmUsrKyTZs2bdq0adu2bfv2&#13;&#10;7Tt27FhsbCwVPYLD4fj5+U2YMIHJ6gAikSggIAAw8PLy4nDwixaCIAjCFsKSknQDA7Giyx0yBKMk&#13;&#10;voO3t/eVK1eeP38uyWDLli22trZspEwD1NTUXLhwATCwtLT86p7K2Nh4wIABjx49kvRIWFjY7t27&#13;&#10;WW3VrlQEBwfDZ8VvRRwXFxcgWaauri4kJOS3336TjX/KQXJy8osXLwCDbzM1nJ2dlyxZAmRT83g8&#13;&#10;WLZQKqKjo+GUHG1tbXt7e0mjQBRDPexJEqWlpbRnJmXHjh1w+P2oUaO6du0q20UPHDgAdNu1sLD4&#13;&#10;6aefKE516tQpuEkkQ4YPH852o8eioqJt27bBNnBfD3hzMtmZ2trawChDSYIeXC736NGjMmx08i0X&#13;&#10;L14Eampqa2vPnDmTvdURBEGQJo6Iz0/v10/U8GvboSTxHTQ1NQ8dOmRhYSHpq3BVVZWXl1dCQsKX&#13;&#10;N+psExkZCUeDfzcmwsXFBZAk3r17FxUVNX78eBn41xAICQkBRnv27PnLL7989UMbG5vWrVsD3+N5&#13;&#10;PF4jkyRIY2e+3WkdOnQYNWpUVFSUpEcuX75cUlKiq6srA/9Yprq6evny5bDNggULgDvh6upq+HEm&#13;&#10;OSxw9UH2WgK9fPkSLh9IEARcHpgG5eXlJ0+eBAykamRw69YtuJMoc9iWJFatWgWHOZiZmVmApa3g&#13;&#10;vBvatS0JgoD7E9XV1QmFQnn+xbS2tvbz86PXQIQ6cFbRtGnT4OIvCIIgCEIbcVVVhpGRkKw7e4MA&#13;&#10;4wm/j6mp6aJFiwCDW7dukYZ2yxb4oKihoeHg4PDtzxtr6UEaPHr06MGDB4CBs7Nzs2bNvvqhpqYm&#13;&#10;3F8wOTk5NTVVBv4pBwKBICwsDDAYPnz4d0vrwzuturoaaJKnVKxaterJkyeAgY6OzpIlSwADUl2A&#13;&#10;SSUaOKaJJUmirq5u1qxZlZWVgI25uTncoYYGx48fB+I+unXr9t1feo2V8PDw48ePwzbr1q2DDWpq&#13;&#10;aoBR9nYmwaZe9hWdO3e+c+fOtWvX2NYjUlJSbty4ARhg708EQRCEJcS1tW+GDKkD66k3IFCSkMjm&#13;&#10;zZv79esHGHh7e8vtLFpaWnr58mXAYOzYsTo6Ot/+vFevXnABy4sXL378+JGpfw0B0pKNkkpvkJbk&#13;&#10;IJ25AREVFZWfnw8YSMq/cHBwgC//G4T4dfXqVT8/P9hm6dKlcLgHkGhQD5ODH/wskDvDhA0bNiQn&#13;&#10;J8M23t7esl1UKBTCpSs8PDyaTtJZbm7u/PnzYRsrK6vRo0fDNvDmZG9nEqxtzm/Jyclxc3Pbtm1b&#13;&#10;eXk5qwvt378fGLW2tjY0NGTVAQRBEKSJIhRmjRxZI7nIQIMDJQmJcLncgwcPAoWpKisr586dC9cm&#13;&#10;kBVhYWFwwC1wbIZP1Hw+Hy5R0TgQiUTw5b+hoeGgQYO+O2RlZdW+fXvg2ZCQELFYzMg/pQEWDjgc&#13;&#10;jqTtpKOjAxeWj4+Pz8zMZOQcy2RkZMycORP+RBsZGZGmJ5BGpwuFQqmdo/YsG52ALly4sHPnTthm&#13;&#10;zpw55ubmsl03PDz89evXkkY1NTXnzJkj2xWVlpqamsmTJ8OVdLlcLqmaRpBtTvZ2JsHO5pTE69ev&#13;&#10;16xZY2hoeOrUKZaWyM/PhzMBSSUkBEEQBKGDWJzj7FwluT96QwQlCQhzc/P//ve/gEFCQsK+ffvk&#13;&#10;4Al8UNTS0gIqiru4uMAVv+HvVY2DuLg4+DwMCDdqampwfHhaWlpSUhJ955QGPp//999/AwYWFhad&#13;&#10;OnWSNEpawFKZAyX4fP7EiROLiooAGw6Hc+DAAdJ8ezipnmB28INvuUmXlpZnz565u7vDMo2ent6O&#13;&#10;HTtkuy5BlqU/efJkJh0rGxYLFy4k/Q2zZs2avn37kk4F7172dibBwuYkJS8vb8aMGYsWLSL1jQYH&#13;&#10;Dx4Eqsb06dOn6RRpQhAEQeSHWJw/ezYfrMLeEEFJgoStW7fC3/M2btyYlpbGqg9ZWVk3b94EDGxt&#13;&#10;bVu2bClptFOnTnDBs5iYGDhWvxFAehiGSyE0kXaq4eHhfD4fMIBfB1tbW7hiv9JmuNTV1U2ePBku&#13;&#10;NUIQxO+//z5ixAjS2Ug1CyZJ9XD0u2wTGXJycuzs7EgbiPj7+8u8cOndu3fhX3pNp/fnpk2bjh49&#13;&#10;Ctv88ssvpDVZ64Gzq9jbmRwOR55REl+yf/9+Dw8P2c5ZVVUFvymenp7Y+xNBEASROYVLl5aBlb8b&#13;&#10;KPgnk4QWLVoEBAQA3y34fD7b6RukrStJb6dhA4FA0DhO1JKoqqoKDw8HDAYPHgzXDRk5cmTnzp0B&#13;&#10;g3PnzsmteBt7wNtAXV3d0dERMGjZsiV8Mfj06dP79+/TdI41RCKRu7v7lStXYDMTExPS/ov1kHZS&#13;&#10;rGDQqwl+Fm7EKBUfPnywtbV98+YNbPbf//4X6IdKGzhL38zMbMiQITJfVAk5fPjwhg0bYBsdHZ2g&#13;&#10;oCCKahS8OT99+iSFc/8G3pkMRauOHTsmJiYmJibGxsZGRkaGhIT4+PjMmzfP1NSUitJx8uTJXbt2&#13;&#10;MXHgK06fPg3k0Whpac2aNUuGyyEIgiAIQRDFW7aUkLU/a6CgJEHOqFGj4KTQuLg4f39/9hyAEyva&#13;&#10;tGkD5/ATBOHk5AQHzTZuSeLSpUtw5zzSIAgOhwPLOoWFhVevXqXjnNLw7t2769evAwZWVlZt27aF&#13;&#10;J2lwpUBFIpGXl9fp06dhM11d3VOnTlFskUh6+mIiScBhLD/88APtmb/kw4cP48aNA/oH12NiYiLb&#13;&#10;k149OTk5oaGhgEETCZE4fvw4lf9pQEBAz549Kc4Jb072xLI2bdrQnpkgiObNm5uampqamlpYWNjY&#13;&#10;2EycOHHx4sUBAQGJiYl5eXkHDhzo2rUrPIO3tzepvkYRsVgM/8V3c3OT1ScRQRAEQeopDQgoIuur&#13;&#10;1XBRTCBlg2Pbtm1RUVFArbW1a9eOGzeO+vdC6qSkpDx+/BgwsLOzIz0ptW3bdvTo0UDPjnv37j17&#13;&#10;9uzHH3+k6aVywzBrox4XF5e9oDDJ4/HgdqFKDo/HgzOuSYNxCIIYO3asrq4uIACFhobu2rWLtACk&#13;&#10;fBCJRB4eHqSNFdXU1P766y8qifqf7XV0dIDulR8+fJDCy3/zHuw+LZODUElJybhx4+7evQubderU&#13;&#10;KSwsDE4EoEdAQAAQc9S5c2cnJyca086cOdPMzIyBXyTI9vf/sWPHPD09SePv1q5dO3nyZOrTwjsE&#13;&#10;lm5hiouLgVGZp/Z8pl27dgsWLJg9e/a8efOCgoIkmVVWVq5fv/6vv/5ivuK1a9fgPsHY+xNBEASR&#13;&#10;LeXBwe8WLFC0FyyCkgQltLS0AgICgP5qHz9+nDt3bnR0dLNmzWS7NOmtMpXjNEEQLi4ucBvR4ODg&#13;&#10;rVu3SuFZA6G4uBiOXxgxYkS3bt1I5xk2bFifPn2AuiEXL14sLy+XYeS8nIGFGy6XSyU+v3nz5vb2&#13;&#10;9seOHZNkkJubGxMTY21tTcdFmVJbWztz5kwqURt79uwZM2aMVJN36dIFkCTgIpoAIpEIbrugr69P&#13;&#10;b+bP5Obmjh8/HpZBCYLQ0tIKCwvr0qULw+W+5dOnT8D+IQjCw8ODXqHEn3/++eeff6brl1zZu3fv&#13;&#10;smXLSPWIiRMnbtq0SaqZ4R1Ce2cSBFFYWEh7XeZoamqeOHFCJBIBEU/nz5/ft28fw3gNgiyryNLS&#13;&#10;0tjYmOESCIIgCPKZiqiovKlTFe0Fu2DiBlUsLS3hq4+YmJjAwEDZLioUCuEA5o4dO44aNYrKVPb2&#13;&#10;9lwuFzBoTJ0svyQsLAyoi05Qu/ynYllZWXn+/HkpPFMmXrx4Ad+K29jYUFRbGkTuRkVFhZ2dHRVP&#13;&#10;Nm7cCLfd+S6wyEW7mmxBQQFcRJCKuAbw6tUrCwsLUj1CU1MzNDSUpeN9UFAQEAmioaHR6Ht/rlmz&#13;&#10;ZsmSJaR6xLhx406dOiWtCA4nOOTm5ko125fAu5o0sYI5zZo18/HxAfqwVFdXnzt3juEqz549gzXu&#13;&#10;JpJVhCAIgsiHqvv330p5MdYQQUlCCnbu3AmH5q5atSorK0uGK964cSMnJwcwcHZ2pljGXFtb28bG&#13;&#10;BjDIyMiAS9w3UODLf1VVVeqSBGlAijIctulx9uxZ2IBUaPjMr7/+qqenBxhEREQwqaLHnMLCwtGj&#13;&#10;R1+7do3UcsWKFaTFBb9L9+7dgdH09HQacxIEAeSOUVkXJjk52cLCgtQ3dXX14OBgacNGKCISiQIC&#13;&#10;AgCDiRMnduzYkY2llQGBQODh4UGliqqlpWVYWBjF4iZfAu+QoqIierkbAoEgIyOD9rqyok2bNnBS&#13;&#10;z61btxguAYdI9OzZs0Gn7yEIgiBKRW16eubQoYr2Qh5g4oYUtGrVyt/fH/guXlZWNm/ePLi5g1SQ&#13;&#10;HnFfvXpFPW0VDvkmCILH440cOZLibA2CjIyMhIQEwKB169be3t7UJ9TQ0ABiLmJjY3NycuDeHEqI&#13;&#10;WCyGS6gSBBEZGXnjxg2KE8LxOOXl5REREa6urlT9kymvXr2ys7N79eoVqeXatWs3b95MbxW4LEta&#13;&#10;WlptbS2N7IPU1FRglMvl9unTR9o567l48aKbmxtcO7N+CR6PN2HCBHqrkHL58uXnz58DBo34Crqi&#13;&#10;omLKlCmRkZGklmPHjg0LC4M/ZZIwMjKCDV68eEGj4kZaWhocjCa3QkXW1tYHDx6UNEpasRXm/fv3&#13;&#10;sHrr6empJIVyEARBkIaOIC8vw9CQYLOro/KAkoR0WFtbe3h4HDlyRJLBtWvXSHvIU6SysjIiIgK2&#13;&#10;iY6Olsla9Zw/f97X15fGzZvSQqrpFBcXyzDdRiQS8Xi85cuXy2pC+ZCQkEB6N37q1CkZrhgSEqIQ&#13;&#10;SSIpKcnZ2ZlUmyMIYvv27StXrqS90H/+8x9gtKKiIiUlZdiwYdJOC9/xDhgwgGLM1FccPHhw0aJF&#13;&#10;cHFTgiC0tbXPnz//66+/0liCIvAV9PDhwxtKMQhpyc/Pd3R0vHPnDqmlk5PTmTNnaP+W7tWrF1x7&#13;&#10;9datWzQkCXhncjgc+BMhQ+AMEdI4I5jAwECgsUjLli1nz57NZH4EQRAEqUdYUpJuYCCWXO27kYGS&#13;&#10;hNTs2rUrJiYmMzNTksGaNWtkslBERERZWZlMpqJIcXHx5cuXHR0d5bkoq8i/uWlDlCTk/ypdu3at&#13;&#10;sLCwffv28lyUx+O5u7tXVlbCZqqqqv7+/p6enkzWMjIyatmyJXB6iY6OllaSqKurgwNVBg8eLNWE&#13;&#10;BEGIRKI//vhj9+7dpJbt27ePiIhgVRF49OgR3Ia2sTYyePLkiaOjI5z4UM/s2bMDAwPpCU/1NGvW&#13;&#10;bMiQIYCWff369T/++EPaaaOiooBRY2NjLS2t7w4dO3YMUN579+7t4+MjlSdwo+Lq6uqqqipNTU2p&#13;&#10;5qynpqYG1q+nTJnCvHYmgiAIgoj4/PR+/UQMOnM3OLCWhNS0bt36wIEDgMHHjx9lspD8D4qKWpQl&#13;&#10;7ty5AweBs8GDBw9IqwMqFTU1NfKvyllXVwfXbZU527dvd3V1JdUj6hMTGOoRBEE0b97c1NQUMDhz&#13;&#10;5gxp/cKvuHLlClxB0NzcXKoJKysrJ02aREWP6NGjR2xsLNsRCnCIhL6+PsXuQg2LqKiokSNHUtEj&#13;&#10;VqxYcfToUSZ6RD1wdt6NGzekrXXy/v17ON8EWLGwsDBSMjSyIKuqqmAD2n+gg4OD4fKfjTirCEEQ&#13;&#10;BJEb4qqqDCMjIdj0vfGBkgQdxo0bN2vWLFaXKCoqgu+dWCIyMhKI6W1YKEpeaVhFLi9fvgw0OGAP&#13;&#10;ub07tbW1c+bMWb16NakE0KZNm8jISLg8HnXgVjivX78OCgqiPptYLN6xYwdgoKqqamFhQX3C/Px8&#13;&#10;S0tLKg0IBg4cGB8f379/f+qT06CgoAD+4MyZM6cx5ZTVc/DgwQkTJpD+yuVwOD4+Pjt37pRJk2nS&#13;&#10;Jk1U6mt+yc6dO+FCEsCKHTp0AB58+/attE1A3r59CxvQC5EgCMLf3x8YHTVq1MCBA+nNjCAIgiD1&#13;&#10;iGtr3wwZUpedrWhH5A1KEjTZs2cPq1UMQ0JCahWRPlRVVcW8TZoyIBAI5HwP/5nQ0FBpL8AViKKE&#13;&#10;m1u3blGpMcmQ4uLicePGHTt2jNSyR48ecXFxUp3qYUgL72/YsKGwsJDibIcOHUpOTgYMfv31Vx0d&#13;&#10;HYqzPXjwwNTU9Pbt26SWlpaWsbGxcqjYeujQIeB+W11d3cPDg20f5IlQKFy8ePH8+fPhrq4EQXC5&#13;&#10;3ODg4MWLF8tqaRMTkx49egAGQUFB8fHxFGd7+PAh3CSldevWlpaWkkbhgqwikUjaQAm4nrGqqqqk&#13;&#10;FBKY2NjY+/fvAwaNNasIQRAEkR9CYdbIkTVyD/FWBlCSoImOjg6cvsEQBSZQNI7cjejoaDjKnT0y&#13;&#10;MzOpf6FXLKWlpVQq/LME2+EkqampZmZmVBqFDBo06ObNm7JtCtCnTx+4WkROTo6bmxuVfqjx8fFL&#13;&#10;ly6FbagnNYSHh1tYWADVcD7j5uYWGRnZunVrijPTprq6+vDhw4CBi4uLvr4+227IjfLycnt7+337&#13;&#10;9pFatm3b9sqVK7LNWGnWrBnc+VgkEk2bNo1KLkl+fv6UKVPgXAl7e3sgMMHY2FhNTQ143MfHh3rP&#13;&#10;4Orqajj4qE+fPvQiTeCsou7duzs4ONCYFkEQBEH+h0j01samisJ1UaMEJQn62NraTp8+nY2ZX716&#13;&#10;xbx9Om3i4+OzsrIUtbqsUGz2REPJ3Th37hxp6jV7sCp+Xb9+fcSIES9fviS1tLGxiY2N7dSpk8x9&#13;&#10;IP39EBMTY2lpCbT2FAqFR44csbGxgd8mHR0divkmu3btcnZ2ppJOv2bNmlOnTsknV+LMmTPv3r0D&#13;&#10;DBpTln5mZubIkSOpSIF9+/a9efOmtCVCqDBjxgzYIDc319TU9MqVK4DNzZs3TU1NSWOd4E9Bq1at&#13;&#10;hoId17OyshYuXAgv8ZmtW7fCf7zoNf5IS0u7ePEiYODh4cG8xgeCIAjSdBGLc6dOrVBEzr6SgH9E&#13;&#10;GeHj4xMbGyttsisppAfadu3atWjRgvb8Hz9+LCkpkTQqEomCg4NXrVpFe36FU1FRAX+DVFNTY3gE&#13;&#10;hS+Zw8PD/fz8aCctyw1SUaBz585MvmoXFhYCFSVfvXqVlJT0yy+/0J5fEocOHfrtt9+opD7Nnz/f&#13;&#10;19eXpePE9OnTN27cCGdnJCcnGxsbOzk5WVtbm5iYtG3bVlNTs7S0NDs7OzExMTg4+NmzZ6QLzZ49&#13;&#10;W1tbG7apra1dsGABlRbF6urqBw8elGc7QzhLf+jQoWxsEoWQlJQ0ceJEKgFcI0aMCAsLa9euHRtu&#13;&#10;9O/ff/z48bAsUlBQYGNjY2Zm5ujo+Msvv+jp6Wlra/P5/IKCglu3bl28eJFKC2oTExPSZCg7O7t/&#13;&#10;/vkHMDh58mTz5s337dunoaEBmB0+fJi0Cga9zKwDBw4AuXhcLtfd3Z3GtAiCIAhSz7v58z+GhCja&#13;&#10;C0WCkgQjdHV1/fz8ZN41M4RsU8bExBgZGdGe//r161ZWVrADDVqSuHDhAnwP7OjoyPCKfuTIkTdv&#13;&#10;3pQ0WlJScunSJSVvEJCdnQ0nmOjr62dmZqqoqNBeYt26dVu2bAEMeDyebE+bQqFw+fLle/fupWKs&#13;&#10;r6+vpqa2bNky2supq6vv2rVL0iiXy124cOG6devgSQQCQUhICOmnHlhl0aJFsE1JScnkyZNjYmKo&#13;&#10;TDhw4MAnT578/vvv9PwhCKJ///7Uu5ZER0c/fPgQMGg0Wfpnz5718PAgbftCEIS6urqBgYG0ZSa/&#13;&#10;YsmSJV26dJE0umzZMiqRGomJiYmJibR9oPLhcnNzW7duHVwgMzAwMDk5efny5S4uLurq6l+Npqam&#13;&#10;btu27a+//oIXUlNTI63w8i2lpaVwMsjkyZNZUo4QBEGQpkDR6tWlhw4p2gsFg5IEUxwcHFxdXc+c&#13;&#10;OSOrCZOSkuBo8wEDBjDRIwiCGDVqlJ6eHnBT9/jx4wcPHvz0009MVqFBUFAQ9RJ99RgaGv76669f&#13;&#10;/ZBUboBTqang7OwMSBIEQYSEhCi5JHH27Fm4DKeTkxMTPYIgCBcXF1iSOHfunI+PD5xMLhVbtmyh&#13;&#10;qEcQBJGXl+fr68tkOW1tbUCSIAhi8eLFx44dYzUTavHixcDJs55JkyZRqalRz507d+7cucPEJXt7&#13;&#10;e+qSBJyl37Fjx8mTJzNxRkmIjY11dXWlaFxbWwsX16CCm5sbsDHMzc2dnZ1ZLWZsbm7u4uJCatah&#13;&#10;Qwd3d3c4UoYgiMePH7u5uc2bN2/YsGHdu3fX0dGpq6srKSm5f/8+lUgigiCmTJlCQzs4cuQILHA3&#13;&#10;pqwiBEEQRM6U/Pln8fbtivZC8aAkIQP27dsXFxcnq2KKpMdp5gddFRUVZ2dnPz8/wCY4OFj+ksTG&#13;&#10;jRulfcTLy+srSeLdu3fXr18HHmndurWNjY20C32Fs7PzkiVLgGr5V65cKSkp0dXVZbgQe5Bey1M5&#13;&#10;TsAYGxsPGDDg0aNHkgwKCgquXbs2YcIEhgt9Rtla2LZo0eLPP/9k/kpKok+fPn/88Qep2YcPH1hy&#13;&#10;gCGpqalwwQJ3d3c4XL+hoGw7kyCInTt3xsTElJWVsTG5hobGnj17KBqvWbMmLCysqKiI1JLP51NJ&#13;&#10;GPkWNTW1lStXSvuUQCAIDAwEDMzNzQcPHkzDHwRBEAQpO368cMUKRXuhFPwfAAAA///s3X9MVfUf&#13;&#10;x/Fz+Q1X60YRF8kvAhflh/whBRkuuVptOTdd/LBwlYXUFnPNWsNFpnNZY2O5DGswB9I/DDC9Wptm&#13;&#10;BVLJCLeGZJe5uMAlkBJjUBcEr9x7vn98+/r1a3bu5d7DPRzu8/Gf8D6fz3vueud5nc/5fNjeUgb3&#13;&#10;3XefO3unu+PGjRsuH1vJcnvjcpDGxkaHw+H9RL7X0NAwMzMjUSC9A7yb9Hr931dn3Gp6evro0aNe&#13;&#10;zjJ3fvjhh66uLomCxMREWV6pcJmgLYwTXiTk5+e7v2RgVkJCQurq6jw71HCeqKyslFiqExwcPEd/&#13;&#10;dRAEISEhQXqJijfefffdBx980M3imJgY6Yjce2+++WZKSspsrzp69GhfX59EwYJ5qwgA4GM2k2mY&#13;&#10;rYj+i0hCHgUFBbKsLj59+vRvv/0mUZCdnW0wGLyfaM2aNYmJiRIFg4ODLS0t3k/key5vceV6ZO1y&#13;&#10;nPl8s+1yC9X8/HzPTsu7jcu/pc8++8ydAyBU7YMPPnj88cflHTMgIKC6ulr6nNF57vfff5d+/z8v&#13;&#10;L2/p0qU+68cPPfvss3OxbdBLL7302muvzeqSp59+2oNVcm5at27d7t27PbhQ+nWSpUuXunnSDQAA&#13;&#10;t5psbR2Uey9CVSOSkM3Bgwf1er2Xg/jsdtrl0fSCek6yvFV3d/f58+clCqKjo5944glZ5nrqqaek&#13;&#10;V1t88803vb29sswlL4fD0dTUJF0j10YYBoMhOztbomBiYuLYsWOyzDVvhYeHm0wmuT54giCEhIRU&#13;&#10;V1e/8MILcg2oiMOHD9tsNokCHkH7wHvvvefOuz/uKy4urqqq8iDQ3Lt37zvvvCNjJ/+RlZV1/Phx&#13;&#10;DzasOXfuXFtbm0TByy+/LOM+OAAAPzHd2Tng0QlQCxiRhGzuv/9+9/fVu6M//vjj888/lygICAiQ&#13;&#10;8aV0l/ecJpPJnc3h55X6+nrpgry8PLn+E3nPPfds2LBBumZ+LpRobm4eHByUKFi5cqWMO4moejmJ&#13;&#10;XBYtWnTq1Kldu3YFBHj7rRsXF/fVV18VFxfL0phS7Ha79Fv6Dz30UE5Ojs/68Wfl5eX19fUuz5F1&#13;&#10;KTw8/KOPPjp8+LDHH/Ldu3d/+umnUVFRXnZyU35+/pdffqnT6Ty49tChQxK/DQ8PV/u/QQCA79kt&#13;&#10;lj42IfobIgk5PfPMM95EBseOHZuYmJAoWL9+fWxsrMfj3yYjI2PlypUSBePj4ydPnpRrOh8QRdHl&#13;&#10;w3/vz9qY1Wjz82bb5foXebdjLCgokL5FaWlpGRoaknHG+SkoKKi8vLy9vX2dp9F4RETErl27urq6&#13;&#10;1q5dK29vvtfY2DgwMCBRwEEGvlRYWGg2m4uKijxOEwoKCn788ceSkhIvO8nLy7tw4cLzzz/vZXgX&#13;&#10;HR398ccfNzU1eRa1WK3W48ePSxRs2bLF+3WRAAC/MnP5cm9amiB54J1/IpKQ2YcffujxEeU+e2vD&#13;&#10;/QHn5x31P/n22297enokCuLi4uR97rpp06a77rpLouCnn36SfpHE965du3bixAnpGnk/abGxsevX&#13;&#10;r5comJmZUdcnzRtZWVktLS1tbW3FxcXuf1dkZGRUVFT09/eXl5d7/zR7PpB+Sz86OrqwsNBnzUAQ&#13;&#10;hNjY2Jqamp6enrfeemv58uVuXrVs2bLXX3/dbDY3NTXJss+RIAhLliz55JNPLly4UFRUJP0Fe0cP&#13;&#10;PPDA22+/bTabX3nlFY83xDl06JDEgUoCkRkAYJYco6OW5GTRble6kfmIQ0Blptfr33///eeee262&#13;&#10;Fw4NDZ09e1aiICQkJFfufVC2bNmyd+9eiYIvvvhiZGTE45DFx1yeapmXl+f9svlbabXaTZs2SW/R&#13;&#10;19DQkJWVJeOkXjp58qT0sX+ZmZkebE0vraCg4Ouvv5YoaGhoeOONN7yf6NVXX5V3IYy0wMBAzy7M&#13;&#10;zs7Ozs6urq7u7Ow8f/58T0+P1WodHx+fnJy02+0RERFarVav1ycmJqakpKxdu9bL57E1NTWTk5Pe&#13;&#10;jDArkZGR0gWtra0dHR0SBS+++KL3x+LMK0aj8bvvvvPljMnJyR5clZCQsH///v379/f29ra1tf38&#13;&#10;8899fX1Xr16dnJycmpoKCwvTarX33ntvfHz88uXLH3nkEdm/K25KT0+vqak5ePDg6dOnm5ubv//+&#13;&#10;++7u7n+KCYKDg1NTU41G42OPPfbkk096+XaezWarq6uTKFizZs3DDz/szRQAAL/itNksKSlOyeXw&#13;&#10;/kwjiqLSPQAAAEiZnp62Wq3Dw8NjY2PT09MajUar1S5evDg2NjYhIYGdJgEA85M4NWVJSbkh+b6q&#13;&#10;nyOSAAAAAABAZqLd3peRcd1sVrqReY29JAAAAAAAkJXDYTUaySNcIpIAAAAAAEA+TucvGzdOtbcr&#13;&#10;3YcKEEkAAAAAACATURzaunXizBml+1AHIgkAAAAAAOTxa0nJn66OAsRNRBIAAAAAAMhgpKxsrKpK&#13;&#10;6S7UhBM3AAAAAADw1mhFxZXSUqW7UBlWSQAAAAAA4JXx2lryiFkJSUpKmZ5mlQQAAAAAAJ6zmUyD&#13;&#10;ublKd6EmQTExhp6eAK2WSAIAAAAAAA9dO3fO+uijSnehJoE6naG/P1CnE9hLAgAAAAAAz1zv7u5N&#13;&#10;TxecTqUbUQ1NWFiS1RoUHf3XH4kkAAAAAACYrRsDAxaDQZyZUboR1dAEBRksluC4uJs/YXtLAAAA&#13;&#10;AABmZ2ZkpDc1lTxiVhK6um7NIwQiCQAAAAAAZsUxPt6bnOy8dk3pRtQkvr09NDX1th8SSQAAAAAA&#13;&#10;4C5xaqo3Lc0xNqZ0I2ryr1Onwlev/vvPiSQAAAAAAHCLaLf3ZWbODA8r3YiaxNbXL9qw4Y6/IpIA&#13;&#10;AAAAAMANDofVaLxuNivdh5roKyvvLiz8p98SSQAAAAAA4IrT+cvGjVPt7Ur3oSZR+/ZF7tghUUAk&#13;&#10;AQAAAACAJFEc2rp14swZpftQk8idO6P27JGuIZIAAAAAAEDKryUlfzY2Kt2Fmui2bdMfOOCyjEgC&#13;&#10;AAAAAIB/NFJWNlZVpXQXarJ48+YlR44IGo3LSo0oij5oCAAAAAAA1RmtqLhSWqp0F2oSkZOzrLlZ&#13;&#10;CAx0p5hIAgAAAACAOxivrR3evl3pLtQkbNWq+I4OTXCwm/VEEgAAAAAA3M5mMg3m5irdhZqEJCUl&#13;&#10;XryoCQ11/xIiCQAAAAAA/s9ka+vAunVKd6EmQTExhp6eAK12VlcRSQAAAAAA8D/TnZ19GRlKd6Em&#13;&#10;gTqdob8/UKeb7YVEEgAAAAAA/MVusVhWrBCcTqUbUQ1NWFiS1RoUHe3BtRwCCgAAAACAIAjCzOXL&#13;&#10;vWlp5BHu0wQFGS5d8iyPEIgkAAAAAAAQBMExOmpJThbtdqUbUZOErq7guDiPLyeSAAAAAAD4O6fN&#13;&#10;ZklJcU5MKN2ImsS3t4empnozApEEAAAAAMCviVNTvenpjqtXlW5ETf516lT46tVeDkIkAQAAAADw&#13;&#10;X6Ld3peZeWNgQOlG1CS2vn7Rhg3ej0MkAQAAAADwVw6H1Wi8bjYr3Yea6Csr7y4slGUoIgkAAAAA&#13;&#10;gF9yOn/ZuHGqvV3pPtQkat++yB075BqNSAIAAAAA4H9EcWjr1okzZ5TuQ00id+6M2rNHxgGJJAAA&#13;&#10;AAAAfufXkpI/GxuV7kJNdNu26Q8ckHdMIgkAAAAAgH8ZKSsbq6pSugs1Wbx585IjRwSNRt5hNaIo&#13;&#10;yjsiAAAAAADz1mhFxZXSUqW7UJOInJxlzc1CYKDsIxNJAAAAAAD8xXht7fD27Up3oSZhq1bFd3Ro&#13;&#10;goPnYnAiCQAAAACAX7CZTIO5uUp3oSYhSUmJFy9qQkPnaHwiCQAAAADAwjfZ2jqwbp3SXahJUEyM&#13;&#10;oacnQKuduymIJAAAAAAAC9x0Z2dfRobSXahJoE5n6O8P1OnmdBYiCQAAAADAQma3WCwrVghOp9KN&#13;&#10;qIYmLCzJag2Kjp7riTgEFAAAAACwYM1cvtyblkYe4T5NUJDh0iUf5BECkQQAAAAAYKFyjI5akpNF&#13;&#10;u13pRtQkoasrOC7ON3MRSQAAAAAAFiCnzWZJSXFOTCjdiJrEnT0bmprqs+mIJAAAAAAAC404NdWb&#13;&#10;nu64elXpRtQktr5eazT6ckYiCQAAAADAgiLa7X2ZmTcGBpRuRE30lZV3Fxb6eFIiCQAAAADAAuJw&#13;&#10;WI3G62az0n2oSdS+fZE7dvh+XiIJAAAAAMBCIYqD+flT7e1K96EmkTt3Ru3Zo8jURBIAAAAAgAVi&#13;&#10;uKjIduKE0l2oiW7bNv2BA0rNTiQBAAAAAFgIRsrKxuvqlO5CTRZv3rzkyBFBo1GqAY0oikrNDQAA&#13;&#10;AACALEYrKq6UlirdhZpE5OQsa24WAgMV7IFIAgAAAACgbuO1tcPbtyvdhZqErVoV39GhCQ5Wtg0i&#13;&#10;CQAAAACAitlMpsHcXKW7UJOQpKTEixc1oaFKNyL8GwAA///s3WtsVNXCxvHZMwWqYGxICKDRhlvk&#13;&#10;Ej5wIgmJiYBKIqBijGJAQwkYj6mNhwOxWjTIVfDtC+ZQ7SkUWiukLYRCuTUWUFoEBqGhVGmpZVpa&#13;&#10;eqM3KZ0p005n1no/jG9hhlsvM12zO//fp+l0Zu2nOzuE9ey916aSAAAAAADoVWtOTsXMmapT6EnI&#13;&#10;yJFjr141Dh6sOojBQCUBAAAAANCptvz8sn/8Q3UKPTGFhY29ds0UFqY6yN+oJAAAAAAA+uOwWCzP&#13;&#10;PWcQQnUQ3dBCQ8eVl4cMH646yB08BBQAAAAAoDPO6urSSZPoI7pOCwkZW1wcUH2EgUoCAAAAAKAv&#13;&#10;rqYmy/jx0uFQHURPRhcUDAgPV53CW4jqAPANp9O5evVq1SkAoEtmz579wgsvqE4BAAB0SVitlgkT&#13;&#10;hM2mOoiejDKbB02cqDqFh59Onpo84TkqiX7C6XRu2LBBdQoA6JKhQ4dSSQAAgB6Qdnvp5MmuhgbV&#13;&#10;QfTk2aysx6ZNU53CQ8bR7Pn//NezT4+kkuifNE1THQEAvLGgMgAA6A3pcJRNndpRUaE6iJ48nZo6&#13;&#10;ZPZs1Sk85JrPz//nvwwGw/XqWiqJfkjTNCoJAAGISgIAAPScy1U+Y0Z7YaHqHHoyIi7uyQULVKfw&#13;&#10;UFBU/NqiDzt/pJLoh2bNmpWQkNDR0aE6CADcUVVVNWvWLCklxQQAAOg2Ia7PnWs3m1Xn0JNha9YM&#13;&#10;jYpSncJDSVn5rHcX37a3db5DJdEPDR48ODzwVlIFEMyklEajUdM0+ggAANBtUlYtXGjLzladQ0+G&#13;&#10;Lls2bNUq1Sk81NTVv/zOoqabzXe/SSXRb3H7BoDAIYTgXyQAANAztZGRLXv2qE6hJ2ERESO2bFGd&#13;&#10;wkNzS8vL7yyqqav3et+oJA0AAAAAAI9Uv3LlzYQE1Sn05Il5855KTjYE0tmg2/a2VxcsLSkrv/dX&#13;&#10;VBIAAAAAgEDUFBvbuHGj6hR68vj06c9kZARUH2EwGF5b9OGFgj/u+ysqCQAAAABAwGlOSqqLjlad&#13;&#10;Qk9Cp0wJP37cYDKpDuLhnQ8/yTWff9BvqSQAAAAAAIHFeuBAzdKlqlPoycBx40aZzdqAAaqDeIiM&#13;&#10;Wb0/69hDPkAlAQAAAAAIIK05OZVvvaU6hZ6EjBw5Oj9fGzRIdRAPG/7z32270h/+GSoJAAAAAECg&#13;&#10;aMvPr5g5U3UKPTGFhY0pKjIOHqw6iIeUvQdWxf7nkR+jkgAAAAAABASHxVL2/POqU+iJFho6prjY&#13;&#10;FBamOoiHoydyliyP6conqSQAAAAAAOo5q6tLJ00yCKE6iG5oISFji4tDhg9XHcRDrvn8G4s/6uKH&#13;&#10;qSQAAAAAAIq5mpos48dLh0N1ED0ZXVAwIDxcdQoPBUXFry36sOufp5IA8GhSStURAAAA0G8Jq9Uy&#13;&#10;YYKw2VQH0ZNRZvOgiRNVp/BQdr1y1ruLb9vbuv4VKgkAAAAAgDLSbi+dPNnV0KA6iJ48m5X12LRp&#13;&#10;qlN4qKmrf+ntRU03m7v1LSoJAI9gt9ujoqJsNhvXSgAAAMC3pMNRNnVqR0WF6iB68nRq6pDZs1Wn&#13;&#10;8NDc0vLyO4sqa2q7+0UqCQAPI4Q4derUzp07L126pDoLAAAA+heXq3zGjPbCQtU59GREXNyTCxao&#13;&#10;TuGhrb391QVLS8rKe/BdKgkADySlNBqNKSkpLpdr8+bNquMAAACgHxHi+ty5drNZdQ49GbZmzdCo&#13;&#10;KNUpvL25JPJCwR89+y6VBICHuXbt2tGjR10u18GDB3NycgTPZAIAAEDvSVm1cKEtO1t1Dj0ZumzZ&#13;&#10;sFWrVKfw9s6HnxzPPdPjr1NJALg/98oRy5cvt1qtUkop5fr1651OJytKAAAAoJdqIyNb9uxRnUJP&#13;&#10;wiIiRmzZojqFt8iY1fuzjvVmBCoJAA905cqV48ePu19rmnbhwoWioiK1kQAAAKB39StX3kxIUJ1C&#13;&#10;T56YN++p5GSDpqkO4mFj3LZtu9J7OQiVBIAH2r179+3bt92XRUgpW1tbY2JiXC6X6lwAAADQq6bY&#13;&#10;2MaNG1Wn0JPQKVOeycgItD4iZe+BL7/5tvfjUEkAuA8pZXV19bZt27zezM7Ozs3NZUUJAAAA9EBz&#13;&#10;UlJddLTqFHoycNy4UWazwWRSHcTD0RM5S5bH+GQoKgkA9yGEiIuLu3nz5t0rR7hfb9++3Wg0sqIE&#13;&#10;AAAAusV64EDN0qWqU+hJyMiRo/PztUGDVAfxcDYv/43FH/lqNCoJAN6klDabLSMjw2i8zz8Rhw4d&#13;&#10;unr1at+nAgAAgH7Zz52rfOst1Sn0xBQWNqaoyDh4sOogHgqKiue8/4EPB6SSAHAf+/fvr6iouHfZ&#13;&#10;CClle3t7ZGRke3s7F0oAAACgKxwWy7UXXlCdQk+00NAxxcWmsDDVQTyUXa+c9e5iq63Vh2NSSQDw&#13;&#10;IKW0Wq0PWcZS07Rff/21oKCASgIAAACP5KyuLp00ycBiZF2mhYSMLS4OGT5cdRAP9Y1NL729qOlm&#13;&#10;s2+HpZIA4C0jI6Ouru5BvxVCOJ3O+Ph4LcBW/QUAAECgcTU1WcaPlw6H6iB6MrqgYEB4uOoUHppb&#13;&#10;Wl6ZH1FZU+vzkakkANzhvvAhJSXl4QtYCiHS09MvXrzIozcAAADwIMJqtUyYIGw21UH0ZJTZPGji&#13;&#10;RNUpPLS1t7+6YGlhicUfg1NJALhDSvnLL7+cOXPm4V2DlNLhcKxdu9blcnH7BgAAAO4l7fbSyZNd&#13;&#10;DQ2qg+jJs1lZj02bpjqFtzeXRF4o+MNPg1NJAPiblNJut0dHRz9oFYm7GY3G06dPl5WV9UEwAAAA&#13;&#10;6It0OMqmTu2oqFAdRE+eTk0dMnu26hTe3otacTz3jP/Gp5IAcMfFixcvX77clU8KIW7durVu3Tru&#13;&#10;3QAAAIAHl6t8xoz2wkLVOfRkRFzckwsWqE7hLTJmdXrmUb9ugkoCwB3x8fFOp7OL92IIIfbu3ZuX&#13;&#10;l0crAQAAgL8JcX3uXLvZrDqHngxbs2ZoVJTqFN7+Jz5x2650f2+FSgKAwWAwCCHy8/P37dvX9bUh&#13;&#10;pJROpzMxMfHha2ECAAAgWEhZtXChLTtbdQ49Gbps2bBVq1Sn8Jay90DM15v7YENUEggi8i6qswQc&#13;&#10;IcSmTZu6folEp4c/MRTdwiEKAAB0rTYysmXPHtUp9CQsImLEli2qU3g7eiJnyfKYvtkWlQT0R0op&#13;&#10;HsDlct39o9cET9M0TdMM/z/xU/13BBApZU1NTW5urnv/dOuLt27d+uSTT5xOp5+y6ZFPDlHVfwQA&#13;&#10;AED31K9ceTMhQXUKPXli3rynkpMN3fwfuL+dzct/Y/FHfba5kD7bEuArJSUl5eXlDofD4XC0tbW1&#13;&#10;t7c7HI52T+73O1/f/aP7W9u3b585c6bqPyVQSCkTEhIaGxt7NhM+ePBgUVHR5MmTjUZaToPBYLBY&#13;&#10;LNeuXbv7kGu/R+cxefeLtrY294Hd2tq6devWOXPmsEsBAIAuNMXGNm7cqDqFnjw+ffozGRmB1kcU&#13;&#10;lljmvP9BX26RSgJ6IoRoaGh48cUXGxoapJSdp/TdL+57ht9rjt15Ljo6Ovr06dMDBw7s7nUB/Y8Q&#13;&#10;ory8/LvvvutZHyGl7OjoSE5O/vbbb32eTXeklLdv33799devXr0qhOjNIfrpp59Onz59yJAhHKIA&#13;&#10;ACDANScl1UVHq06hJ6FTpoQfP24wmVQH8VB2vfKV+RFWW2tfbpTzb9ATTdP27dtXX1/vft15xXvn&#13;&#10;JfH38rpsvvMreXl5J06c4FERUkqj0Ziammq1Wnt8s4CUMikpqbS0lNsNhBBJSUklJSXuyqw3h2hp&#13;&#10;aelvv/2m+g8CAAB4BOuBAzVLl6pOoScDx40bZTZrAwaoDuKhvrHppbcX1Tc29fF2qSSgG+45XkpK&#13;&#10;islk6uViEO6hkpOT3UP5MKTuuM/A7969uzc3CEgprVbr2rVrg7ziEUK0trYmJiZ2lhE9HsrdYmzf&#13;&#10;vt2H8QAAAHyuNSen8q23VKfQk5CRI0fn52uDBqkO4sFqa31lfkRlTW3fb5pKArohpdy/f//Fixdd&#13;&#10;LpdPBvz5558rKyt9MpR+SSm///77kpKSXrYJmqYdO3assrIymCseTdPMZrP7EonejyaEOHz4cH5+&#13;&#10;fpAXPQAAIGC15edXsDpbd5jCwsYUFRkHD1YdxENbe/uc9z8oLLEo2TqVBPTBfYv+ihUrfDU9k1K2&#13;&#10;tLSsWLEimKfQUsq//vpr5cqVPhmqoaEhLi4uyPfn559/7nA4fLITpJTt7e2bN2828AAOAAAQeBwW&#13;&#10;S9nzz6tOoSdaaOiY4mJTWJjqIN7eXBJ5Ni9f1dapJKAbp0+frq6u9uGAUsrMzMwrV64E81no7Ozs&#13;&#10;1lbfLGDjfmxH0O5PIcTBgwcvXbrkwzE1TTt58mRDQ4MPxwQAAOg9Z3V16aRJhqD8X1/PaCEhY4uL&#13;&#10;Q4YPVx3E23tRK47nnlEYgEoCOuC+rz4hIcG9+J8Ph3U6nfv37w/O5yy6n5QRHx9v8NFJeCml3W7f&#13;&#10;sWOH0WgMtrP67lVCO1eR8NWwQogbN24kJib6akAAAIDeczU1WcaPlw6H6iB6MrqgYEB4uOoU3v79&#13;&#10;1dfpmUfVZgjGmRh0Rwhx9uzZrKwsf5x+T0xMbG1tDbYptMFgkFIeOXLk3Llzvlqbw2AwaJq2Z88e&#13;&#10;X112oS9Xrlw5efKkz4eVUm7atKmmpiY4rz0BAACBRlitlgkThM2mOoiejDKbB02cqDqFt//9786t&#13;&#10;O39UnYJKAgHPfYnEli1bnE6nz4sDKWVVVVV8fHywVRJSSofDsXXrVt9OdN1n9T/77LOgmj+7d+bH&#13;&#10;H3/sq1Uk7qZpWmtra1pamvvZKAAAAApJu7108mQXd5V2x7NZWY9Nm6Y6hbf0zKOfbYhVncJgoJJA&#13;&#10;4NM0rb6+Picnx3+bSExMbGlpCapZtKZpFRUVeXl5/hh8x44dFovFhxdfBDgpZUFBwalTp/w0uMlk&#13;&#10;SktLM7DIJQAAUEo6HGVTp3ZUVKgOoidPp6YOmT1bdQpvR0/kvBe1QnWKv1FJINBJKb/66quWlhY/&#13;&#10;zceklBUVFWfOnAmes9BSSinlF198cfv2bX9ceNLR0ZGamho8K3QYjcYff/zRfTmPP8Z3uVy///77&#13;&#10;oUOHqCQAAIAyLlf5jBnthYWqc+jJiLi4JxcsUJ3C29m8/DcWf6Q6xR3BMmeATgkhLl++vHPnTr9O&#13;&#10;xpxO57p16xxBs0KPlPLcuXMZGRn+26sJCQkNDQ3BMIV23/uze/duv/6xLpcrJiamra0tGHYpAAAI&#13;&#10;OEJcnzvXbjarzqEnw9asGRoVpTqFt8ISy5z3P1CdwgOVBAKX+ykGO3bsMPj5knUp5fnz548dOxYM&#13;&#10;9xrcvVf9RAjR0NCwYcOGYJg/SynXr1/vv6t4OlkslvPnz/t1EwAAAPchZdXChbbsbNU59GTosmXD&#13;&#10;Vq1SncJbZU3tK/MjrLbAWoqeSgIBraWlJTMz09+3ALgnk8nJySaTKRhm0Y2NjUeOHPHrXtU0LSMj&#13;&#10;o66urn+v0CGlrKurO3z4cB9syOVybdu2zd8bAgAA8FIbGdmyZ4/qFHoSFhExYssW1Sm81Tc2vfT2&#13;&#10;ovrGJtVBvFFJIHBJKWNjY6uqqvpmWnvixInm5uY+2JByX375ZWNjo1/3qhCitrb2hx9+8N8mAkRa&#13;&#10;WtqNGzf6oMkSQqSnp1++fLl/tzwAACCg1K9ceTMhQXUKPXli3rynkpMNAbZKndXW+sr8iLLrlaqD&#13;&#10;3AeVBAKUEKK6urrPHs8ppbTZbFFRUf37KgkhRGlpqb8XPnBzN0oVFRX99XYYIURdXd0333zTZ8eM&#13;&#10;pmlff/21y+Xq30cpAAAIEE2xsY0bN6pOoSePT5/+TEZGoPURBoNhzvsfFJZYVKe4PyoJBCij0fjT&#13;&#10;Tz81Nzf35ewrLS3tzz//7MdnoY1GY2Zmpj8etHEvKWVzc3M/vh1G07Rdu3bV19f35RZzcnLq6ur6&#13;&#10;bIsAACBoNScl1UVHq06hJ6FTpoQfP24wmVQH8fbG4o/O5uWrTvFA/wcAAP//7N15eFXVvTfw79o7&#13;&#10;E3MIciFUGwF5mK73llsVrPTFAapcB9QrVaINGLwp8Eal+Fy92BalVAaRiDKIFQlBoQQJsVChEB8l&#13;&#10;VkwF+yIyNNUYSMKUSSAJGU5y1nr/2E0akwPmnJzstffJ9/NHHzjP2Vnf/WP3mPU7a6/NlgQ5kfUg&#13;&#10;yeXLl9s8qJRyy5Ytofr0SqVUdXX1qlWrbBtRCPH222+HZItHKSWE2Lhxo2EYtjVcrH1D09LSQrLF&#13;&#10;Q0RERM5RmZl5evp03SncJGLIkIE5OSI8XHeQlh5Ofuq99/fqTnE5oTn1IrdTSqWlpf3tb3+zeTZr&#13;&#10;GMb69esvXLgQklM+pdSaNWsKCgrsnEKfOHHit7/9rT3D2Wzr1q2HDx+2+VKRUr788sslJSUh2egh&#13;&#10;IiIiJ7i4d2/R/ffrTuEmYbGxgw4eFJGRuoO0NHfhss3vvqc7xXdgS4IcR0pZXV396quvahm6sLBw&#13;&#10;zZo1odeSkFJWVla+8cYb9g/9wgsvFBYWhtIU2tp5ZMaMGUop+y+V8vLyzZs3h+paHiIiItKr9uDB&#13;&#10;gltu0Z3CTczo6MHHjhnduukO0tKrb254cbWGX/79xV9qyXGEEJ9++ulXX32lK0BqamroLZQQQnz0&#13;&#10;0Uf5+fk2j6uUamhoCL3bYbKysr755hv7x1VKGYaxceNGND68loiIiChYPHl5+dddpzuFm4ioqMG5&#13;&#10;uWZ0tO4gLW1+971fPLdQd4o2CalJAoWG+vr6X/3qVx6PR8uMSyl1/Pjx/fv32z90x1FKeTyeefPm&#13;&#10;NTQ0aKnqqlWrqqqqQmMKba2MeOONN+zcRaI5KeVf//rXP/7xj/YPTURERCGs4dSpr0eORAitbO1o&#13;&#10;IizsmtzcsH79dAdpKSt738PJT+lO0VZsSZCzSCl379796aef6pq+Wt/qz58/X8ua/A6ilNqxY8fn&#13;&#10;n3+uawpdWFi4ZMkS+4fuCFLK7OzsDz74QO/DTZ988smLFy+GzCVKREREennLy/OGDVMej+4gbjLo&#13;&#10;0KHwuDjdKVr65LOD9ybO0p3CD2xJkINYi9LffPNNaF2ULqXMycnZtWtXaMz3rKquXbtWCKHxjDZs&#13;&#10;2FBaWur2klodq0WLFtXX1+tNUlBQ8Mknn7i9nkREROQE8uLFvOHDZVWV7iBuEvfhh5EjRuhO0dLR&#13;&#10;L/P+85HHauvqdAfxA1sS5CyFhYW7d+/WnQIAfve73+lamR90X3311QcffKAxgFKqqKho69atGjME&#13;&#10;hRDixIkTf/nLX/TGsC7L1NRUvW0mIiIiCgGqri5/1ChvaanuIG7yvU2but18s+4ULRWdPjP+p1Mr&#13;&#10;qy7qDuIftiTIQRoaGmbNmlVXV6d9lmUYxkcffXTy5Em9MYKivr5+xowZunaRaG7BggXFxcWufvSG&#13;&#10;UmrRokVOuGNCSrljx44jR45oT0JERETuperrj994o0ffvvJu1H/Fil5TpuhO0VL5ufO3PpBQUlau&#13;&#10;O4jf2JIgp/B6vUeOHMnKytIdBACklBUVFc8884yr588ApJSff/55dna27iAAUFxcvH79evc+esMq&#13;&#10;ZlpamhOuCqVUdXX1iy++CD56g4iIiAIjZcGECbUHD+rO4SZ958+PSU7WnaKlyqqLEx6cll9YpDtI&#13;&#10;INw6N6AQY+13sGnTJq/X65D5lVIqPT3973//uxPmn4FRSgkh3n77bSds1WmF2bBhA9w5hbbyr169&#13;&#10;WneQfxJCZGVlnT17VncQIiIiciGlTsbHVzvjiyu3iJk9u++8ebpT+PCfjzx26Fiu7hQBYkuCgkC1&#13;&#10;m5Ty7Nmz69evd87830qVmZlp3a7fToEFaCcp5alTpzZu3BhYgKCTUubm5q5cubL9p2Zp+9BBGa6i&#13;&#10;omLnzp3OWeUhpSwpKUlNTUUwTlD32RAREZGtzsyaVZGerjuFm0RPndo/JUV3Ch/umTbjk89cvNTF&#13;&#10;Kb9bk6uJ9gFgmubixYvLy8sdNTUSQqxdu9aK1P5zDGD09ld14cKF586dc05VlVJPPfVUcXGxUqqd&#13;&#10;J+hXVYMy1oIFC86ePeucrpll4cKFJSUl7a+n7vMgIiIi+5Q8++y5NWt0p3CTHpMmDUhNhfN+ZUqc&#13;&#10;M/e99/fqTtEuYboDkLtJKcvKymbNCsKTb99//31/Z86BfSS0fQwpZUFBwfjx42NiYgIa6h/Gjx8/&#13;&#10;Y8aMtr9fKXXhwoWkpKR2zn6VUg6sqsfjiY+P79OnT0Dj/NPYsWOffPLJtsyla2trExMT6+vr29Oa&#13;&#10;kVLu2rXL33+RAIrpV0SlVHV19eTJk/v27duetsI999yTkJAQ8OFERETkIuVLl5YtWqQ7hZt0HTfu&#13;&#10;qowMB/YjfrXk5bQtmbpTtBdbEtQu1owoIyPDECI80B8igQb/9xcQQIT/Y9X7P+X7KDs7LNCprHVq&#13;&#10;ffr0sb7EbvugdXV127Ztk1IGcI7/+CHWyTqyqtnZ2QII+IJRQL1SERFtSqqUamho+MMf/lBbWxse&#13;&#10;6L+jVUx/BVxMfxtRn3z8ccAf5RKoV2rQoEGB/gAiIiJyk/Pr1hU//bTuFG4SNWpUXFYWTFN3kJZe&#13;&#10;f2vzohWv604RBGxJUHD0U+rlgA6UwNfArwHhz7TWAK4EUoB6f76IFsB84G9+zp+vlvIFf97fxAD+&#13;&#10;H7BEiMC+nBdK9QJWKRXA558ETgL+/tfGAGKBVwGPP1U1gJeAz/yZSCulrgKWAPB/HYEB/B14DoCf&#13;&#10;e0mEK/WGUuEBrVwoAv7Hz0MMIA54yc9eRhSwBNgPeNt8iAD+XanngGr/T00AOcAr7txwlIiIiPxV&#13;&#10;mZl5evp03SncJGLIkIE5OSI84K/SOsrmd9+bNfd53SmCgy0JCo4I4F8DOrDBzwaBRQI9gZFAvT8b&#13;&#10;ogigm/9jdQVGNh7uFxP4xv/hmgsDRgKm/0N7gciARuwJXAvU+lNVE+jp/0BWVUVALYkAFixYB44A&#13;&#10;IgNqSQRQTAP4F+CHQGWbR1RAN6CX/wl7AdcCF/08UAEGcBJAoHfrEBERkYtc3Lu36P77dadwk7DY&#13;&#10;2EEHD4rIwH6t7kBZ2fseTn5Kd4qg4faWpF9g06GugLJlKhVAR8AJAsgsgSi7qmq4s6ptJ/3v1AS8&#13;&#10;i0dgn+OhXX8iIiJqrvbgwYJbbtGdwk3M6OjBx44Z3QL4QrNjHTh0+N7EIGzk5xxsSZBb9QJgy7Sq&#13;&#10;Uy0l6uH/RgaBcdzdeMFmtSTafv9Fe5gBLTWysDFBREQU8jx5efnXXac7hZuIqKjBublmdLTuIC0d&#13;&#10;/TLvjinTa+vqdAcJJrYkyJUE0Kcd0zC/BLzBpBv14iqJ4OkNNNhVTG4FQURERD41nDr19ciRcNhT&#13;&#10;zJ1MhIVdk5sb1q+f7iAtFZ0+M/6nU89XVOgOEmRsSZBb9bVrGtapVklcYdcqic7w0RPDJSdERESk&#13;&#10;lbe8PG/YMOXx6A7iJoMOHQqPi9OdoqXyc+dvfSChpKxcd5Dg6wzzAgpN9rQkRGdqSQg2eoLEWhkR&#13;&#10;bdeNG2FcJUFEREStyMrKvOHDZVWV7iBuMjAnJ3LECN0pWqquqZ3w4LT8wiLdQToEWxLkVrbduOG4&#13;&#10;Z/50DGsWfYWNVQ35Gzei7SqmadftNkREROQWqqbm62uv9ZaW6g7iJt/fubPLmDG6U/hwV0LSoWO5&#13;&#10;ulN0FLYkyJUUEGPXHMxqSYT8fM+aPMfYNVxn+GK/t403boR8MYmIiKjtlMeTf/319QUFuoO4yfc2&#13;&#10;beo+caLuFD7cM21Gds5+3Sk6EFsS5EoCsG0D3NC+xaA5BfS2a6zOsPaku10DcS8JIiIi+iev98TN&#13;&#10;N9cdPao7h5v0X7Gi15QpulP4kDhn7nvv79WdomN1ntkWhQ4BRAC97V0lEfIEYNhV1ZDfocNas9DV&#13;&#10;rku0Myw5ISIiojaRsvDOO2tycnTncJO+8+fHJCfrTuHDvKWvpG3J1J2iw3GVBLlSL6ALN2IMtiig&#13;&#10;l11jhXajRwCmjS0J3rhBREREAKDUyfj4qt27dedwk5jZs/vOm6c7hQ+vv7X5hVde053CDmxJkPsI&#13;&#10;oI+N+yN2kpaEAGKACLuGs/75QniHjq5AF7vG4o0bREREBODMrFkV6em6U7hJ9NSp/VNSdKfwYdvO&#13;&#10;PbPmPq87hU3YkiD3sVoStnUKOsOzISxWVXmvQVD0A0wWk4iIiOxS8uyz59as0Z3CTXpMmjQgNRXC&#13;&#10;cb/pZ2Xvm5z0hO4U9mFLglwpxt6WRGeY7zWtPbFHaDd6BDDAxo/XTrKQh4iIiC6lfOnSskWLdKdw&#13;&#10;k67jxl2VkeHAfsSBQ4fvTZylO4Wt2JIg95HAFXY9XhGhvutBc33snUWHdqMn1sb7KUK+mERERHQZ&#13;&#10;59etK376ad0p3CRq1Ki4rCyYjrv59cv8E3dMmV5bV6c7iK3YkiD3UUAfwGvXcLbdy6CX1eixraoh&#13;&#10;3+iJtfGy4SoJIiKiTqsyM/P09Om6U7hJxJAhA3NyRLjjfhstOn3mtskJ5ysqdAexG1sS5DLWnoh9&#13;&#10;7V0l0Rm+gla2tyRCuNGjgAE2XqKO6/ATERGRLS7u3Vt0//26U7hJWGzsoIMHRWSk7iAtlZ87f+sD&#13;&#10;CaeLS3QH0YAtCXIfA4i2a74nOscqCQEY9t4OE/L3GsTaOFbIF5OIiIhaqz14sOCWW3SncBMzOnrw&#13;&#10;sWNGt266g7RUXVM74cFp+YVFuoPowZYEOYJfc34T6BHoHCyA5oKrV0m0/XxNoFegLYnAqhqqjR4B&#13;&#10;mECsLf0dq4ZcJUFERNTZePLy8q+7TncKNxFRUYNzc83oaN1BfLgrIenQsVzdKbThPciknzVza+ME&#13;&#10;1QBMoCegAprTSv+Pcun/SZrOtC3na82iuwc6lmq8oaaNhNu+2PfrYhNAFNCtfSfob5OOiIiIOo+G&#13;&#10;U6e+HjkS0rblra4nwsKuyc0N69dPdxAfJic9kZ2zX3cKnVw626LQYQJXAwvafC0KQAKBfZwo4OdA&#13;&#10;uT+HSOA/AhpLLwMYALzQ5nVQAlDAVQE1eiTwM+A2fw70Av/m5yh6xQJtf6yW1XAJbEVgHfAQcIs/&#13;&#10;7QyvOy9RIiIiCoy3vDxv2DDl8egO4iaDDh0Kj4vTncKHxDlzt+3cozuFZmxJkGYCiAYm+X9UYMYE&#13;&#10;eqC7CKAncLf/RwVAAT/0f1bsrrs2egB3+nlIYCfoBX4Y0IFERETUGcjKyrzhw2VVle4gbjIwJydy&#13;&#10;xAjdKXyYn7IybUum7hT6sSVBjmDbBNVdM+F2svNkQ76wvESJiIhIL1VT8/W113pLS3UHcZPv79zZ&#13;&#10;ZYwTv5R8/a3Nv0lZqTuFI7AlQUFzqbvZmpagt3Gu1fptPhexO3/mFpS9EuQltmnozFUNuLDeS2wm&#13;&#10;4m8xW7/TpcWEq3b0ICIi6syUx5N//fX1BQW6g7jJ9zZt6j5xou4UPmzbuWfW3Od1p3AKtiQoOGqA&#13;&#10;jwE027kwrHEjg6aLzNqEz2j1mACz8UDD1xva/7ouon3PXFCAB9gHmI1VBWB2+qoi0Fm0F/gEiGzc&#13;&#10;IRXNimk29n2sv4pmr6PZHy71elNNXFdMwZYEERGRK3i9J26+ue7oUd053KT/ihW9pkzRncKH7Jz9&#13;&#10;k5Oe0J3CQdiSoPaqrq4GUCbE/1UKQZrhNE3w1LcnitYMqvlf0WwHxxZ/8OsZEB2kPtADa2pqvFJW&#13;&#10;CmF9XHV0VdHsf51f1QZA+lOT+vp6KWU9MAdAMIrZVAGfxWl9iV6qqk4opqd9C0+IiIiow0lZeOed&#13;&#10;NTk5unO4Sd/582OSk3Wn8OHAocN3JSTpTuEsbElQe9XV1QGAEIYQUsohwL8C1pY7AmhonPB4ATSu&#13;&#10;nEer12WzN1ivN3z79YbG4Rq+/QafP9AJ86t/TEENA8rvOEopq9EDQBiGknIg8IM2VxWtinOpqspW&#13;&#10;1XNLVUWbq6qUKisr83g8SinDMJSUw4BhQFVjX6CNl+ilitnidTT2oZpXWzb+1ZnF5CPEiIiInEup&#13;&#10;k/HxVbt3687hJjGzZ/edN093Ch++zD9xx5Tp1TW1uoM4C1sS1C6maf7gBz8oKyt76623UlNTjx49&#13;&#10;WiJllFKPAiMB1XjrftPXsE0zsRavNH/9Um9o8U7p6xB8e8rXNPFumqg3f121mmS2eF02ewOavUE2&#13;&#10;nldDq4EEcAJ4BzglBIB+/ftPnTp17ty5QvjxdbhpmsOHDy8rK0tPT1+7du0XX3xRKqWp1Ezg3xuH&#13;&#10;c05Vva2q1GKK3tROatEH8Ta+3tDq9dZVLQLeAQqFEEL0ueKKRx555Je//GVbqmoYxjXXXHPq1Kn0&#13;&#10;9PR169YdOXLkNDAKeEypYc1+vvJ1ypcvprzs+1u/AZcupvp2H6T16y2K2cZLtPmBstlRJ4HfA6eF&#13;&#10;EELEDhgwZcqUuXPn+i4fERERaXV2zpyK9HTdKdwkeurU/ikpulP4cLq45LbJCecrKnQHcRyh/P8K&#13;&#10;lxyotra2S5cu1p/vu+++rVu3CiH8mga3h5QSgNfrXbly5XPPPVdVVaWEGC/lb4FowNNsvXprQb/+&#13;&#10;AvuBfh3V+s0KMIE6YDmQLoTXMEwhkpKSUlJSIiIiAATwb2FVVUq5bt26Z555pqKiQgL/R8rFQB+g&#13;&#10;ttmOBm1J2E42VLX1+607ICSwEtggRIMQpmH87Gc/W7VqVVRUFPypalMxX3vttV//+tcVlZVKqduV&#13;&#10;egHoHoqXaOv3W5doA5ACbBQCQkSEhycmJi5evLhHjx4I6BL1i5Ty+PHjQ4cOlVIqpZYtWzZnzpwO&#13;&#10;HZGIiMjtSn/zm9LnntOdwk16TJp0VWYm7JoEtV35ufNjJz30Zf4J3UGciC2JEKG3JWFRSimlTp48&#13;&#10;uWXLluXLl586fbq3EBOk/G/g+0DdZWd97iWBKOAkkAbsEeIs0LNnz8ceeywxMXHo0KGGYaB9kz2r&#13;&#10;qmfOnMnIyFi2bFlhUVG0ELdI+XNgIOBxwGYEHUEBkcBZYAOwS4jTQNeuXadPn56YmDhy5EjTNBFQ&#13;&#10;VZsu0c2bN6ekpJSUlPQS4nYpHwUGhu4lahXzpFVMwyhRqkuXLjNnzpw2bdqwYcNM07Tng4ItCSIi&#13;&#10;Ir98s3Ll2ccf153CTaJGjRp04ADMy3xtp0d1Te3YSQ8dOparO4hDsSURIpzQkrBIKYUQpaWlCxYs&#13;&#10;eOedd0pKS00pk4B4INr+NB2vAtgKrBWiUoiY3r1vu+22JUuWxMXFWTsXBGsUq6rnzp1buHDhpk2b&#13;&#10;zhYXG1JOBaYCfYI1hpNUAX8AXhfinBDRvXqNGzdu6dKlgwcPDkpVrWJeuHBh3rx5W7ZsKS0ri5Qy&#13;&#10;UakHgZigpHeYC8C7wO+EqBAipnfvn/zkJ0uXLh0wYEBwL9HvxJYEERFR2134/e9PxcfrTuEmEUOG&#13;&#10;DD58WERG6g7iw62TE7Jz9utO4Vwh+aUg6WQYhhDiiiuuWL58+WeffTbnF79oAF4T4l4hXgXqGh8R&#13;&#10;6mqy8aaJ1cAkIZYLURsenvjoo/v27du4cWNcXJwQIriTPauqvXv3Xrx48YEDB/73mWe8QKoQ9xnG&#13;&#10;i0B1CFXVAN4AJgmxRIiKsLApDz305z//ecuWLYMGDQpWVa1i9uzZMyUlZf/+/U8+8UR9WNhqw7hf&#13;&#10;iJeBWiCsfU9vdQIJhAFeYCVwrxAvCXHRNKdNnbpv3760tLTY2NigX6JEREQULFW7drEf4Zew2NhB&#13;&#10;Bw86sx8xOekJ9iMuj6skQoRzVkk0Z11dR48eTUlJyczMPF9RcaVSjyh1J9BXb7L2KQPeA9KEOAN0&#13;&#10;79797rvvTk5OHj16NAAbym5VNS8v76WXXtqWkVH+zTf9gXil7gH6dejAHewcsBNYL8RJoFu3bhMn&#13;&#10;Tnz88cdvuukmdFhVrfs4hBBHjhxJSUnZvn37N+fPX6XUw0rd7fLlJ98AO4C3hSgSolePHhMnTpw9&#13;&#10;e/YNN9xgna+u9VNcJUFERPSdag4cOH7DDbpTuIkZHX3N8eNmtBMXZM+a+/zrb23WncLp2JIIEc5s&#13;&#10;SVi8Xq9hGMXFxfHx8Xv37oVh9PB6f+7aRfLlwBohLgoBpcaPH79+/frY2FgppWnvfWtWVcvLyxMS&#13;&#10;Ev70pz9BiC5KJSnl0q7EeWCVEFVCCKV+/OMfr1+//uqrr7atql6v1zTNoqKihx9+eN/HHyshIqWc&#13;&#10;CfR151YdZ4BVgDQMKHXrrbe++eabcXFx1jlqTMWWBBER0Xfy5OXlDR3K53O3nYiKGnLiRFg/J/4K&#13;&#10;vODlVc8vW6E7hQvwIaDU4UzTVEr169dvz549+/btW7ly5fbt25d5PC79rDWEMEzzwQcemDlz5ujR&#13;&#10;o8PDwwHYP9mzqtqnT5/t27fv379/9erVGRkZr9bWurWqAID7Jk1KTk6+8cYbIyMjYWNVrWJeeeWV&#13;&#10;H374oXWJvvvuu6/U17u3mAp48Kc/nTlz5pgxY8LDw5VSevsRRERE9J0aTp36euRI9iPaToSFXZOb&#13;&#10;68x+RNqWTPYj2ogtCbKDtV7DNM2xY8eOGzfu9ttv/zAra5JSTlxfdWkSOAvsNozJ//VfmzZt0rgG&#13;&#10;3tJU1dGjR//oRz+qqKjYuWPHJLctP5HWjTCmeceECRkZGbqq2lTMm266afTo0TfccMORL76IB6Lc&#13;&#10;tknHWWCXED8eO3bjxo3sRBAREbmFt7w8b9gw5fHoDuImgw4dCo+L053Ch2079yTOmas7hWuwJUH2&#13;&#10;adpRzzTNcOBRYJDuSH7xAp8Cu4GIiAibn1ZwGf+sqmGEAQnAUN2R/OIFvgDeAyIiIgBor6q1+aVp&#13;&#10;miaQDPRyW0viM2CXEFGRkYZh8L48IiIiV5CVlXnDh8uqKt1B3GRgTk7kiBG6U/iQnbN/ctITulO4&#13;&#10;iSPmVNTZOGSTi4BZ3+TrThEinDxpdnK2y3NvciIios5G1dR8fe213tJS3UHc5Ps7d3YZM0Z3Ch8O&#13;&#10;Hcu9KyFJdwqXYUuCiIiIiIhIA+Xx5F9/fX1Bge4gbvK9TZu6T5yoO4UPX+afmPDgtOqaWt1BXIYt&#13;&#10;CSIiIiIiItt5vSduvrnu6FHdOdyk/4oVvaZM0Z3Ch9PFJbdNTig/d153EPdhS4KIiIiIiMheUhbe&#13;&#10;eWdNTo7uHG7Sd/78mORk3Sl8OF9RcdvkhNPFJbqDuBJbEkRERERERDZS6mR8fNXu3bpzuEnM7Nl9&#13;&#10;583TncKH6praO6ZM/zL/hO4gbsWWBBERERERkX3OzJpVkZ6uO4WbRE+d2j8lRXcK3+5KSDpw6LDu&#13;&#10;FC7GlgQREREREZFNSp599tyaNbpTuEmPSZMGpKbCkQ+8m5z0RHbOft0p3I0tCSIiIiIiIjuUL11a&#13;&#10;tmiR7hRu0nXcuKsyMpzZj5g19/ltO/foTuF6bEkQERERERF1uPPr1hU//bTuFG4SNWpUXFYWTFN3&#13;&#10;EB9eeOW119/arDtFKGBLgoiIiIiIqGNVZmaenj5ddwo3iRgyZGBOjggP1x3Eh7QtmfOWvqI7RYj4&#13;&#10;/wAAAP//7N1/aNT3Hcfxz+UuJm0qHoGQRLHBxECMSAkoKIz5YwpVhxFrlaiYNJEix3WkCoJuxKaM&#13;&#10;pq00K023aUcNtpDGQqalRHCRNRnolSkchyQcekmbnCY1ydUsP5rcJXff/bGxTvmmudSL7/vcPR9/&#13;&#10;5K/PH0/Ilxy88r3vl0kCAAAAABbQRHu7f88e6Qqd2HJz891uS1qadIiJ1mvtlcdOSlckDiYJAAAA&#13;&#10;AFgoU2537+bN0hU6sdrtBV1dKRkZ0iEmOlz/3FVxVLoioTBJAAAAAMCCCPl8PWvXSlfoxJKeXuD1&#13;&#10;Wu126RATni7vrw+/Kl2RaJgkAAAAACD2Zu7f7169WkUi0iHasNhsK71eW3a2dIiJnj7/tv0VP0xO&#13;&#10;SYckGiYJAAAAAIixcCDgKyoyQiHpEJ3kezypeXnSFSb6Hwxu2Xs48HBEOiQBMUkAAAAAQCxFxsZ8&#13;&#10;q1ZFxselQ3SywuVKKy6WrjAxMjr6q5cP+/sHpEMSE5MEAAAAAMSMMTnZvWZNeGhIOkQnz1+58sz6&#13;&#10;9dIVJqaCwRfLqu70fCsdkrCYJAAAAAAgNoxQqGfduuneXukQnSxranpu+3bpCnO7Kx03PbelKxIZ&#13;&#10;kwQAAAAAxEI4/O2mTcHOTukOneQ0NCwpK5OuMPfyq79p67guXZHgmCQAAAAA4IlFIn07d066XNId&#13;&#10;Osmqrc10OqUrzDlOvvHXK3+Trkh8TBIAAAAA8GQM496BA+NXr0p36CSzujqrpka6wtzbH3507tNm&#13;&#10;6YqkYJMOABCPjKhPWhawAgAAQA8DDsfoxYvSFTqxl5fn1NdLV5i78Pml374dp22Jh0kCwCNsSl1V&#13;&#10;aiK6VSJFqR1KWRc8CgAAIH4Nnjr18OxZ6QqdLC4tXdrYqCzx+L+t1mvtlcdOSlckESYJAD8ylEpV&#13;&#10;6s9K3VUqPNdhi1KLlNqqVDr3SgAAgGQVOHNmuK5OukInz27cuLylJT73iBu33LsqjkpXJBcmCQDm&#13;&#10;4vFTAgAAIJ6MnD//4MQJ6QqdpJeU5LW1KWs83mXr6fLuOHREuiLpMEkAMDfnFzfYLAAAQDIb+/LL&#13;&#10;/qoq6QqdLCosXOFyWVJTpUNM9PT5t+2vGBufkA5JOrxxAwAAAADmZ/Lrr/27dklX6MSWm5vvdlvS&#13;&#10;0qRDTAwOB7bsPRx4OCIdkoyYJAAAAABgHoJdXd9s2CBdoROr3V7Q1ZWSkSEdYmJkdHTrvnJ//4B0&#13;&#10;SJJikgAAAACAaE339va88IJ0hU4s6ekFXq/VbpcOMTEVDL5YVtV5xycdkryYJAAAAAAgKjMPHviK&#13;&#10;ioyZGekQbVhstpVery07WzrE3O5Kx03PbemKpMYkAQAAAABzC4+MdBcVGVNT0iE6yfd4UvPypCvM&#13;&#10;HXQeb+u4Ll2R7JgkAAAAAGAOkYmJ7uLi8AhPQJyHvK++Sisulq4w5zj5RvPlVukKMEkAAAAAwE8y&#13;&#10;gsGekpKZAZ6AOA/LmpoyNm2SrjD37p/+cu7TZukKKMUkAQAAAAA/wZie/mbDhtDdu9IhOslpaFhS&#13;&#10;ViZdYa75cuvJt96TrsB/MUkAAAAAwCwikd5t26bcbukOnWTV1mY6ndIV5lqvtR90HpeuwI+YJAAA&#13;&#10;AADAjGHcO3Dgh44O6Q6dZFZXZ9XUSFeYu3HLvaviqHQFHsEkAQAAAAAmBhyO0YsXpSt0Yi8vz6mv&#13;&#10;l64w13nHt+PQEekKPI5JAgAAAAAeN3jq1MOzZ6UrdLK4tHRpY6OyWKRDTPT0+bfuKx8bn5AOweOY&#13;&#10;JAAAAADgEYEzZ4br6qQrdPLsxo3LW1ric48YHA5s2Xt4cDggHQITNukA4ImkKBX9n73wAoYA5qK/&#13;&#10;RA2lIgvbAgAAojJy/vyDEyekK3SSXlKS19amrFbpEBNj4xNb95X7+3mBa5xikoDGUpT6h1JTUZw0&#13;&#10;lFqk1C/ns18AMfGVUtPRnUxV6hdKxeMnOQAAyWTs0qX+qirpCp0sKixc4XJZUlOlQ0xMBYM7Dh3p&#13;&#10;vOOTDsGsmCSgsRSl3lHqXhS3P1iUWqLU35WyskrgaYkolaLU20p9F90dOnalriqVziUKAICcifZ2&#13;&#10;/5490hU6seXm5rvdlrQ06RBzuysdN27xAte4xiQB7UWUMuY6Y0RxBoi5/1x10Vyiim9tAAAgbcrt&#13;&#10;7t28WbpCJ1a7vaCrKyUjQzrE3EHn8baO69IVmAOTBPRm/N/Pn2BhkoCE/93vwOUHAECcC/l8PWvX&#13;&#10;SlfoxJKeXuD1Wu126RBzr59+q/lyq3QF5sYbNwAAAAAktZn797tXr1YR7lmMlsVmW+n12rKzpUPM&#13;&#10;vXf2/AcffyJdgagwSQAAAABIXuFAwFdUZIRC0iE6yfd4UvPypCvMNV9uPfH7d6UrEC0mCQAAAABJ&#13;&#10;KjI25lu1KjI+Lh2ikxUuV1pxsXSFubaO6wedx6UrMA9MEgAAAACSkTE52b1mTXhoSDpEJ89fufLM&#13;&#10;+vXSFeZu3HLvrnRIV2B+mCQAAAAAJB0jFOpZt266t1c6RCfLmpqe275dusJc5x3fjkNHpoJB6RDM&#13;&#10;D5MEAAAAgCQTDn+7aVOws1O6Qyc5DQ1LysqkK8z5+we27isfG5+QDsG8MUkAAAAASCaRSN/OnZMu&#13;&#10;l3SHTrJqazOdTukKc4PDgS17Dw8OB6RD8HMwSQAAAABIGoZx78CB8atXpTt0klldnVVTI11hbmx8&#13;&#10;Yuu+8p4+v3QIfiYmCQAAAADJYsDhGL14UbpCJ/by8pz6eumKWe04dKTzjk+6Aj8fkwQAAACApDB4&#13;&#10;6tTDs2elK3SyuLR0aWOjslikQ8ztqjh645ZbugJPhEkCAAAAQOILnDkzXFcnXaGTZzduXN7SErd7&#13;&#10;xEHn8dZr7dIVeFJMEgAAAAAS3Mj58w9OnJCu0El6SUleW5uyWqVDzJ2qq2++3CpdgRhgkgAAAACQ&#13;&#10;yMYuXeqvqpKu0MmiwsIVLpclNVU6xNwHH3/yzh8/kq5AbDBJAAAAAEhYE+3t/j17pCt0YsvNzXe7&#13;&#10;LWlp0iHmmi+3vn76LekKxAyTBAAAAIDENOV2927eLF2hE6vdXtDVlZKRIR1irq3j+kHncekKxBKT&#13;&#10;BAAAAIAEFPL5etaula7QiSU9vcDrtdrt0iHmbnpu7650SFcgxpgkAAAAACSamfv3u1evVpGIdIg2&#13;&#10;LDbbSq/Xlp0tHWKu847vxbKqqWBQOgQxxiQBAAAAIKGEAwFfUZERCkmH6CTf40nNy5OuMOfvH9i6&#13;&#10;r3xkdFQ6BLHHJAEAAAAgcUQmJnyrVkXGx6VDdLLC5UorLpauMBd4OLJl7+HB4YB0CBYEkwQAAACA&#13;&#10;BGEEgz0lJeGhIekQnTx/5coz69dLV5gbG5/Ytr+ip88vHYKFYpMOABBHLEpNK7VPqVGlovnmpU0p&#13;&#10;m1KWBe8CAACYmzE9/c2GDaG7d6VDdLKsqem57dulK2a149ART5dXugILiEkCwCNmlDown5VhegFb&#13;&#10;AAAAohYO927bNuV2S3foJKehYUlZmXTFrHZVHL1xi19ogmOSAPC4GekAAACA+TEM/0sv/dDRId2h&#13;&#10;k6za2kynU7piVpXHTrZea5euwILjWRIAAAAAdGYY/a+8MvbFF9IdOsmsrs6qqZGumNXv3vnDhc8v&#13;&#10;SVfgaWCSAAAAAKCx744dG7lwQbpCJ/by8pz6eumKWZ37tLmu4Zx0BZ4SJgkAAAAAuhp6883v339f&#13;&#10;ukIni0tLlzY2KkucPqC8+XKr4+Qb0hV4epgkAAAAAGjp+w8/HDp9WrpCJ+klJctbWuJ2j2jruH7Q&#13;&#10;eVy6Ak8VkwQAAAAA/fzrs8++e+016QqdLCosXOFyKatVOsTcTc/t3ZUO6Qo8bf8GAAD//+zdf0zU&#13;&#10;d57H8ZkCZRS1U60iNEhFcRGWEBJppL0EWsUomGrd0gK7ggcNbVhqXHpnCkktNLvL3rlljboESYuI&#13;&#10;rQpWabotrWK78kd3Nno5MmckExan4A9cUOrcgA6gzNwfvVxvW76ICp/3fNLn4z+G+X6/z4SJwReT&#13;&#10;+TJJAAAAANDM0GefXcnJka7QSWBYWFR7uzk4WDpkfJ3O7rXZBcMjI9IhUI1JAgAAAIBOPGfPXkxP&#13;&#10;l67QSYDVuqSj46GQEOmQ8fVc7n32hc0ut1s6BEol/jR2hsUSKJ0BAAAAAJM12tX19cqV0hU6MVss&#13;&#10;SxyOAKtVOmR817+5sTYn/2r/NekQKPXTn0Sfaqr/z/86z7skAAAAAOjhzpUrF+LiTF6vdIg2zIGB&#13;&#10;Sx2OwNBQ6ZDx3fIMr8n6505nt3QIlIoID2ttrLfOmfPsPyUzSQAAAADQwNjAQFdMjG90VDpEJ1F2&#13;&#10;e1BkpHSFofW5hfYOh3QFlJr3qPXLDxsWPDbv2y+ZJAAAAAD4O+/gYNfy5d6hIekQnSy22YJjY6Ur&#13;&#10;DD235dU22xnpCig1e1ZIa2N91KKI/3uESQIAAACAX/N5PBfi48eu8XED92BRS8sMP/7QjfyS0k9P&#13;&#10;nZaugGot77+bEBvz/x9hkgAAAADgv3yjo86kpNs9PdIhOnn80KFZ69ZJVxh66/e7DzQ1S1dAtY/r&#13;&#10;a55akfi9B5kkoDezdAAAAACm0dhYd2rqyPnz0h06WbhnzyPZ2dIVhvYdPPLrXdXSFVDtg73vZKxO&#13;&#10;/eHj3AQUevOZTObJDRO+aW8Bvs93Ly9RAADwfV7vxYwMj80m3aGT+RUVc4uLpSsMHW85WVRaLl0B&#13;&#10;1f5QUZa1MWPcbzFJQGNekynTZBo0mSZzGygLbwqCWt/OED8zmUYm/RLlX2QAAL7j813OyRk6cUK6&#13;&#10;Qydzt22bv2OHdIWh1ravMgu3SldAtX8tenlrQa7Rd/kFGBrzmkyGL+0f4M/UUOzbl9zL934IAAAw&#13;&#10;mUxXi4rcjY3SFTqx5uUtrKqSrjB01n5uY36RdAVUy9qY8buyf5ngCUwS0Bv/hYOf4yUKAMB96C8r&#13;&#10;u1FTI12hk9kbNoTv328y++mvHp3O7rXZBcMjI9IhUCpjdeoHe9+Z+Dm8kx0AAACAHxnYufN6ZaV0&#13;&#10;hU5mpqREHDvmt3tEb1//qsxcl9stHQKlnlqR+HH93YdFJgkAAAAA/sJVV9e3fbt0hU4siYmRra2m&#13;&#10;gADpkPEN3HCtyszt7euXDoFSCbExLe+/O5lnMkkAAAAA8AuDzc29BQXSFTp5ODp6sc1mDgqSDhnf&#13;&#10;Lc9w2ktbOp3d0iFQKmpRRGtj/exZIZN5MpMEAAAAAHk3T5++tGmTdIVOAsPCotrbzcHB0iGG1ucW&#13;&#10;2jsc0hVQasFj8778sGHeo9ZJPp9JAgAAAICw4fb2nmeeka7QSYDVuqSj46GQSf0hWkRm4dY22xnp&#13;&#10;CihlnTPnVNOBiPCwyR/CJAEAAABA0mhXl3PFCukKnZgtliUOR4B1sn+IVi+/pPR4y0npCihlCQ7+&#13;&#10;/PB7ccuW3tNRTBIAAAAAxNy5cuVCXJzJ65UO0YY5MHCpwxEYGiodYqiiau+BpmbpCqj2UV11UkL8&#13;&#10;vR7FJAEAAABAxtjAQFdMjG90VDpEJ1F2e1BkpHSFoX0Hj7xdtVe6Aqodrd2dlvL0fRzIJAEAAABA&#13;&#10;gHdwsGv5cu/QkHSIThbbbMGxsdIVho63nCwqLZeugGrVleWb0tfc37FMEgAAAABU83k8F+Ljx65d&#13;&#10;kw7RyaKWlhkrV0pXGGqzncks3CpdAdXe/NUvX9mcdd+HM0kAAAAAUMo3OupMSrrd0yMdopPHDx2a&#13;&#10;tW6ddIWhs/Zz63MLpSugWt6Lz5e//tqDnIFJAgAAAIBCY2Pdqakj589Ld+hk4Z49j2RnS1cY6nR2&#13;&#10;r80uuOUZlg6BUpvS19RVVT7gSZgkAAAAAKji9V7MyPDYbNIdOplfUTG3uFi6wlBvX/+qzFyX2y0d&#13;&#10;AqVSkp88Wrv7wc/DJAEAAABACZ/vck7O0IkT0h06mbtt2/wdO6QrDLnc7lWZub19/dIhUCopIf6T&#13;&#10;htopORWTBAAAAAAV/l5S4m5slK7QiTUvb2FVlXSFoVue4bXZBZ3ObukQKLUs6onPD783c4ZlSs7G&#13;&#10;JAEAAABg2l17++1vdu2SrtDJ7A0bwvfvN5nN0iGG1ucWnrWfk66AUuGhC7442mCdM2eqTsgkAQAA&#13;&#10;AGB6fbN377W33pKu0MnMlJSIY8f8eY/ILNzaZjsjXQGl5j1q/eJoQ3jogik8J5MEAAAAgGn034cP&#13;&#10;//21B7pN4I+NJTExsrXVFBAgHWKoqLT8eMtJ6QooNXOGpbWxflnUE1N7WiYJAAAAANNl6LPPruTk&#13;&#10;SFfo5OHo6MU2mzkoSDrE0K93Ve87eES6Aqp90lCbEBsz5adlkgAAAAAwLTx//evF9HTpCp0EhoVF&#13;&#10;tbebg4OlQwwdaGp+6/dTcOtH6OXj+pqU5Cen48xMEgAAAACm3khHx9fJydIVOgmwWpd0dDwUEiId&#13;&#10;Yuh4y8n8klLpCqhWV1WZsTp1mk7OJAEAAABgit3u6XEmJEhX6MRssSxxOAKsVukQQ222M5mFW6Ur&#13;&#10;oNpv3ijJe/H56Ts/kwQAAACAqXSnr68rJsZ35450iDbMgYFLHY7A0FDpEEP2Dsf63ELpCqj2yuas&#13;&#10;N4qn9+fOJAEAAABgyoy5XBdiYnzDw9IhOomy24MiI6UrDHU6u9Ne2nLLw8/0xyVrY0Z1Zfl0X4VJ&#13;&#10;AgAAAMDU8N68eSE2dszlkg7RSeSf/xwcGytdYai3r39VZu7ADX6mPy5pKU9/sPcdBRdikgAAAAAw&#13;&#10;BXwjI87ExDtXr0qH6OTxQ4dCUlOlKwy53O5Vmbm9ff3SIVDqqRWJH9VVq7kWkwQAAACAB+W7ffvr&#13;&#10;5OTRv/1NOkQnC/fseSQ7W7rC0PDIyNrsgk5nt3QIlIpbtrTl/Xctqu5EyyQBAAAA4MF4vT1pacPt&#13;&#10;7dIdOplfUTG3uFi6YiIb84vO2s9JV0CpiPCwU00HZs9SdydaJgkAAAAAD8Dnu5yTc6utTbpDJ3O3&#13;&#10;bZu/Y4d0xUQyC7e2tn0lXQGlFjw278sPGxY8Nk/lRZkkAAAAANy/q0VF7sZG6QqdWPPyFlZVSVdM&#13;&#10;pKi0/HjLSekKKDV7VsippgNRiyIUX5dJAgAAAMB96i8ru1FTI12hk9kbNoTv328ym6VDDP12d82+&#13;&#10;g0ekK6CUJTi45f1345YtVX9pJgkAAAAA92Ng587rlZXSFTqZmZISceyYP+8RB5qa3/z3XdIVUO2j&#13;&#10;uuqnViSKXJpJAgAAAMA9c9XV9W3fLl2hE0tiYmRrqykgQDrE0KenTueXlEpXQLUP9r6TlvK01NWZ&#13;&#10;JAAAAADcm8Hm5t6CAukKnTwcHb3YZjMHBUmHGGqznXluy6vSFVDtDxVlWRszBAOYJAAAAADcg5un&#13;&#10;T1/atEm6QieBYWFR7e3m4GDpEEP2Dsf63ELpCqj2RnHh1oJc2QYmCQAAAACTNdze3vPMM9IVOgmw&#13;&#10;Wpd0dDwUEiIdYsh58VLaS1tueYalQ6BU3ovP/+aNEukKJgkAAAAAkzPa1eVcsUK6Qidmi2WJwxFg&#13;&#10;tUqHGOrt63/2hdyBGy7pECiVsTq1rsovPpuWSQIAAADA3d25cuVCXJzJ65UO0YY5MHCpwxEYGiod&#13;&#10;Ysjldq/KzL3Ue1U6BEqlJD/5cb2/3LuXSQIAAADAXYwNDHTFxPhGR6VDdBJltwdFRkpXGBoeGVmb&#13;&#10;XdDp7JYOgVIJsTGfNNRKV3yHSQIAAADARLyDg13Ll3uHhqRDdLLYZguOjZWumMjG/KKz9nPSFVAq&#13;&#10;alFEa2P9zBkW6ZDvMEkAAAAAMOTzeC7Ex49duyYdopNFLS0zVq6UrpjIz4tfb237SroCSoWHLvjy&#13;&#10;w4Z5j/rXJ5swSQAAAAAYn2901JmUdLunRzpEJ48fOjRr3TrpiokUlZYf+ehT6QooZZ0z54ujDRHh&#13;&#10;YdIh38ckAQAAAGA8Y2Pdqakj589Ld+hk4Z49j2RnS1dM5N/+WLvv4BHpCig1c4bl88PvLYt6Qjpk&#13;&#10;HEwSAAAAAH7A672YkeGx2aQ7dDK/omJucbF0xUQONDWXVVZJV0C1TxpqkxLipSvGxyQBAAAA4B/5&#13;&#10;fJdzcoZOnJDu0Mncbdvm79ghXTGRT0+dzi8pla6Aakdrd6ckPyldYYhJAgAAAMA/uFpU5G5slK7Q&#13;&#10;iTUvb2GVX7/74C//0f7cllelK6BadWX5pvQ10hUTYZIAAAAA8J3+srIbNTXSFTqZvWFD+P79JrNZ&#13;&#10;OsSQvcOR/ouXpSugWvnrr72yOUu64i6YJAAAAAD8r4GdO69XVkpX6GRmSkrEsWP+vEc4L15Ke2nL&#13;&#10;4NBN6RAo9crmrDd/9UvpirtjkgAAAABgMplMrrq6vu3bpSt0YklMjGxtNQUESIcY6r8+8OwLuQM3&#13;&#10;XNIhUGpT+prqynLpiklhkgAAAABgGvzTn3oLCqQrdPJwdPRim80cFCQdYsjldq9+Me9S71XpECiV&#13;&#10;lvL00drd0hWT9T8AAAD//+zde1xUdf7H8c/3zMCMgkSaoRaZmq5Lm0pbbuy64QXdAFPzFmiKtzVy&#13;&#10;yUyrLSsNTa28pmZqKpnrJUuz3VALWyNXMS+L/FwJuSmg4I37DMwwc87398ek63oZBIbzncO8n4/+&#13;&#10;2LjMvPru6GPOZ875HowkAAAAAAA8XfXhwwWDBomu0BJ927YdU1OZwSA65LYsVutT0RNPZWaLDgFV&#13;&#10;Pd79kV0bVomuqAOMJAAAAAAAPJo1Pf1MSIjoCi3R+ft3Sk+XfHxEhzgzZMKUo2knRVeAqrp0fHDv&#13;&#10;1vVGN56U3UwvOgCaOEVROOfX/pVzrtfrHV/hRPz2v+iGrq/lnCuKcsMPMMYkSY0x3w3PfsOqkqYW&#13;&#10;9trLgHMuZFVv+aTEORExrb1K2XW1N/zRc5Akibnx5lsAACCELS8vt3t30RVawozGThkZOn9/0SHO&#13;&#10;jI6bkZR8UHQFqCqwXdvvv/jM389PdEjdYCQBjYhzXlxcnJqaqru65Q/n3Nvbu7i4mBNZiKrE9tWR&#13;&#10;TGQhIqKLFy/++OOPdrv9+qM7WZa7desWEBBARI161KcoSklJyfHjx/X6X/78OkYSxcXFRFRNpK3N&#13;&#10;lH9ZVc6Li4uTk5NlWb5+9RRFCQoKateuHTXCqjqGIBcvXjx58uT1L1FFUUxmMycyE7nvXlW34VjM&#13;&#10;0tLS/fv33/zd3/zmN61bt2aMYTABAAAO9osXs7t25Xa76BDNYHr9QxkZ+oAA0SHOvDx7/rZdiaIr&#13;&#10;QFWt7vb/55eftQu4V3RInWEkAY2Cc26z2Q4fPvzCCy/8nJFx46e1nDOiP2vwwiGZiGR5X1JS0r59&#13;&#10;N3yLMfZg+/YrV67s27evwWBojEM+zrndbj9+/Hjs88+nnbzpNDzOGdFfNLqqipJy6FDffv1u+BZj&#13;&#10;7L527ZYvXx4eHu7t7e3C0yU457IsHz16dPz48aczM298Xs6JaISrnkwtjMhGRJz/+/jxsP79b/7u&#13;&#10;fffdt3LlysjISJ1Oh6kEAADIZWU5Xbtyi0V0iJZ0TEvzat9edIUzC1etW77+M9EVoKoWvj5Jn3/a&#13;&#10;8YFA0SH1gZEEuJ4syzqdbt68eQsXLrTW1PxaUfyvO59cR5RJVOE4dtIgI9HdRB05v/5cf0Zk4vxk&#13;&#10;Xt7QZ56Jio7++OOPvb29dS69HZQsy5IkLV26dO7cuVXV1V04v+e6VZWIsonKtbyqfkSdb1pVC+cn&#13;&#10;Cgujo6IGDxmyfv36Zs2auWRVFUVhjMXHxy9evNhqtXbhvNX//kAGURWRteHPJIKB6C6ih/53EMiI&#13;&#10;TET/OX8+Oipq0ODBa9eu9fHxce1LFAAAtEUxm3OCguQy3BuyDjqkpBiCgkRXOLNtV+Lr8xeJrgC1&#13;&#10;7f7buu5BXUVX1BNGEuBKjjPhc3JyZsyYsWf3bh/Op3I+juj6T2MZUQWRps8O9CbyvWmLAU60S1GW&#13;&#10;22ybNm06ceLE+++/369fP0mSGv7BvmNVCwoKXnnllV07dxqJXuJ80v9eU8CIKjU7j3DwImpxq40b&#13;&#10;vlGUD222L7/88j8nTy54773w8HCdTlfvVXUsZmZm5owZM/bu2dOc6K+cjyK64eZdjpeoRs8i4Fdf&#13;&#10;ojewE/2D84+s1u3bt2dlZc2bNy8sLMwlL1EAANAcbrXmBgfbi3BvyDp4YPfuZk88IbrCmcR9P4yO&#13;&#10;myG6AtT2909X//6xYNEV9YeRBLiMYzu9vXv3Dhw4UCdJbRVlHdGDRLabDu2Mmtoy8GbsNgf/g4j6&#13;&#10;c/4852knT4Y/9dTMN9986623Gni5gWPnxf3794dHRCh2ewDna4i6ENXctIYGIu96P40buN2qPkUU&#13;&#10;xnks58dPnx4yePC0l1+eN29e/U5CcVyssWfPnqioKKvV+iDRJ5y3JZJvmpEZ6/Wf4D7YraZ+nGgQ&#13;&#10;USjnE4lOnjjx9NNPvzlz5l9ff93lZ/QAAICb4zbbmZCQmqws0SFact+WLb7h4aIrnDl0LHXQuFjR&#13;&#10;FaC2DUsWRIb1Fl3RIPhwDFyDc15RUREbGxsVFSVJ0mhF+ZLo/lvNI4iIEUla/ud2H55zIgPROqK3&#13;&#10;FaUZY++9917v3r2PHTt2840P7nxVTSbT1KlThw0dKtvtwxRlO1EHohpPWlUi0hOtIZqrKL6Mfbh8&#13;&#10;ea9evQ4dOlTXVeWcl5SUxMbGjh41yl5dPUqWN3Hehki51VMLX43GWEzH/Tj8iD4nelNRDLL87rvv&#13;&#10;9uvX78SJE/V+iQIAgPbIcl7//pbUVNEdWtJmxYq7oqNFVzhzKjM74rlJoitAbe/NfCVm5DOiKxpK&#13;&#10;Eh0ATYGiKEVFRQMGDEjYsMHHbF6gKG8QNScizZ76Xm+MSEc0kmgH5z1k+djRo7179/7000/rccjn&#13;&#10;OISOjIxctWqVV2XlLEWJJ/K7+iyeRiIaTLSL89/J8v+lpfULC1u9enWdVtVkMkVGRm7YsMHHbH6H&#13;&#10;87duc52IJ2BEUURfcN6D86M//dSzZ8+tW7eKjgIAAFVwXjBsWFVysugOLWkdH98yLk50hTO5+QVh&#13;&#10;I2MqTdq66xo01NSJY1+d0hTmUBhJgAsoinLq1Kmjx47dz/k2zsOJZA9+bUlEMtH9RAlELyhKdXV1&#13;&#10;4jff1GMkoShKVlbWvw4ebE20mfNhnr2qjEgmupdoLdF0WZZrahITEx3XCt3Jr3POz5w5c/To0Xs4&#13;&#10;38r500Q1nr2YdqJAoo2c/1lROJHjjqE4VwIAoInjvHD8+MqvvxbdoSUtp01rPWuW6ApnLl0p7jt8&#13;&#10;7KUrxaJDQFVRQyKXxs8UXeEaHvueHFzMcUPBTkTt8KoioqunS4QR6Rp4pMf5A5wHeuSZETdjRIyo&#13;&#10;N5FX3VeVc06ct2PsnqsP5eEc13E8dvWOpwAA0ORdmD69bONG0RVa4h8T02bJEtEVzlSazGEjYwoK&#13;&#10;sU2pZ4kM67155WLRFS6Dg0dwDcfxIffUM+FvyfHBfsNhSa/XwFW95c4RHstVL1EAAHB/l+fMKVm2&#13;&#10;THSFlrQYPLhdQgIx933jYLFaI56bdCozW3QIqOr3jwX//dPVoitcCSMJAAAAAICmrGTlysuzZ4uu&#13;&#10;0BJjcHDgjh3uPI8goiETphw6hm1KPcvDXR7a/bd1oitcDCMJAAAAAIAmq3zr1gsvvii6Qku8O3fu&#13;&#10;kJJC7n2H7NFxM5KSD4quAFV1fCBw3/aNLXx9RIe4mF50ADQ1uHbjGhcuBVbVhbCYAADgOUx79pwf&#13;&#10;NUp0hZbo27btmJrKDAbRIc68Pn/Rtl2JoitAVffe0+qfX3527z2tRIe4HkYS4GIM1+pf5cKlwKpe&#13;&#10;0/B1YC56HAAAADdXffRofkSE6Aot0fn7d0pPl3zc+lPo5es/W7iqqZ26D875+/nt274xsF1b0SGN&#13;&#10;AiMJcKVjREPxEfRVjKiaSGnoo7CfOR+OVb2OjchW999ijHGibKIRri/SMDNeWgAATVRNdvaZJ54Q&#13;&#10;XaElzGjslJGh8/cXHeLMtl2JL8+eL7oCVGU0GPZuXf9wl4dEhzQWjCTANTjnjMhElO7e+wAJwHm9&#13;&#10;90ZyrGo1Y+muTWoCOK/PTUCJLIz93DhF2iUx1qD71AIAgPuxnz+f8/DDpDT0kxHPwfT6hzIy9AEB&#13;&#10;okOcSUo+ODpuhugKUNuuDase7/6I6IpGhJEEuIBOpwsJCTl27JgkYcPUW/D396/HykiS1K1bt+PH&#13;&#10;jzNMeW7Fz89PkqQ7X5wuXbr8+9//btQk7WrZsiUR4ZUGANA0yMXF2V278poa0SFa0jEtzat9e9EV&#13;&#10;zhw6ljpkwhTRFaC2zSsX9w/9g+iKxoWRBLgAY8zX17dHjx6iQ5oUxljz5s27d+8uOsR93fkhNGPM&#13;&#10;aDR269atUXsAAACEUyors3/9a8VkEh2iJR1SUgxBQaIrnDmVmR3x3CSL1So6BFS1asE7UUMiRVc0&#13;&#10;OowkwDUYY/iI1eWwqi6ExQQAgCaPV1fnPPKIfPmy6BAteWD37mbuvelGQWFR2MiYSpNZdAio6s2X&#13;&#10;Xnh+TJToCjXgNHsAAAAAAM3jNTW5jz9uy8sTHaIl923Z4hseLrrCmUtXivsOH3vpSrHoEFBVzMhn&#13;&#10;5rz6kugKlWAkAQAAAACgcbJ8tndv66lToju0pM2KFXdFR4uucKbSZA4bGZObXyA6BFQ1NGLAhiUL&#13;&#10;RFeoByMJAAAAAAAtU5T8yMjqlBTRHVrSOj6+ZVyc6IpaRDw36VRmtugKUFVoSM8v1i4XXaEqjCQA&#13;&#10;AAAAADSL83OjRpm+/VZ0h5a0nDat9axZoitqMWhc7KFjqaIrQFXdg7p+89la0RVqw0gCAAAAAECr&#13;&#10;iqZMqfj8c9EVWuIfE9NmyRLRFbUYHTcjcd8PoitAVZ299d+MGNi8mVF0iNowkgAAAAAA0KRLM2eW&#13;&#10;rl4tukJLWgwe3C4hgdz7JlwzFyzZtitRdAWoqp1e91n5hcq4v9Qketz/9RhJAAAAAABoT/HChVcW&#13;&#10;eNAeeA3XPDQ0cMcON59HrNm07f2PPO7UfQ/XSidtri7xLSmWa2ryR460HzggukhVGEkAAAAAAGhM&#13;&#10;2YYNF197TXSFlhiDg9snJZFOJzrEmW27Eqe88Y7oClBVc4ltVcz3XLrg+Neaqqq8gQPl9HSxVWrC&#13;&#10;SALA43DOOeeiKwAAAKCeKr/6qnDiRNEVWuLduXOHlBTm5SU6xJmk5IOj42aIrgC1bZJq2p7Lv/4r&#13;&#10;1oqK/NBQXlgoKkllGEkAeBDOuclk2rVzh9lkwlQCAABAi8w//FAwdKjoCi3Rt23bMTWVGQyiQ5w5&#13;&#10;mnZyyIQpoitAbQlG6pKXe/PXq69cORcSwisr1U9SH0YSAB6Ec56TlRkzevQbf32FMSZ8KoHzNQAA&#13;&#10;AOrEkpqa16eP6Aot0fn7d0pPl3x8RIc4cyoz+6noiRarVXQIqGqlj/6x3MzbfbcyP7+wZ0+yWNRM&#13;&#10;EgIjCQAPIklSfn7+Xf5+X3+1c91awRt0c87LysriZ71dkJ+vKIrYGAAAAPdXk52d+9hjoiu0hBmN&#13;&#10;nTIydP7+okOcKSgsChsZU1ZRIToEVPWWj1fvrHRy+uFceUbGhdBQkmXVqoTASALAg3DOT5/OkCRJ&#13;&#10;p9OvWrG8tLRU1EkKjktIJk8Yt+iD986fPyekAQAAQEPs58/nPPwwYYh/x5he/1BGhj4gQHSIM8Wl&#13;&#10;ZX2Hj710pVh0CKhqko8hKjv9Tt6Hlxw5ciUyUoUkgTCSAPAsJ9PS9Ho9EZWUlJw/VyAqw263vzr9&#13;&#10;pZ8Op/j5+RXk50sS/i4CAAC4LbmsLLtrV15TIzpESzqmpXm1by+6wplKk7n/s+Ny84W9HwMhRjb3&#13;&#10;nn7mZ37H48VL335bOmZMoyaJhcMAAE/BOa+oqEg7kaooCufEOc/OymIibs3NOT979sz3SUl6vd5g&#13;&#10;MKQeP45NJQAAAG5HMZtzgoIUk0l0iJZ0SEkxBAWJrqhFxHOT0tIzRFeAqsKae8fnZ8o2W51+q2jz&#13;&#10;5sqme9NfjCQAPAXn/OudOy5cuMA5J+KMsTNnzogaBCR9u9dmsymKIknSoUP/YowJGY4AAAC4OW61&#13;&#10;5gYH24uKRIdoyQO7dzd74gnRFbUYNC720LFU0RWgqseMXkuLztrrsY8p5+cWLzYvXdoIUeJhJAHg&#13;&#10;ETjnpsrKDes+MRqNv3yJkckk7MZC//rxR8f/kGX5TG7OkZ8OY4dLAACAG3Cb7UxISE1WlugQLblv&#13;&#10;yxbf8HDRFbWYMP2NxH0/iK4AVQV569deOUf1ffvNFaXgtdeqExJcW+UOMJIA8AiKomzdsvns2TP/&#13;&#10;PRmBk5feS/0SzrnNZjt9+udrX5Fl5ZM1H+PCDQAAgP8hy3n9+1tS8UF6HbRZseKu6GjRFbV4+4Nl&#13;&#10;G7d/JboCVBXopdtYfsGrvKwhD6LY7fmxsdadO11V5SYwkgBo+hRFSd6/f97ceGLs+iN/Pz8/9WM4&#13;&#10;5yZTZUX5f+905eXldSA5+fy5c5hKAAAA/ILzgmHDqpKTRXdoSev4+JZxcaIrarFm07b5ywXfiB1U&#13;&#10;dq9et9VSZixxwX1V5JqavNGj7UeONPyh3AdGEgBNnKIoeWfPvvHXV/Q63bVbHzPGOOf3BwYKSaqu&#13;&#10;qrbb7dfO1+CcWyyWtatXYSQBAABARMR54fjxlV9/LbpDS1pOm9Z61izRFbXYufu7KW+8I7oCVNVC&#13;&#10;krbJprsuFLrqAe0WS96AAXJ6uqseUDiMJACaMlmW8/Pywvo8efHChRs2a2CM3R8YKGRTSSbduJkl&#13;&#10;Y2z92jUHDxyQZbv6PQAAAG7lwvTpZRs3iq7QEv+YmDZLloiuqEVS8sERk6eKrgC1bdHVtD6X79rH&#13;&#10;tJaX54eGKnl5rn1YUTCSAGiiOFcUJePn9InjxiiyfMM3GWOSpGvV6h71N5VkjDVr1lyn011/TgTn&#13;&#10;3Nis2dz42Xa7jHMlAADAk12eM6dk2TLRFVrSYvDgdgkJ5N637jqadnLIhCmiK0BtW5qzB8/mNMYj&#13;&#10;V1+5UhASwiuF7VXvQhhJADRNCueZp09HDR+am5Nz80G+oigBAQEtW7UScpaEr6+vj6/vDV/knP+c&#13;&#10;fmrK85Os9bgxEgAAQJNQsnLl5dmzRVdoSfPQ0MAdO9x8HpGZe/ap6IkWvMPxMJ/46h/JPt14j28u&#13;&#10;Kirs2ZMslsZ7CnVgJAHQ1CiKwjn/+qudQ56OqKysvOVJBzabrefvnvD19VV/JMEY0+v1gYEP3Pwt&#13;&#10;nU733d698+fO4ZzjXAkAAPA05Vu3XnjxRdEVWmIMDm6flEQ6negQZwoKi/qNGFtWUVH7j0IT8r6f&#13;&#10;ISQznRr5DW15RkZRr16N/SyNDSMJgCaFc242m1d/tGLGtKk1tx/GS5I0bMRINcNu0LlLl1t+Xa/X&#13;&#10;J6z/ZM7st6uqqjCVAAAAz2Has+f8qFGiK7TEu3PnDikpzEvAHc3vXHFpWd/hYwsvXhIdAqqa0cI4&#13;&#10;MCtdnbeypcePX46IUOGJGg9GEgBNBOdckWWr1fL8hHEL5r3LOb/dPhE6ne7+wPt7PfmkJAn7G6BH&#13;&#10;j0dv+XXOuV6v37B+3V9iJ1ssFrsdu10CAEDTV334cL7GDypUpm/btmNqKjMYRIc4U1Vt6f/suNz8&#13;&#10;AtEhoKoxPoaJOemKim9iL+/dWzpmjGpP53IYSQA0BY7pQ3LyDwP69j5w4IAkSU7msna7PTxioPOf&#13;&#10;aVSMseBHH2WSdMvLRjjnjOj7pG8HR4YfPnRQlrHhJQAANGXW9PQzISGiK7RE5+/fKT1d8vERHVKL&#13;&#10;gWMnp6VniK4AVUU0N8zMOy3bbCo/b9HmzeXTp6v8pK6CkQSAtimKIsuyxWJZtmRR1PCh5woKdDpn&#13;&#10;f64ZY1Vm85/CIxRFEbK3JREpinJvQECzZs2cBOh0+qzM00Oejpz7zqzysjJZltW/OQgAAEBjs+Xl&#13;&#10;5XbvLrpCS5jR2CkjQ+fvLzqkFoPGxSanHBFdAaoKMXovK8q1C9nHlPPCZcvMS5cKeOoGw0gCQKsc&#13;&#10;21iaTKb1n6yJGNDvwyVLmjdvXutxuyzLoX36BD/6qMCrNhhjLVu1DAoKcn5dBue8RYsWCevX9Xny&#13;&#10;Dwvmzb1QVOTY9hKzCQAAaBrsFy9md+3KcZXiHWN6/UMZGfqAANEhtZgw/Y3EfT+IrgBVdTN4rb6S&#13;&#10;bzWZRAVwzgtee606IUFUQL1hJAGgMY7DclmWc3KyVy5f1vePv5/91pv5eXmObzn/XcaYwWCYFT/X&#13;&#10;y8tbldjbZuh0+hEjo2W5ljdhnHPGWHlZ2UfLP+zfN/T1V2ccTkmprKx0jGNwQQcAAGiXXFaW07Ur&#13;&#10;1/4N/NTUMS3Nq3170RW1mL1o+cbtX4muAFV19NInlBVJ5eViMxS7PT821pqYKDajrjCSANAMRVEc&#13;&#10;V1vkZGdNiBnTv0/o4g/eLy4uNhgMiqIQ1X58zjkP+UOvh3/ziAq1zjHGho0c+dvHHtfr9bX+sKIo&#13;&#10;BoOhymz+4vNtI58Z1KdXyLLFC0tLSxhjjjVRIRgAAMCFFLM5JyhILisTHaIl7ffvNwQFia6oxZpN&#13;&#10;295dtkp0BaiqnV63xVLqXVIsOoSISK6pyRs+3H5ESxcNYSQBoAGOMwLMZtM3//j7mOhnwwf0+z7p&#13;&#10;O3b1W3f4IIwxSdJNf+VV6Tb7SqqJMabX65d/tPr+wMA7nCk4LtnQe3mVlJQsXvjBkyG/mzxx/N7d&#13;&#10;idXV1ThjAgAANIRbrbnBwfaiItEhWnLfli0+vXuLrqjFzt3fTXnjHdEVoCp/nbRNNvlcKBQd8l92&#13;&#10;iyVvwAA5PV10yJ3CSALArTmOw6uqqr7ds3tAn96Txo05+K8Ddptdr9fX4yB86ssvd+8RLHwecU37&#13;&#10;Bx/cf+BQ8KO/5ZwT3VGV47/ay8vLbDbv++7bcWNG9/5DyM4vvzCZTI6rORo5GQAAoEG4zXYmJKQm&#13;&#10;K0t0iJa0WbHiruho0RW1SE45MmLyVNEVoCojY9t0NXefyxcdciNreXl+aKhS6EaDEicwkgBwU45P&#13;&#10;/qurq9Z8/FF4WN/nJ00oLDzv4+NbvwNvznmHjh3HT5jUGKn1xhgjzhM2/W3chImybK/TjpuOYY2P&#13;&#10;j8/ly5dmTJsaFvrH+e/OuXTxIva/BAAA96Uoef37W1JTRXdoSev4+JZxcaIranE07eTAsZNFV4Da&#13;&#10;NjWj+87kiK64teorVwp69uSVlaJDaoeRBIDbcRxUm82mnTu+jOgfNnf2rHPnChhjjLH6nQUgSZK/&#13;&#10;v/+qNeta+Pm5zykSDkyS7va/++135rw9O95gMNb1168tyOXLl1atWD6gb+hHKz68dm8OV8cCAAA0&#13;&#10;AOfnRo2qSk4W3aElLadNaz1rluiKWmTmnn0qemJVNXYq9SwbffVds0+LrnDGfP58Yc+e5PZ76GIk&#13;&#10;AeBeFEVhjI4e+WlA397Tp8bl5Z31/mX3ynpijJWXl8//YFGXX/1K4I0/nWCSpNfpJk1+fvPn23WS&#13;&#10;rn4PoiiKt7d3RUXFovff6xfaa+3qj2VZxukSAADgPoqmTKn4/HPRFVriHxPTZskS0RW1KLx4qd+I&#13;&#10;sWUVFaJDQFVL7zL+NjOd3P4DsPKMjKJevdy80x2PTwA8k+PkiHMFBdNejIseOazw/HlJkhr4Ub8k&#13;&#10;SZIkfbB4aXh4hHvOI37BmKTT9Qh+9MDhI73++KTdbq/f2RyO5bJYLO/Gzx46KHL/P7/nnCuKW/8t&#13;&#10;DAAAnuDSzJmlq1eLrtCSFoMHt0tIIDc7u/MGxaVl/UaMLbx4SXQIqGqmn3FA5imtnJBbevz45YgI&#13;&#10;0RXOuPEhCoAnccwj9u5O7Bfaa9fOHVzhVJe7adwSY8xqscS9NG3CpD8zd55HXCVJUkCbNhs3bx31&#13;&#10;3FjH7U7r9zicc51Od+o//xn97IjXX5lhMlXgdAkAABCoeOHCKwsWiK7QkuahoYE7drj5PKKq2tL/&#13;&#10;2XGZuWdFh4CqxvgYnstOV+x20SF1cHnv3tLx40VX3JYGjlIAmjxFUS5fvvyX2D/HTYm12WzU4GEE&#13;&#10;ETGJMcaWrfzoxZdeJsdGklqg0+kkSZo7f0H83HmMsYac2SHLstFo3Lpl89NP/enHH/ZjdwkAABCi&#13;&#10;bMOGi6+9JrpCS4zBwe2TkkhXz2s5VTNw7OS09AzRFaCqZ3wMM/NOyzab6JA6K9q4sdxd/yLCSAJA&#13;&#10;LK4oSk5O9piokYn/+Ad33Yf5d9/d8pOEjcNGPKvX67Uyj3BgjBkMhpgJE1d+vMbLy6uBjyZJrCA/&#13;&#10;b0LMmE83rKuqMmMqAQAAaqr86qvCiRNFV2iJd+fOHVJSWIPfADS2EZOnJqccEV0Bqgpt5v1+Ya7d&#13;&#10;ahUdUi+cFy5aZF66VHTHLfw/AAAA///s3XlgTNfbB/Bzzr2zJZnsQRJBQlqiGlqJIPZ9Kaq0RWur&#13;&#10;n7aKWvpqtUppVZUqpXSlVFEqdkpoxRa1RRCyCUlIQmSdSSYzc+857x+30pS2CWbmzkyez1+RzNz5&#13;&#10;zp3FnGfOeQ6UJACQE2PoZPyJvj27p6amcBxnkQEzY8zd3X3TlpguXbvZdf+I/4Qx7tWn797YQx6e&#13;&#10;ntyjfU9CGWOMzZn13ltT3sTYAjNQAAAAgJooO3w4e/BguVM4Et7fPyQhAatUcgepxthpM2P2HpA7&#13;&#10;BbCp1mrFivwso14vd5CHxxjLnjHDsGGD3EHu5ajDFQAcHWOMUnF7zNYxL48QzGZLjZNFQWgf3SHu&#13;&#10;+MkmoaGOW4+QcBwXEtJ4zbr1vr5+j3goqbvEnt27Bg94JifnJlQlAAAAWFtFQkJmly5yp3AknKdn&#13;&#10;48uXiaur3EGqMW/JirWbt8mdAtjUY0r+u6IcVFIid5BHRQUha8wY4549cgf5G8cesQDguBhjJ+Pj&#13;&#10;p02eJAiCBUfIPXr1XvfTRg9PT0evR0gwxk899fSOPfu07u6PeI8YY4SQ8wnnRo4YVlJSAg0vAQAA&#13;&#10;WI8pPT2jdWu5UzgSrFY3Tk7mPD3lDlKNr3/cNHfJCrlTAJsKUnA/GYq4wkK5g1iGaDJlDhkinLKj&#13;&#10;ZUfOMGgBwOEwxg7//ttLLz7PMBJF0SLHFMzmAYOeXb7yK47nnaMe8SeM69art+HnX7y8vR/9flFK&#13;&#10;01NThz47sLi4GOZKAAAAsAbh5s2rzZsjqH3XGOb5JsnJfN26cgepRszeAxNmfiB3CmBTPhz5WdCp&#13;&#10;83LkDmJJQkVFZs+eYlqa3EH+5ETjFgAcBGMsLy/3nbemY4yRpUbFjA0Y9OyyFStdXF0dq5llTWCM&#13;&#10;n2jRYtnyLxljj37fMMZpKcljXx5RVFQIVQkAAACWJRYUpDdtykwmuYM4kpDEREXDhnKnqEZc/Kmh&#13;&#10;4yfLnQLYlAvBmzmT9ka23EEsz1hSktW+Pc2xi1ILlCQAsClKqa60dPjzQ27dyrPU/AhKadNmzRZ+&#13;&#10;9jljzPnqERKMcdv27Zev+ppaZENTjM+fT5gxbSqyxH6rAAAAgITqdOnNmlFHboBne8Hx8aqwMLlT&#13;&#10;VCPxcnL/kePlTgFsbaMa1bl2Ve4U1mLIz8+OjGQ6ndxBoCQBgG1hjNetXZNx9aql1lZgjJuEPvbz&#13;&#10;1u1ubm5OtV7jPoRw/fo/M3rsK2YL7QV9YP+vSxZ/KggCQlCVAAAA8KiYwXC1RQsxP1/uII6kwd69&#13;&#10;mqgouVNUIzXjeo8XRpcbKuQOAmxqo5YPSU+RO4V1ld28mRMZiSz00fqhOfMABgB7QylNSUle9MkC&#13;&#10;QohFvpzHGBsMhnnzP3bTap11fkQl6Q7OfHdWk9BQi5w9nuc/XfDx6T/+gHkSAAAAHhEzmTIiIsyZ&#13;&#10;mXIHcSSBGza49ekjd4pq5Ny63W3oyIKiYrmDAJta5alukXLZYius7VhJcnJuhw7y3lMoSQBgI4wx&#13;&#10;URQXfDiPMWapxQKMsVlzPmgf3YHjOIsc0M5hjJUq1apvvndxcXn0Egyl1MXF5b13ZhQXF8HyDQAA&#13;&#10;AA9PFK937mxMSpI7hyOpt3y5x7BhcqeoRnFpabehI3Nu3ZY7CLCpuR7qjilJtefDYdEff+T37Stj&#13;&#10;AChJAGAjGOOszOsnjh+zVPkAYxwYWH/Ey6Nq1boDQshjjz8+9IUXLbJ8gzGWmpqy8OOPYU9QAAAA&#13;&#10;D4nSrH79DPHxcudwJH5z53pPnCh3imqUGyp6D3slNeO63EGATY1zUw1Nu0wFQe4gNpX/669FY8bI&#13;&#10;detQkgDARhhjC+Z/ZDKZLFVzNVZUTJg0ycPDA+Pa9ULmOO7td2cFBARYZK2KUqnctnVLdlZW7amF&#13;&#10;AwAAsBjGbgwfrt+/X+4cjsR7yhS/2bPlTlG9/iPHn068KHcKYFMvuKmnX08R5e6tIIvctWtLZsyQ&#13;&#10;5aZr10gGALlQStNSU/bt2W2pjg+EkJDGjQcPed7pW0j8I1dX19femGSRLUsYYxUVFXPnvC/UsnI4&#13;&#10;AACAR5c3bVrpzz/LncKReI4aVW/JErlTVG/o+Mlx8afkTgFsqoeL6sObVwWjUe4gMmEsZ/HislWr&#13;&#10;bH/LUJIAwBYIIUfi4hillqogMMZ69OqtVqstcjSHQynt2as3IcQi55MQsnvH9vgTJyy1LSsAAIDa&#13;&#10;IH/evMKlS+VO4Ui0AwcGrFmD7P7blAkzP4jZe0DuFMCm2mqUS29lGmv3Dr6MsezJkw0bNtj4dqEk&#13;&#10;AYDVSSsCDv9+SK3RWHCjjbbtotHdfShqG0KIf0BA/wEDLdVRwtXNbcOPazmOg+UbAAAAaqJwxYr8&#13;&#10;OXPkTuFIXDp1Ctq61f7rER8tXfn1j5vkTgFsKkyl+KbwJi0tkTuI/KggZI0ZY9yzx5Y3CiUJ58Hz&#13;&#10;vPSDyWSSNwm4B8ZYEITLlyzWiBtjbDabAwIDanNTRkLw/159TaHgLXI0jPGRuMMlxcV2/0nJgRkM&#13;&#10;hspnrEKhkDcMAAA8ipKNG/MmTZI7hSNRt2rVMDYW2f0GYWs3b5uz+Au5UwCbClHwP5UXoMJCuYPY&#13;&#10;C9FkyhwyRDh/3ma3CCUJJ4ExlrZFxBhXVFTAN712hVKaeD6hsLDAUhUExphapdK6u1vkaA4Lt3gy&#13;&#10;PCCwPiEWeB9jjJWWlq5auRxeOtZTVFRUuQOuRqOROw4AADwk/b59N4cPlzuFI1GGhgbHx2O7L0bH&#13;&#10;7D0wdtpMuVMAm6rDcz9TPZ+XK3cQ+yJUVGR26SKmpdnm5qAk4SQwxhqNprIkge4uFgB24mT8CQvO&#13;&#10;XmGMEY7jOK52rtqoRAhpFhZmqac6x3Eb16/XlZbCa8caGGMlJSXSM1Z6v5I7EQAAPAzDyZNZffvK&#13;&#10;ncKR8P7+IQkJWKWSO0g14uJPDR0/We4UwKa0hPzCm9VZmXIHsUfG4uKs9u1pTo4NbgtKEs7DxcUF&#13;&#10;IYQxNhqNMKayI4wRQhLOnuU4i73cMMYmk8lYYUS1+IGWBrdNm4VZaqcMwnE5OTevXr0KLx8rKS4u&#13;&#10;rvxZer8CAADHYrx8+VrbtnKncCScp2fjy5eJq6vcQaqReDm5/8jxcqcANqXG+GcN8rpqo4kAjsiQ&#13;&#10;n58dGcnKy619Q1CScBKVCzcQQrBww64whARBuH7tGsaWfLmJolhUVGj/PaKsijEWFNTAZDJZZrYI&#13;&#10;Y2q1JjUl2SIrQcD9iouLKx8pmCUBAHA45szMjPBwuVM4EqxWN05O5jw95Q5SjYys7B4vjC43VMgd&#13;&#10;BNjUBndlUFqy3CnsXdnNmzmRkcgS7eT/A3zydhIYY/e7nQX0ej1jrJZP6bcrZrNZp9dZcKDLGFOr&#13;&#10;1WlpabV88MwY8/DwEC00S4IxxvN84vmEyn4HwIIwxvn5+ZX/dHNzkzEMAAA8KOHWrfSmTZmF/sep&#13;&#10;DTDPN0lO5uvWlTtINXJu3e46ZGRBUXH1FwVOZLWn+rHkS7V5unHNlSQl5XboYNVzVavHM85EKklQ&#13;&#10;Shljer1eEAQoSdgP6XGx7DGVSlXs/l9r+eBZKiJY8AxgQtLT0xCq5bNPrIIQkpubW/lgabVaefMA&#13;&#10;AEDNicXFV5s2ZRXwLfoDCElMVDRsKHeKahSXlnYbOjI7B1ob1i5LvTRtUpJYLd637kEV/fFH/jPP&#13;&#10;WO/4UJJwEhhjDw8PaYCq1+vLyspq80jV3ih4XsErLPuIMEaPHYm7fi2jNtd3CSEVhgpLThVh7M7t&#13;&#10;fIwxQlCTsCTprSnnbockxhiUJAAAjoKWlV0NCxOL4Vv0BxAcH68KC5M7RTUqjMbew15JzbgudxBg&#13;&#10;U297uvRMSaIw4+kB5e/ZUzRunJUODiUJJ4Ex9vHxkX42mUw5NmmOCmqIVyi8fX0sXZJg5eXliz9d&#13;&#10;iGrx7ioY41u3byksuqlYaWmpIAi19pRajyiK0iwJjDHHcVCSAAA4BGY0ZrRqJeTCt+gPoMHevZqo&#13;&#10;KLlTVG/Q2AmnEy/KnQLY1EitZmxGsmjlzgjOKnf16pIZM6xxZChJOAmMsb+/v/QzY+zKlSswprIT&#13;&#10;0s6szZqFiaJo2SMrFIqDB/YnJp637GEdhfQMT7p0UaFUWurZzhgzC2YKE/mswGg06nQ66WelUgm9&#13;&#10;JAAA9o+ZzdfatjWlQUP+BxC4YYNbnz5yp6je0PGTY+OOy50C2FQ/V9WsG+kmg0HuIA6LsZzFi8tW&#13;&#10;rbL4gaEk4TyCgoKk/hGEkEuXLskdB/yFMdo6ItIKh2VGo/GtKW/qdLraOYqmlJ49c4bjeUsdEGPM&#13;&#10;83wtbxpqDYwxg8FgMBikCp2Pj4/K7jeoBwDUdqKY2aNHRUKC3DkcSb3lyz2GDZM7RfUmzPwgZu8B&#13;&#10;uVMAm+rkolqWd92o18sdxLExxrInTzZs2GDZw8Inb+cREBAg/cAYS0pKgvaW9gNj0qFTZ41GY40H&#13;&#10;JTU1Zca0qRjj2laVYIwdiTt8LeMqtej0Ezc3N47j4OVjWdI6I6PRKJUk/P39oe4DALBrjGU/91x5&#13;&#10;XJzcORyJ39y53hMnyp2ieguWf/31j5vkTgFs6km14qviPENpqdxBnAEVhKwxY4yxsRY8JnwodB4B&#13;&#10;AQHS9HXG2KVLl6yxywN4aP7+/o0aBVtjGMZx3L69u2fOeKtWzZWQ2rh+MOs9y9YOMMa+vn4WPCCQ&#13;&#10;EELKy8tNJhNCCGNcWT8FAAB7xFjOmDG6HTvkzuFIvKdM8Zs9W+4U1Vu7edushZ/LnQLY1GNK/sey&#13;&#10;AiH/ttxBnIdoMmUOHCict9jicShJOI/AwMDKudCZmZklJSVQkrArUe3aCVbo7ssYI4Rs/Gn9tDcn&#13;&#10;YYwt3rHi4SLZYHfS7TFbMzKuWrbKwxhrFBKCanHHUCvBGJeVlZlMJsYYpbSy8Q0AANihvGnTiteu&#13;&#10;lTuFI/EcNarekiVyp6jenoOHx06bKXcKYFMBPLdJ1JM86FBrYYLBkNmli2ihVjtQknAeHh4eoaGh&#13;&#10;0pfGZrM5JycHhlV2QlpV0bV7D2ktvcWPL+1iELv/1z49up1POPeI5QBKWdUpNlRSg2PevRRDCEmb&#13;&#10;VrC7v7HwbiOUHj92dMFH8ziOs+yRzWZzeHhLaXGBBQ8LEEL5+fnSLAlKKcySAADYrfx58wqXLpU7&#13;&#10;hSPRDhwYsGYNsvv/N+PiTw0Y/ZrcKYBNeXLkF4VZkZUpdxDnZCwuzmrfnt62wPQTi7WFA7LDGLdq&#13;&#10;1apyr43c3Nwwu98RuvbAGLdt2y4kJCQ3N9dKw11CSGpK8sB+fd55d9aosa+4urpKN4QxlmoW1R5B&#13;&#10;qilUVFSUlZWZTSZpGQjH80qlUq1Wq9VqQoh0KIn0TMMIMYQYY2V6fVLSpZ07ticmJOh0pSqVqn5Q&#13;&#10;UJeu3aM7dKhbz/+eVhoPfRIopelpaRPGjzMajZatR2CMjUZTs7CwGp4uUHOMsdTUVFEUpWdOw4YN&#13;&#10;5U4EAAD/oHDFivw5c+RO4UjUrVoFbd1q//WIxMvJ/UeOlzsFsCkXgreokTYVdsyxIkN+fnbr1g2S&#13;&#10;k7GLy6McB0oSTqVly5br16+Xfs7KyoIGcvYDY6zWaKbPeOetqW9a71YopQqFYvGnn2zcsH7W7A/a&#13;&#10;RUdrNC5KpRLdXYnwHyNtQRCOxB3eERNz/vy5gjt3jEYjQ0gqabhqXNw9PQICApuGhTVv/kSL8PDA&#13;&#10;gEA3rVa6IkOoqLBwz65d33y18ubNbFGk0rUQY6kpKb8dPKRQ8A0bBb8wbNizg4e4urmq1Zq/yhkY&#13;&#10;S7GlQ/33M5ZRijA+FHvgzYlvlJeXWeSM/e34jHl6eYY0bgIlCWtITU3lOI5SSgiBWRIAADtUsnFj&#13;&#10;3qRJcqdwJMrQ0OD4eMRxcgepRkZWdo8XRpcbKuQOAmxqs7uy3uWLcqdwfmXZ2TmRkYEJCUiheOiD&#13;&#10;YJjb7zQYY4cPH+7Ro4f0XfeMGTMWLlwIgyv7IXVk7Nm1U15urlVfd9IjLgiC1t3dzc3N1dXN3V3r&#13;&#10;4+vr6+vn6+vn4eHh6uqmUit5hQIxZDabKwwGnU63Z/fOC+fPI4wVCoV0hKpVA6kFgNlkYgjxPO/l&#13;&#10;7e3t5e3q5kYIKdPrc3NzSkpKlColYtKcib8hhFBKTSaTVqt1dXV1cXV1d3f386tTv35Q/QYNGjZq&#13;&#10;WKdOXT+/Or5+fhqNBlWpm1T+IC39KC4qWvvD6i+XLaWMWaORpyAIw0e8tPCzz+ElY3GMsV69ev32&#13;&#10;229S65NTp06Fh4dDzRQAYD/0+/Zl9e0rdwpHwvv7N0lLI66ucgepxu07BZF9h2TnQCuB2uVHL02r&#13;&#10;yxdYren7LjuvNm38T5586KtDScKpXLt2rVWrVjqdjhDSu3fvnTt3okeYIQ8sjjG2fOnnH380T61W&#13;&#10;W/u2KldtVL119OfwXmoPgTBjiGCCiaTm4/x7BpM17BZRudzjzzIHQoxSk9ksCmaFQlWnbt2IiMi+&#13;&#10;/ft36NTZ29sb/X32xLmzZye8Oi43J0daPFLDnDWHMeZ5/siJP+r5+8NLxrIYY6IoNm7c+MaNG5RS&#13;&#10;pVKZlpYWFBQE5xkAYCcMp09fi4yUO4Uj4Tw9m1y7xnl6yh2kGsWlpR0HDU9KTZc7CLCpr7xcOiRf&#13;&#10;pFZoKg/+g9+AAX4Pu1ERlCScB6W0oKAgIiIiOzsbYxwcHJySkgKN+uwKY6y0tPS5Af0zMq7Wng07&#13;&#10;/1uVqRBUEESEkJtW27BBw8ioqA4dO0VGtT139sza1auPHY0TBMF6T2aMcdt27Tds/gUmFlkcYywn&#13;&#10;J6dRo0bSdjCenp5ZWVmVvU4AAEBepvT09McfR/Cfco1htTr0+nW+bl25g1SjwmjsPPil04kwdb92&#13;&#10;me3l+mLKRdFsljtIbeT/yite3333EFeEXhLOA2Os1Wp9fX0zMzMxxpmZmTk5OYGBgXLnAn/BGLu7&#13;&#10;u898f/bYl0cQS+8W4aCqnATM8zxCyFhRkZaWeuXK5a9XrXR3d9fr9fcs6LA4jHF5eflLo0ZLnQ6s&#13;&#10;dCu1liiKycnJoihK5Z7mzZtDPQIAYCeEmzevNm8O9YiawzzfJDnZ/usRCKFBYydAPaK2Ge+uGXH1&#13;&#10;ignqETLJXb2a+Pt7fPjhg14RPnw7FZVK1aJFC2luvCAIx44dg6/i7VB0hw6du3UT7Hg6mbyTa6SF&#13;&#10;JYQQV1dXQRDUao3FtxG9B2Wsc5cu3bp1h3qENRBCUlJS0N3nVYcOHaAYBwCwB2JBQXrTpsxkkjuI&#13;&#10;IwlJTFQ4wq5JIyZOj407LncKYFPPuqnfyk43GQxyB6nFGMuZP79s1aoHvR58/nYeGGNKadu2bSt/&#13;&#10;c/DgQfgq0t5gjJVK1ZJlyxs0aGCfA2DGmEKpsEwxCz/S0rC717Xu8BVjolGrP/hwvlKlsuoN1VoY&#13;&#10;40uXLlW2Mmnfvr3ciQAAAFGdLr1ZM6rXyx3EkQTHx6scYYP5CTM/2LR9j9wpgE31cFUvyr1mhFe0&#13;&#10;3Bhj2ZMnGzZseKBr2eOICDw0jHGXLl0qmwgeO3asoqICvpC0NxhjLy/v92Z/UFpaaoc1I1EUf9m+&#13;&#10;6/U3Jv73M4erwaZfgtkcGhpKiN3dx6qMxornXxz2eNNmdvhYOAFpzkt6+p+txZRKZdu2beFUAwDk&#13;&#10;xQyGqy1aiPn5cgdxJA327tVERcmdonoLv/zm6x83yZ0C2FRrjXJFUa6htFTuIAAhhKggZI0ZY4yN&#13;&#10;rflVoCThVDDGISEhoaGhGGNCSEFBQX5+PpQk7BAhpFefvjNmvmtvzRQppS+PGvXkk+HPPjeEEPKP&#13;&#10;2aT5OA0bBVc7k+LJ8JZbtu9qHRFJRdE6eR8VISSyTdT/vT3Trh4FZyItIsvLy+M4jhASEBDg5eUl&#13;&#10;dygAQK3GTKaMiAhzZqbcQRxJ4IYNbn36yJ2iems3b3t3wRK5UwCbaq5S/KC/Y8q/LXcQ8BfRZMoc&#13;&#10;ONBU421BoSThbAghERER0iwJnU6Xk5Njn6sDACFkyrS32rWPtp9+HxhjjVo9cfIUhNCv+/ZSKv5j&#13;&#10;PUsUhElvTv3tyLGnnn7630by0lSdd9+frSstPXbkCMfzVf9kpfwPCmMsUrrg00VuWq39pHIyGGOT&#13;&#10;yZSTkyM9zxs0aACnGgAgJ1G83rmzMSlJ7hyOpN7y5R7Dhsmdonp7Dh4eO22m3CmATQUpuA2CjuXl&#13;&#10;yh0E3EswGLJ69hSvX6/JhWGw6lSkcWBUVJT06d9sNh85cgRmSdgnjLFCoVj25aoWLZ60k0GaKIrR&#13;&#10;nTrVred//VrGimWfY3zv+wPG2Gw2Dxj83NS3/o8x5uHhWfVP91xS6+7etFmzaxkZxrudwzDGCOHW&#13;&#10;EZHSoo9nBg4aNPg5SkVZ7j4hhOO5tes3wpINa7t06VJRURFCSBTF0NBQueMAAGoxSrP69TPEx8ud&#13;&#10;w5H4zZ3rPXGi3Cmqd+JMwoDRr8mdAtiUD0e28maSBTOe7JRJp8tq04bern4CC5QknA2ltGXLltLM&#13;&#10;CIzx/v37oSRhtzDGvr6+K7/5rk7duvbwMLlr3d95dxbP8yu+WGY03tuBXJp6M/i5IQsXfSat6bh9&#13;&#10;+5b0J0bpPZtiSINPd607qjLYF0XxmYEDt8RsHzBwkCiKLZ4Mn/3BvIaNQmw/TwRjLAjCjHfe7dS5&#13;&#10;M9QjrIoxFltlMeGTTz5pb4uVAAC1BWM3hg/X798vdw5H4j1lit/s2XKnqF7i5eS+L42TOwWwKS0h&#13;&#10;MWqkSU+TOwj4L4bbt7Nbt2bVtfmAkoQTatKkCc/zCCFK6fHjx2/dumU/SwPAPTDGQQ2Cdu3d7+vr&#13;&#10;V5OGkdbDGJv1wdzQxx7X63X79uy+P4zJZOrVp+/ipV9oNBppukT+7XyEkCAIrSPbrNuwKSAwsHKg&#13;&#10;aTQa+/R7BhNSr149qb0lxri8vLxHz16CKLaOiDQajd+sWqlQKHb/ut/bx8eWy4sIIaIozpn34dhx&#13;&#10;4+Xd7tTpMcYIIQcOHJDKVRjjsLAw0V4biwAAnFvuhAmlP/8sdwpH4jlqVL0lDtCXISMru8cLo3X6&#13;&#10;MrmDAJv6xV3hnZYsdwpQvbLs7ButW6P//PgHJQlnQwjx9fWNjo6W/glrN+wfxsSvTp3V69Z7e/vY&#13;&#10;/pGqHJD7+Ph279lLFMXtMVuLS0ruT9KrT5/Fny9TKBTSdAmMsVSbGDFy1MYtW6M7dOzcuat0HUJI&#13;&#10;SEjIkKHPcxxXP6iBn99fc0AYZQghvV7PcdzNmzd+2fKzm5t2xjvvlpeX26Y0QAihlE7/v7dfHjVG&#13;&#10;3hpQbcAYy8/PP3PmjDSJRqFQNGvWDLrbAABs7/a77xZ99ZXcKRyJduDAgDVrkN1X7W/fKeg6ZGRB&#13;&#10;UbHcQYBNbfbWBF65hGCA4yB0aWm5nTr9xwXgo6ETwhiPGDFCGjdKs6YJIVCVsGcY4yfDw/f/9ntA&#13;&#10;YH1rjMz/be8MhJAgCBghs9ncqXMXHx8fjPHunTvJfRd2d/eY/8mnLi4uCKHr1659+MFsQkjMrj2H&#13;&#10;4o598ulijuMKCgr2798nTTowmUxvvT3T08sLY6xSKr28vaSnoouLS2zsfl1p6Z7du9RqtUajWb9u&#13;&#10;nV6n8/TyQn9f92El0nqNjxcumjx1mlKphPkR1sYYS01NNRqN0h5ALVu2DAgIgNMOALCxgkWL7ixY&#13;&#10;IHcKR+LSqVPQ1q32X4/Q6cu6Pz8qOwdaG9Yua7xdml+5xGAOuEMpOn78dt++//ZXKEk4IYzx4MGD&#13;&#10;3d3dpWHA2bNnzWYzlCTsBGOMUkopFUWR3m3BIP3Gw8NzS8z2iDZtqGixjo/SIoXevfs2b/4EY3+9&#13;&#10;d0sVq9cmTNwSsyO81VOiKGrdtZTSgoKCC4nneZ6rckni4uKy8Zet9er5E0LMZvObE19f/d23N7Kz&#13;&#10;vb29GwUHM8YyrqZ/vfLLV8aNp5QKgvDc0Bf69OsvPeX2/7rvRna2dHc4jtu7e1d028gLieele301&#13;&#10;Pa1zh3bTJk9UazQWub//zdvbe+Pmrc+/6ABtw50Dx3FJVdra9+rVi1IKJQkAgC0Vr159a8YMuVM4&#13;&#10;EnWrVg1jY5HdTySsMBr7vjQuKTVd7iDApj72dm2TfIkKgtxBwAO7s29f4dix//gnKEk4Jw8PjxYt&#13;&#10;WkjDzvT09Nu3b8MwQC7sLqnuIAiCrrT0xo0baWmply5cOJ9w7nzCuUsXL1xNT8vLzfX09Pz629UD&#13;&#10;Bj1rqcfLxUWzaMnS5V99PWHipLKyvxZHiKIY2SbqzanTIqOi1m/a3Cg4+FBsbElxceb1a8XFxahK&#13;&#10;U0pBMI0eOy4srDlCyGQyTZsyOeFcgslkKikpkZ5gZ0+f7t+714vDh0e1a0cIadykyeLPl6rVaoTQ&#13;&#10;2TOn35r6ZuX6CIwxx3GG8vKqCUuKiysqKixyZ/+NdK+bP/HEhs2/tGvfnud5eDnYgFSTOn36tHS2&#13;&#10;CSE9e/aEMw8AsCXdrl05r7widwpHogwNDY6PxwqF3EGqN2jshBNnEuROAWxqoofLc+lXRLNZ7iDg&#13;&#10;IeX98EPJ++/f/3ve9lGAtUkf+tu1a3f06FGEUHl5+caNG6dPnw6DARuT6hCE4xBCer3+j5Pxvx86&#13;&#10;eP7cueuZ1w3l5UaTkYoUY4wYYohyHK9Wqz08PJo/0aJ3337Nn2ixaOGCR+lLSgjhFfyWbTsfb9qM&#13;&#10;Uurh5VU5UwZjzPP8h/M/UanVhBA3N7fnhj6/bMlnM96aRjBWKpV/tX5gzMfH99XXJ0jXOnP61K7t&#13;&#10;25RKhSCYpIsZjcbXx49r265d48ZNtmz+uaysbMIbkziOY4zdyssbO/KliooKqfEEz3Gr162/efPm&#13;&#10;1MkT1Wp15U3YoPdqWZl+6vQZU6ZNV6nVGBoZ2FZiYiLHcZRSHx+fkJAQueMAAGoRw8mT2QMGyJ3C&#13;&#10;kfD+/iEJCVilkjtI9UZMnB4bd1zuFMCmXtBqJmelGQ0GuYOAR8BYzvz5xNNTO3161V9DScI5iaLY&#13;&#10;pUuXhQsXSt9jf/vtt5MmTVKpVFCVsAFpsM0YKy8vTzyfcPzY0ZMnjqempBSXFDORcjzPEYIwViqU&#13;&#10;6O9fQgiCcOfOnUMHY2MP7Pf09HTTanWlpQ+34gZj7OLi+t0P6x5v2kxq6MhxXNVHv3fffk3DmlWu&#13;&#10;HBn07OAVXyw78Os+xBipMqkBY7xg0WfuHh4IodLS0nmz3+c4ThRFLy8fH18fk8k08fXxOTk3gxoE&#13;&#10;6fS61d99ExLSuE///oyxioqK996ZUVply5+69eqFt3rK1c2toqJCmkNhGzzPz/7gw+49e5pMJqVK&#13;&#10;VXXhALwcrO3GjRuXLl2SttioW7euu7s77AAKALAN4+XL19q2lTuFI+E8PRtfvkxcXeUOUr2pcz7e&#13;&#10;tH2P3CmATfVzU8/PyTDo9XIHAY+KMXZjxoxGDRtqhgyp/CV8YeicCCHt2rXz9vaW/pmWlnbx4kXY&#13;&#10;CtTaGGOiKAqCcPvWra9Wftkluu2gfn1WLP088fz5srIynuMVSiUhhP3VUYLdAyHE87xSqayoqCj9&#13;&#10;p20vashoNE6fMaNNVJSUCiNECCftdIAx1uv1L48aLYqiYDYLgkAIaRL62NDnX0AIEa5qFwncsFFw&#13;&#10;5y5dpWxrV3+fmHheuo9Pt27t4+Obknzl4IEDarX69KlTLw59LvH8+fCWLTUaF0rpx/Pm/rr3r48L&#13;&#10;lNJ6/v4ajSawfn1pXPoo5/mBmM3mObPe7RzdrnXLFs8N7P/Zok/PJ5zT6XSCIEg9PaDNipVQSnft&#13;&#10;2mU0GqUz/NRTT7m6ukI9AgBgA+bMzIzwcLlTOBKsVjdOTuY8PeUOUr3Fq77/4vt1cqcANtVWo/qy&#13;&#10;MMdQ5Ysu4NAYpVkjRhhjYyt/A7MknBPG2M3NbeTIkV988YU0Hjh8+HBERITcuZwWYxQhbDKZDh86&#13;&#10;tG7dmoSzZ/V6PcHYTauVxvBSOUAQBFEURVFkjHEcp1AopMkLUoVCEASz2YwRJhzhCOEVCmmCQ7U3&#13;&#10;TSniOFLlN8zLy3vQ4OcYpTExvwQGBEa0ieI4Io0FRVHs2bvPU0+3NhgMr44b06RJ6Jx5H2GMX39j&#13;&#10;0q4d201mc2UHY0N5+QsvDpMm1+j1unVr10g7brh7eCxashQhtO6HNdKcfJ7nky5eVKlUhw7Gzpg+&#13;&#10;NS8392T8CVWV1Rkmk+mZgYMIIUqFkud58T+3JrYsjLE0y8NkNp87e/bcmTMrly/z8PBo3CS0S7fu&#13;&#10;ffv1bxQcLJ002JzS4mJiYiqfA3369JFm68gbCQDg9IRbt9KbNmXQ/a7GMM83SU7m69aVO0j1Nm3f&#13;&#10;8/b8RXKnADYVrlZ8r8/X5efLHQRYkmgyZQ4c2Oi335RRUQghDN8QOrFz585FR0dXVFQQQjp37nzw&#13;&#10;4EGYNW1x0iuosKDg5InjK5YvSzh3TqVSSQP1Py+AEEZIq9X6BwSGhoY2bNSoYaNGfnXqeHp4qjUu&#13;&#10;KqUSc4RRZjabKyoq9Hrdnfz8nJyb1zIy0tPTrmdkFBUVSaPlf36pMtb8iRZad/f4E8crH1nGWEBg&#13;&#10;4KG4Y2fPnH552Av9nxmwfNXXiecTenfr4uLqqlAo9x44GNK48do1q+fNnuXm7n7w8BFfXz9BEEYO&#13;&#10;f7HyONJI/lDcMW9vb1EU585+f90PawjBoihOmDjpnffez87K6tYx2iz8rcMQxthsNkv9I6u2rvDw&#13;&#10;8Ig78Yerq+vV9LQObSNdXd3kfeeRaj1GY4VCoezQsdPzw4ZFREbVrVu3ciKJjNmcA6U0Pz+/ZcuW&#13;&#10;t27dQgi5ubldu3bN29sbzi0AwKrE4uL04GCxuFjuII6kcVKSKixM7hTV23Pw8IDRr8mdAthUiJLf&#13;&#10;KepZVqbcQYBVKLXa4AsXuEaNYJaE06KUBgcH169fPz09nVJ6/PjxrKysoKAguXM5FcaYKAob1v+4&#13;&#10;dMlnBXfuEEKkLgl/1SMYCwpqMPP92VFt27q4uKpUKqnn5Z8Dcozv7WvAGL47KjabzeVlZXt271q+&#13;&#10;dElmZmbVlpBVrzLt/97WarV9enZ1d/eQSk6M0RvZ2YP6972anoYxLiwsZIwRwmFCKKXtoqODQ0Jy&#13;&#10;c3M+/mgeZay4qGjpks/mL1jI8/y4V1+Pi/tdpVRJyYcNG+Hj40MpPRp3+LuvV2lcXBhjCoXi5VFj&#13;&#10;GGMbf1pfVl6mVCrvOSE8z6O7lRoJIeTJ8JbSeo3Y/QdUKrX1yhFS/4vKokJlX497Tp30AKlUaoTQ&#13;&#10;iePHjh09olapn3l20NszZ/n5+VFKYcbEI8IY37hxo6SkBCHEcVxUVFTlOjIAALASWlZ2NSwM6hEP&#13;&#10;JDg+3iHqESfOJEA9orapw3NbORO7BvUIp2XS6bLatGl48SJ87HZahBB3d/cOHToghKSdESoXcQCL&#13;&#10;YIxtj9nar1fP9955u7Cg4P6JDJTSJ8Nb7tz7a99+/b28vJVKpdFoLCwsuH792pUrl5OSkq5cTsq8&#13;&#10;fq2g4I7ZZJLG0oTjKqsUCoXCw9Nz+Esv/34s/uNPPr1/sQPGWKFUhj7+WPMnnmjUKEQaZtfz9+/3&#13;&#10;zEDGWEryFek3BoMBIcRxhBBMKf3fq68hhLZu3qzX6aRdOX/8Yc3FCxcQQl26do2MjMIYE0JESvsP&#13;&#10;HEQpTb5yZfZ770r1CMbYmHH/CwgMLC8v37EtRlWzptyiKJ764+SYl0e8POz5pUsW8TyPkDWeh1gQ&#13;&#10;BEyIl7d3cHBIk9DQ4JDG9fz9te7uKpWKUmo2m0VRxHdVXk2q45jMpk0//dS+TevJb7x+6o+TgiDc&#13;&#10;X8gAD+TQoUNGoxEhJIpijx49EEw/AQBYEzMaM1q1EnJz5Q7iSBrs3auJipI7RfWSUtP7vjRO7hTA&#13;&#10;pjw5EqNmfHqa3EGAdRlu387p3h0WbjgzSml8fHzHjh2loWlAQMCFCxe8vLzgG+BHxxg7c/r04AH9&#13;&#10;lErlv3VGEARh8tRp48a/SkV65EjcjpiYS5cu3MrLEwVBpCJCCDHEcRzH83516oSEhDz1dOvo6I7N&#13;&#10;W7Rwc3NTqlSVUw0YYyaTKerpViUlxVUHdYQQhULx29Hj9er5L1m0cPmyz3mF8pdtOwXB3Kd7V3dP&#13;&#10;T0ap1LpyX+yh1NSUHp079u3X/6vvViOEunWKzrx+XXpiEEL69Ou3YtU3CKFdO7dPfO1VnleIonnP&#13;&#10;/oMZGVffeHW8tP5fql8cPHy0flDQB7NnrVuzuuZPJKnMgRCilTNELApjjBAbMHDwxClTQ0ND7/mr&#13;&#10;rrT04sULp06ePBJ3+MrlpJLSUo4QhUJxf9EBY8wQMpSX9XtmwAfz5tcPCrqnfgFqiDEWHR198uRJ&#13;&#10;aeJMXFxcmzZt4J0HAGAlzGy+1qZNRUKC3EEcSeCGDR7DhsmdonoZWdntB7x4+06B3EGA7agx3uup&#13;&#10;9Eu6iGCgWjtAScKZSU0T27dvf+bMGUqpUqmMjY2Njo6GIdYjYozpSku7d+l4Ky+vupPJ1GoXhJjB&#13;&#10;YKCMkbvj26p9H1DlygLGMCEaFxc/P79mYWFRUe3CnnhCoVBcTU+P+WXLiePH7hnRSeP8fbG/hT72&#13;&#10;WGFhYetW4aPHjHnv/Tlfr/xy4YL50oU5jqtXr17ciT9KiovXfP/t4CFDg0Ma79m1c8Jr/yOYVB4H&#13;&#10;IbRk2fIBg54tLCjo0qGdXq9HCLm6ukqxpf8PCCEqlSpm5+61q1dv+OlHuxpeCoKw4NPFLw4fcX8b&#13;&#10;C+lnqfjCGCspLs7NzU1LSz1+7OiJY0evZWRI94tSVjl3A2MsiqJWq+3T75lp/zfD398fwTf8D4JS&#13;&#10;mpKSEh4ebjabpU4iaWlp3t7edvWcAQA4D1G83q1beVyc3DkcSb3ly70nTpQ7RfVu3ymI7DskOwcm&#13;&#10;v9Qu2701TZIuMNgrsNaAkoTzW7p06bRp06QWiePHj1+5ciUMrh4RpfTMmdP9e/VwdXVjrJq3S+ls&#13;&#10;1/yFhgnBCImiWGEwcDyPEBIFQa3R/OOjxhib++H8kWPGEkL27dnds3cfg8HQp3vXmzdvVM6A0Gq1&#13;&#10;pxIuqJRKafPR8vKy7p075ubkVD0gxlipVP2yfWdY8+bLl32+eOEnPM9LS1HuW40iUsqkKQY1vEfW&#13;&#10;hjFu/kSLXfv2Sz9XnmuGkDRPhFJa2d1DGhUTQjDGRmNFwtmzu3bsOPz7oZzcXCqK95wTs9lcp07d&#13;&#10;WXPm9unb998eAnA/SunSpUvfeustaVHM0KFDN23ahKCsAwCwBsayn31Wt2OH3Dkcid/cuX6zZ8ud&#13;&#10;ono6fVn7AS8kpabLHQTY1AZft/CkRAqb5tQmUJJwcqIoXr58OSIiwmQyIYQ0Gk1KSkpAQAB8XfmI&#13;&#10;tvy8cdqbk3mel/0V1CQ09MBvcZXbhS79bNFnixYqFH/rOvnz1m2Rbf5cLBq7/9fRI19SKZX3r1nw&#13;&#10;9fXbvG27p6dXm6fCzWaz7HethjDGoaGP7fr1AM9zCGFpmYler0+5ciUh4Vzy5aS8vLzS0hJKGcbY&#13;&#10;y9vLz69OkyahT0dENAtrrtVqGWM6nS75yuU5s969eOGC1J6z6sEZY61bRy5f9VWdunVhD8tqSbve&#13;&#10;9u7d+9ChQ1IN4vfff+/YsSPUIwAAlsdYzpgxxWvXyp3DkXhPmVLv88/lTlEjHQYNO3EGFuPULl/4&#13;&#10;uvVIviQYjXIHATYFJQknJ7Uh6Nat24kTJ6RvLOfPn//2229DSeIR/bD6+9nvzZT9NGKMDQbDjxt/&#13;&#10;7ta9B8a4sLCgd7eud+7kV31dM8ZatAjfsOUXNze3kpKSF4c8m5aaSv9pLhylNKRxk27du6/+7lvH&#13;&#10;emcQBKFLt+7jX3udMXT61MkjcYcz0q8WFxdJ/SwJwfjuKhXGGKUiY4gQ4uXl1bhJaPvo6PbRHZ6O&#13;&#10;iCgvN/Tp3jU3N+eewTPGWBSFwMCgjz5Z2KVrN9kfdDvHGCspKQkLC7t16xbGODg4ODk5WZqWInc0&#13;&#10;AICzyZs6tXDpUrlTOBLPUaMC1qxBjvCGPGD0a3sOHpY7BbCp97xcR169YjIY5A4CbA1KEs6PUnrk&#13;&#10;yJFu3bpJWxs+9dRTx44dUyqVMEJ4FHv37P7fmFHK++Ya2B7GuH109PpNWyilO7Ztmzr5jarNFKRL&#13;&#10;CIJ5yNAXZ7wzc/rUyUfj4u6ZCHDP0URRtOdR97337i6GUJlOxxhzdXOT1pX8Y9nlnkMRQsxmc3l5&#13;&#10;eYeOHbt27/nJ/A8VCsU/XpgQcufOnf2HfmsT1c6ez4/sKKUxMTFDhw6V/jlixIj169dL9VB5gwEA&#13;&#10;nEz+vHn5c+bIncKRaAcODNq2zSHqESMmTt+0fY/cKYBNjXR3mZWdZtTr5Q4CZAAlCecnPcQREREJ&#13;&#10;CQmMMZVKdfTo0aeffhpGCA+NUppz82aHthEIYak7pYxhMMY8z2/fvc/X13dQ/z65/7T/mVRoUCmV&#13;&#10;JrPZgR93jExG07PPDTnw6z6z2fwPf3/Ath1Vryhtm/LftQaO47p07fbtmrUI2iL8C6kS1LlzZ2la&#13;&#10;FmNs/fr1w4YNgyIOAMCyClesyJs0Se4UjsSlU6dGhw4hR1h+OPPjzz5d+a3cKYBNDdZqFt/KLCsq&#13;&#10;kjsIkAd8THR+0tipf//+0v6LJpNp5syZAvSMeQSEkMD69b/57gd3d/e/6hGMVTaDtOV4lTFmNBon&#13;&#10;vT7+ldEjb9y48W+XIYQIf2/f6HCoSLv36PnxwkX/di/ub8ZZQ9L5qXbYzBi7kJgIZdz/QCm9cuXK&#13;&#10;sWPHpMdCo9F07txZ7lAAAGdTsnEj1CMeiLpVq4axsQ5Rj/ji+3VQj6htOrmolhTchHpEbQazJGoF&#13;&#10;SmlaWlpYWFjlgPnEiRMRERHw1eWjoJTevn3r1B9/FNzJ9/DwZJTm5eWdO3sm/sSJO3fyXV1d0UN9&#13;&#10;Yw/+kbQnyOFjJ1QqVeTTLYV/miVh9QyEeHp6njqXKG01avsA9o8xtmzZsqlTpyKEOI4bPnz4Dz/8&#13;&#10;AO8zAAAL0u/bl9W3r9wpHIkyNLTxxYtYpZI7SPU2bd8zYuJ0uVMAmwpXKzeX3THlwT6vtdr/AwAA&#13;&#10;///s3XdAFEf7B/CZ2Wtw9CbYUEFFNEGNvceSKIJdY4mgxt6ivsbYYsS8xqhRo2DJaxJjYu8mir1g&#13;&#10;A9GIiCCxIIhiRcpxXNud+f2xkR+xHsVbTp7PP5HLcffl9jh2np155pVLysG7hBBSq1at4cOH//TT&#13;&#10;T+IC+23btjVt2hQWeJcEIaRCBc/gbt0L3cYQwllZWWdOn9qxdcvZM6fF5QCgVPjXq+vu4fHgwX1J&#13;&#10;6hEIIYKxn1+dVzWbAOLnyb59+8TtY2Uy2ZgxY+ATBgBQinQxMVCPKBKZl1eNuDirqEcciToL9Yjy&#13;&#10;ppZCtlnIg3oEgItX5cjMmTPt7OwwxhjjLVu2vHQ1PigS/DyCMXZycgoK7vbbpi0bt253cXGhlMKo&#13;&#10;rOR0Ol1g12CEkEajEXe0tQyxBSYhhHBcZmbm2PEwVfh10tLSTp8+LdYmvL2969SpAxOFAAClxZCU&#13;&#10;dLt5c6lTWBPOycknKYmo1VIHebNzF+N6DBsrdQpgURVl3HbOKKTeljoIkB6UJMoRT0/Pxo0bI4Qo&#13;&#10;pffv358zZ47Uid5N4gCWMdakabMTp89NnDxFHNZKncuKYYTcXF179OyFGHv88KHBYHjbVR6xwmQ0&#13;&#10;GCilzi4uPr6+HzRq/EfkwRatWr/V57VqjLFFixaZTCaxkUS7du0cHBzgnQ8AKBWmtLSUgACpU1gT&#13;&#10;rFL5JCdzTk5SB3mzxOs3Az8drjcYpA4CLMeVI3vVhNy8IXUQUCbAwo3yAmMsl8snTJgQFRUl9rZc&#13;&#10;u3btuHHjKlasCGOGt0Ec09o7OPzniy+bNG02afy4p08zX7WBZWk94zt7RRrjgSGhbu7uGOPr1/+2&#13;&#10;zN6rFStWCgwO7ta9h79/XU4mQ88WJrzt57VSlNJHjx5t375dPDQymWzo0KFShwIAvCP4hw9v+vkx&#13;&#10;6MxtNiyT+SYnyypUkDrIm6Vn3O/YL1STp5U6CLAcW4L3OshtEhPe0dNWUGQwFi1HCCFdu3Zt1aoV&#13;&#10;x3GMsaysrL1798IQ660ihGCMW7Vuc/j4yTZt2+n1+rf0gvO8KT8//508moQQpUoVEjpUbINyKipK&#13;&#10;ZWPz9p7LaDR6eHhErP5x/+GjM2fPqVvvPfKsRfk7+fKWFozxxYsXs7KyMMYcx7Vs2RIa6AIASoWQ&#13;&#10;nX3Lz4/p9VIHsSY14uPl3t5Sp3izR08y2/cJefQkU+ogwKK2O9s4JV19Zy+kgaKD88XyheO48ePH&#13;&#10;o2eDqyVLljx9+hQ+Ed42QoiLq+uq//00acrUt9EckVLap1//5RGr5HK5tQ+bxdklhW9RKJXLVkRU&#13;&#10;qlyZEHLr1q3zMdHoLbxjMcaUUhtb2ylfTDt8PCowKNjR0VFccWPtL6nF/Pzzz2LZiDEWEhLCWcNu&#13;&#10;cwCAMo5qtbf8/YXsbKmDWBPvEyeU/v5Sp3gzTZ62Y7/QlDvpUgcBFrXT3b5aUgKjVOogoAyBkkS5&#13;&#10;07FjRxcXF4QQpTQ1NXX16tVSJyoXCCFqtfqL6TN+27hZqVK+OPAuCcZY8xYt+g8ctDxiFc/zVnpp&#13;&#10;WiwKaPPyjEbjsxeHqVTKTVu3d+kSyBjTarWhA/vr8vNLvYgmto0IqF8/5mLcf76Y5uDoWLoH6J1H&#13;&#10;Kb169eqePXvEkoSNjU27du1guxkAQAkxgyGlQQP+PnTjL4JKmzap27WTOoVZAj8dnnj9ptQpgEX9&#13;&#10;z93e/1oChUVY4N+scugCig1j7ODgsHLlyoJrv7/99ptWq4WJEhYgXnJv0qz5sagzvfr2FRsTlMq4&#13;&#10;l+O4sK/n3M/IaN+x0w/hK21sbJm1rTLAGDs7O8+YPWdv5MHZX4cZjUaj0RjUrfu5C3H1GzSkjPE8&#13;&#10;/9XM6XfupJX6tXdKqVqt/u77pZu37bSzsxN32Cjdp3i3ic0sIyIixC8xxl27dq1SpQrMkgAAlAQz&#13;&#10;mW43b268Ad3visAzPNxxwACpU5il25DR5y7GSZ0CWNQ8F7u2fyfy0McUvODd7YcHXkEcCbdq1Som&#13;&#10;JkYQBIzx0qVLP//8c+sawVo1cVvQ48eOzpvz1Z07aeIRec1vonhoxIHfqw4TpXTY8JFz5oZhQpKv&#13;&#10;JU2eOP7633+LT1TWfsdfEgljB3v7rTt3+9XxZ4wZjcaPO7QLCu429cvp4h0fPLg/fep/jh098jaW&#13;&#10;vdRv+MGSZcur16gBMyOKh1Kq0WgaNmyYlpZGKVWpVPHx8b6+vvBiAgCKj9LU9u3zo6KkzmFN3MPC&#13;&#10;3K1kM7VhU2as37Zb6hTAokY6qqfeuW7Iy5M6CCiLytxwBVgApXTTpk2DBw8Wxwy2trYJCQne3t5w&#13;&#10;cdiSKKX5+fnR586uXLE8JvocxlipVIqdRwvugzE2mUwGg14uk3tXr945sGvS1YToc+defDRx1cOs&#13;&#10;OXOHjxyFEDIaDRfOxy5etOBCTIxMLpfL5VSKNXsYY3F7F65Qh0idLp/jZAghsb5ACJHL5Vt37H4v&#13;&#10;IABjhDFZsnjh+wH127b7UGyNsXXzpgXzv8kp1YXEYllELpfP/WZ+95691Go1jJ+LjVK6YcOGYcOG&#13;&#10;iSXOzp07R0ZGwu4kAIDiY+zugAG5W7dKncOauEya5LlsmdQpzDLru6XfRfxP6hTAovo72H77IFWb&#13;&#10;lSV1EFBGQUmiPBKX5bds2fLq1avihfQvv/xywYIFMIqwMPHF53n+6tWEM1FRl/66eOdOWk5Ojk6n&#13;&#10;o1SQyeQVvSq+HxDwQeMm9Rs2rFWzFiZkYL8+0efOPvc4BUcNYzz767mDBofIZHJCiCDw52Ni/ty7&#13;&#10;59TJExkZGYIgyJ5tZmmZH5Dn+dChwzzcPZZ8v0gseLm6un0+ZUrzlq337NweEb6CYGwwGL5f9kP/&#13;&#10;gZ8ihG5cvz73q5k+NWt9M39Bdnb2mVNRP6/98a+LF2UyWelmxhi3bN16+szZdeu9h6xtkUuZwhjL&#13;&#10;zc1t0KBBamqq+OWGDRsGDBgA9U0AQLHdHzMma80aqVNYE6fQ0Irr1iFr+Fv24+9bxs6YK3UKYFGd&#13;&#10;1Kq1WRmax4+lDgLKLihJlF+xsbFt2rQxGo0IIUdHx1u3bjk7O8PYTBKCILxmZwfGGKUCIZzJZGrS&#13;&#10;MCD73zVmQkheXp5MJlPZ2CDG8rXaLkFBP//6uzhvAiMk7mF5PiZm+bIlJ44eQRir1WreIo2FbG1t&#13;&#10;z56/aGdv37j++7m5OSaTKfLwUf+69RBCv/+67uuvZjHGGjVpsnPPn4yxvy5e/KR3D47j5HJFYNeu&#13;&#10;kZH7M588sbOze2mXRLExB2OMEEIpFVe1vDEPIcRkMtna2oavWtPp487it5f+j12eMMa2bdvWv39/&#13;&#10;8d3r7OycmppqZ2cHnyQAgOJ5NHPmkwULpE5hTey7d6+ye7dV1CO27Nk/aPx/pE4BLKqxjWJT3mP9&#13;&#10;gwdSBwFlGpQkyilxxX7Pnj0PHjwoTo4ICgratm2bUqmEsYRU/vllLHQAxFvEGyild9PT27Rs9q8t&#13;&#10;MBnr0bvP+ImTLsddOnQgMvrcWY1GwxhzdnHp26//JwMG+vj6YoTos3YVd++mx8bE7Ni27XzMOcoo&#13;&#10;wW9xQM4YmzH7q5Gjx1JK27Zs9vjxo//99Gubdu0wxnt37546eaLJZJLL5YePR1WrXj3zyZNO7dvm&#13;&#10;ZGczxhBiPC9wHCcWHV764FWqVK3fsKGtrW1WVlbq7ZTU2ykaTZ5CoRBLDM8tfsEYC4JgNBpr1PAZ&#13;&#10;OmJEt2493D08EEyOKDHxo6NTp07Hjx8X/71y5cpRo0bBCwsAKJ7MxYsfTpsmdQprYtu2bbVjx5A1&#13;&#10;tBM+EnW286DPpE4BLKquUr6L5hlTU6UOAso6KEmUX4IgXLx4sV27dnq9XmxkcOjQodatW8NwomwS&#13;&#10;BCE2JqZnt64qlargRsbYoiXL+n7SXxy9a3Jzhw8bEnP2jEwuNxgMMo77qHOXQSGh/v51XVxdC6YV&#13;&#10;YIxjos8t/HZ+/OW4t9RjghBiY2Nz7NTZChUqGA2GRvXf8/P3/33TVhnHnY+JWbMqYvbcsGXfL44+&#13;&#10;e/Zy4jWEUFJiYreunakgvPiJhBEqfJM4+2PDlm2tWrcpuDHj3r3I/ft27dh+8/p1E2967hEUCkX1&#13;&#10;Gj79Bw7q+0l/tVoNkyNKC6U0Nja2VatW4hKkqlWr/vXXXzDZCgBQPNm//JLxGQxZi0DVoEH18+fx&#13;&#10;W2j8XOouxCe06/WpHrZaKE+qyLmDMhO9CZvmgDeTSR0ASIbjuCZNmgwbNmz16tXipImvvvoqCrpb&#13;&#10;l2EPHtzneb5gxwpx4Ofj61swwLaxtTUa9JgQSqlSqWSMHTl08OiRw2q1XaMmjT8ZMLBDx4/ElQ5N&#13;&#10;mjbbvH3nkcMHv5g82Wg0lHphwmg0dg4MdHd3Z4xFnzv79OnT0WPHKZXK/X/+MWnC+FPR5z3c3XU6&#13;&#10;Hc+bqCBgjlsZvlx4YS0JIUSv19va2PTq22/v7l0mk0lco4ExTryaUFCSwBh7Vaz42YiRg0OHpKff&#13;&#10;ufTXxeSkpKdZTxUyRaXKld8LeN+3Zi0Pdw+lSoWfKd0ftnwSPzQmT54sHhSEUM+ePZ2cnODlBQAU&#13;&#10;g2b3bqhHFImiZs3q0dFWUY9IvH6z84DPoB5RrnjIuL1qQhOhHgHMAiWJ8m7ChAkbNmzQaDSU0lOn&#13;&#10;TkVERIwZM4azhhmA5Q0hJDs767lDgzFWqWwKvmSMCQJFCAmC4FfHP/lakri4ND9fe+zIkcMHD9aq&#13;&#10;XXtw6JBeffo6OjkrlcquQd08Pb2GfDpQq9WWYlSMsa2t7eeTp2KMeZNpxQ9LvatVa9uu/d309Dmz&#13;&#10;Z637fUOFChUuXog9e/o0pcKg/v00Gs2V+MsvvusqVa4c3L1H3379HRwdDuzfV9D/AmN8LSkJFVp5&#13;&#10;IRZlFAqFr29NX9+ar0pVij8jQAjFxsZevnwZIYQxdnJymjhxotSJAABWSXvyZHqvXlKnsCYyL68a&#13;&#10;cXFYqZQ6yJulZ9zv2C80OzdX6iDAcuwJ+cNepkhMgKn4wEwwe7lcwxjXqlVr6tSp4miNELJs2bK8&#13;&#10;vDxJNowEr4cx1ut0hPxrsRVjiC+0TkEmk7m7u/M836hJk8jDRzfv2OXo6GQwGBBCHMcpFIo7aWlz&#13;&#10;Z89q2qD+lctxCCFCSMMPGq37fSMr1RE7xnjwkKG1atdmjMVfvnzm9KlatWoTQubOmVW7du3Wbdrm&#13;&#10;5+ePGz2S502U0gux568lJRbeJVT8h729/eHjUV98OaNK1aqI/XvxBkJ30tJeDCyuSXmV0vrpQIHl&#13;&#10;y5ebTCbxDTlixAjYSBgAUAz6uLi0Dz+UOoU14ZycfJKSiFotdZA3y8zKbt8n5NGTTKmDAMtRYbzL&#13;&#10;WWWXdBWaAwDzweljeYcxnjZtWqNGjcT5/Ldv3545cyaM38omTMi/W1syhNjNmzcKr+Po0rWryWhs&#13;&#10;1rwFYqxp02Ynzpyb/90iZxcXscxEKeVkMqPJOLBfnz27dopdFZo0bdax00el9ZeDMebu4TFy1BjG&#13;&#10;GMdxG35fr1bbxcVd+t/qVWdOnQod9hmldO7sWQ+f9V4WBOGfEhjGPM/b2NgixDBChBCxTsFxHKVU&#13;&#10;YLRwwkcPHwgvazwBLINSeuLEiT///FPsImFrazt06FCpQwEArI/x5s2URo2kTmFNsErlk5zMOTlJ&#13;&#10;HeTNNHnaTp8MSbmTLnUQYFHb3O0qJiUwuLoJigJKEuWd2Nhy6tSp4hJ9hNCqVauOHTsGEyXKGsaY&#13;&#10;nZ29OAIsfPvpkycLphBgjPv06/9eQMClvy6Ku2w4OTmFDh0W81fc++8HYIwLNgnT6/WTP5+QcOUK&#13;&#10;Y4xSGhTcTavVlkopiuO41f/72d3DAyMUfznuz717EEK52dlhc2bn5OTIZLIN63/duWObTFZ41RhG&#13;&#10;CHm4uy9Y9H3c1aS2H3ZgCLm6uhXch+d5WqjTBGMsKyvbZHq+jSWwDMYYz/MLFy7keV6sCvXp08fP&#13;&#10;z0/qXAAAK8Pfu3erbl0E5xtmwzKZb3KyrEIFqYOYJfDT4fFJyVKnABa13t2hZlICtchO8+BdAiUJ&#13;&#10;gBBCwcHB3bt3F/smEkLmzZv3mv0XgSQEQfCqWBG9cFAOREbez7gvlpDEmsL3y1acjoo6dvQweraW&#13;&#10;QS6Te3p5IYTytVqvihXFiQkYoTmzZogHvY6/v1wuL/kRJ4Q0aPhBww8+QAjp9fqvZk4XeJ4xxhBS&#13;&#10;2dgolcoJY0bNmT0TFdqnU6DUxdVlwcLFh46dHDQ4RKlU1q1bj+d5n5o1C9Zc5Gpyjc9GvyJe4KEk&#13;&#10;IaG4uLjTp08jhDDGHh4ey5YtK6hpAgCAOYTs7Jt+fsxolDqINakRHy/39pY6hVm6DRl97mKc1CmA&#13;&#10;RS1xs2/291Ue+piCooOSBEAIIaVSGRER4eXlJe6weObMmcWLF8NEiTKFEFKnjr+Do+NzhQOtVrPh&#13;&#10;t18x/mevTIxx/QYNoi9c2v/nnxHhyyP37ft9/a8D+/WJPX++UeMmEWt+3H/oqIurK2OMMRYTfe7A&#13;&#10;/n2MMVc3Nxsbm1c8cxEYjYYWrVqJMW7cuH71yhXyrEmEOGQVd5xFhXpGODs57Ttw+JOBgxyfTUN9&#13;&#10;8CCD47jOXQILvjExIeH5/UGhXCYRxphWqx03bpxerxePyMCBA52dnaXOBQCwJlSrveXvT/PypA5i&#13;&#10;TapHRyv9/aVOYZZhU2bsP3pS6hTAor50sQu+lWzU6aQOAqwSlCQAQuI2il5eY8aMKbglLCwsMTER&#13;&#10;qhJlByHEq2LFRo2bPHe7Uqla9/PaRw8fUvr/yzeqVK36Q/jK4cNHenl5VqtWbU7YvPOXLm/dsatP&#13;&#10;308cHR2/DpsnCAJCSKlU7t29mxAi42SElHSbFYyxyWiqVKmyOFI9duQwZeyfOsKzS+hiKQRjrNPp&#13;&#10;xCk5Dx48+OviBUKIOKHjSvzlA5GR9vb2rdu2K6hBnDx54rlCjEIhVygUJQwMimffvn1//fWX+G/G&#13;&#10;2NixYwVBgCkSAAAzMYMhpUED/v59qYNYk6qRkTbNmkmdwixzFi9fv2231CmARYU6qkfdTTFAkREU&#13;&#10;F5QkwD8wxp9//nmbNm3Emfz5+flffvllQTt9UBZgjD8bMRL9e3cMSml+vq5zx/ZJiYnsWQlAHN7b&#13;&#10;2NrWb/hB67btavvVsbGxweQfPXr18fOrI/aPvHYtyWQ0pt9Nz88vhV4SmBCdTic+zu3bt8XQJpOp&#13;&#10;V99+BRfSxZk44avWhA4dplSp5HL5fyZ/Pnxo6Jdf/Kdfrx7BXT6WcdzKNWs9PDzElqtPn2YeO3K4&#13;&#10;cDaMsbuHh0KhgGGwJJYvXy5+SmCM58+f7+PjA9sGAwDMxEym282bG2/ckDqINam0aZNdly5SpzDL&#13;&#10;j79vmb98tdQpgEV1tbMJe5yuzcqSOgiwYlCSAP/AGKvV6mXLltna2orjjUOHDi1btky8nA7KAkZp&#13;&#10;sxYtfXx9n6sTYYxzc3MG9utz9vRpk8lUuK9E4S0wxcNKKRV4vkOnj4xGA6U0LfV2/769Px83RiaT&#13;&#10;lbD8xBhTKBQ3b1wX/+3q6ooQwghRSsdPnDRqzLhnj44/7hzYp98nYf/99vDxk8OGj/Dy8jodFbVz&#13;&#10;29a/k6+1bNVq1x/727RrV/Cwx44cefzo0XPVB2/vaiWJCopHEISIiIjz58+LM1x8fHzGjRsndSgA&#13;&#10;gPUQhLROnfRx0GKgCDzDwx0HDJA6hVl2RR4eO2Ou1CmARbWwVa7OeaB5/FjqIMC6YbgGDgozmUzz&#13;&#10;5s2bP3++eAnU3d09Ojq6evXqcDm6jGCM3bp1s2dQoE6n419oaMxxXPOWrcaNn9CsRUv078kU6NlG&#13;&#10;CSePH/vfmtWX4y6J7SHFOQuldXw5jqtVu/aBI8cppUcPHx4xLJTjuJycnLPnLyCEAz/qgDHOzc09&#13;&#10;fPxkQP0GGGOxy2V+fr5Go+F5k0qlcnFxFad4oGftJ4I6d0p6YQ3R5KlfTJw0Bd6WlkQpTU1Nbdq0&#13;&#10;aWZmpnhoFi9ePGnSJJgiAQAwC2PpPXtq9u6VOoc1cQ8Lc58zR+oUZjkSdbbzoM+kTgEsKkCl2CFo&#13;&#10;9KmpUgcBVk/25ruA8kQul3/zzTcnT548d+4cpfTJkyeDBg06cOCAo6MjDP/KAoyxj4/v0uURY0cN&#13;&#10;f/H/UkpPnTwRdeJ4bT+/5i1a1qlbz83NTS6X6/J19+/fS7hyJTYmJi0tVSaTEfL/M6RKca8ESumd&#13;&#10;tDSdTqdSqarXqC4WFzBCer2+cpUq9vYOOdlZLVq2qlmr9j8/DiEYIbVabWtrK95SEIwxZjQaw5cv&#13;&#10;uxIfXzitWENp3qJlqQQG5sMYr1q16unTp+IUicaNG48dO7bwoQEAgFdiLGPoUKhHFInLpEnWUo+4&#13;&#10;EJ/QY9hYqVMAi6qhkG3FeqhHgFIBsyTA8wRBOHfunNhUAiHEGJszZ05YWBhs8ld2UErvpqd37the&#13;&#10;r9e9tAWpuIerIAg8zyPGMCEFZYjCv/K2tra/rN9wIfb894u+K8WqxJbtO5s0a/748aN2rZrzJl6T&#13;&#10;m7vv0JH3AwKCu3S+cf1vk8nkX7fu4qU/BNRvIN6/YFqESFxdQghZv+6XWdOnKRSKwpkxxmo7u5On&#13;&#10;z7m4usJ42GIEQYiPj2/SpInYyVIulx8+fLht27ZS5wIAWIcHkyc//eEHqVNYE6fQ0Irr1iFrOO+6&#13;&#10;npLaPKhfdm6u1EGA5VSUcYfsCEq8KnUQ8I6AE3rwPI7jWrVqtXDhQrG5AMY4IiIiNjYWqldlB8a4&#13;&#10;cpUq02fN1uv1L70DpVS8lK1UKpUqldgJsqD5ZcGD1Krt17R58wmTJvfo1bu0jq8gCDHR0RhjOzt7&#13;&#10;dzcPSinCWBAEhULp6uZKBUGuUPydnNwzuGuvbkFr16y+cf260Whkz1BKeZ6Pj4sbN2pE2JzZz9Uj&#13;&#10;EEJGo3Fw6BCoR1iSOGNl2rRpBfWv1q1bN27cGD4TAADmeDxvHtQjisS+e3drqUekZ9zv0DcE6hHl&#13;&#10;ihNH/nCQ46REqYOAdwfMkgAvwRgzGAydO3c+ffq02GjA3d09Li7O09MTxoFlB2OsW2DnhCvxxX4E&#13;&#10;R0enA0ePeXhUuJqQ0LnjhzY2NiX/QBAEoV379r9t3CIIQo+gwISEK7r8/D1/7m/estXYkcP3/bGX&#13;&#10;k/2zXowQotPpEELVq9eo37ChdzVvuVxxPyPj4oULSYlXVSqVONej8IMTjvOs4Bl1LkYmk8GcHYth&#13;&#10;jO3YsWPAgAFiScLJyeny5ctVqlSBQwAAeKOnEREPJkyQOoU1sW3bttqxY8ga2vRkZmU369o35U66&#13;&#10;1EGA5dgSHOli45YQz142SxeA4oHhJXgJjLFSqVy1apWzs7N4dT0zM3P27NkwAilrJnw+qSTfnpOT&#13;&#10;PXniBMZY3Xr1mrdo8dI1IEVFCLnx998mk4njOK+KFRkVEEIYE4yRTC4rXGCglCqVSpVKlXHv7r4/&#13;&#10;/1gVvmL50u+3bdmccutmwbYvhR8ZY5yn0UybMRPqEZYkdrUcPXq0OPUGITRlypSqVavCIQAAvFHO&#13;&#10;5s1QjygSVYMG3keOWEU9Il+n7/TJEKhHlDe73OzcExOgHgFKF5QkwMthjOvUqbNkyRK5XI4xFgTh&#13;&#10;119/XblyJc/zMLOm7HgvIECtVmNcnF9k8TjGx13Kyc6WyWQfd+laKpEwxrkaTX5+PkLI0dGRUiYu&#13;&#10;IWEMGfTGl8fAmGCMMfnnvy8UI8SHRQxNnvpFtx49SyUnMBMhZOHChVlZWeIyrsqVK48YMaJUqlcA&#13;&#10;gHdb3oED9wYOlDqFNVHUrFk9OhrL5VIHMUtQyMj4pGSpUwCL2uzh4J2UQF/Y8Q2AEoKSBHidQYMG&#13;&#10;BQcHi//GGM+dOzc9HcrhZYibm7uPb01KhSJ9F8aYELJwybLWbdrm5uT+dfEixtivTh2xHFDyVAa9&#13;&#10;Tq/TMcbE7SEZYzK5jFGa9fRp8Rb+EEK02rzho0ZNmz6ztEICc1BKz5w58/PPP4v1CIVCsXXrVg8P&#13;&#10;D1jABQB4PV1MzJ3AQKlTWBOZl1eNuDisVEodxCzdhoyOio6VOgWwqHB3h4bJV3mDQeog4B0Ep5Xg&#13;&#10;lTDGHMf99NNPjRo1IoRQSp8+fRoUFJSeng4TJcoCjLFMJmvZurXR+JLZB68hdpEMqF//1w2bevfr&#13;&#10;d/FiLEIoOysL/bv/ZbFTmUy8yWRCCOVpNOI7R6lQGozGrOxiliQcHB3DV/04fdZXz+3NAd4qSumD&#13;&#10;Bw9CQkIE4Z+aV+/evRs1aiRtKgBA2WdISrrdvLnUKawJ5+Tkk5RE1Gqpg5hl2JQZ+4+elDoFsKiv&#13;&#10;Xe0/vnnNqNNJHQS8m6AkAV4HY+zg4LB06VJx+QZjLCkpSWy8D1WJsoAx1qxZC67oi05NJtOq8BUY&#13;&#10;4wGDPt22edO9u3d/+t+a0jqijDGGGKX0zp07hBC5XK6ysdFqtU8ePylGQcFkMn23eEnvvv2gHmF5&#13;&#10;K1asuH37tjhFws3NbdGiRRzHwVEAALyGKS0tJSBA6hTWBKtUPsnJnJOT1EHMMndJ+Pptu6VOASxq&#13;&#10;lJM6NP2WIS9P6iDgnQUlCfAGhJAWLVqsXbtW3EgSIbR79+7vvvuOlcYVdVBCGOP6DRva29sXdZSo&#13;&#10;UCiOHz36+PEjV1e3+/fvd2zXOuHKldIaanKcjONkOTnZd9PvYIxt1bZ2dnaa3FyNJreoT4ExVqlU&#13;&#10;77//PoyELYxSGhkZGRERIa6UkcvlK1eurFSpEizZAAC8Bv/w4U0/PwZLzc2GZTLf5GRZhQpSBzHL&#13;&#10;j79v+WbZSqlTAIvqZW8z41G6NitL6iDgXQYnl+DNMMb9+/fv37+/+KXJZAoLC9u/fz+UJCSHMXZ0&#13;&#10;dPSuVq0YA0WtNi8nO9vBwcHBwcFgMJTWgJ8xplQqlEpl6u3U7KwshpCDg6O9g0NycpIgCEVti0gI&#13;&#10;8apYyatixVLJBswkbrIzZcqU/Px88de8ZcuWgYGB8CsPAHgNITv7lp8f0+ulDmJNasTHy729pU5h&#13;&#10;ll2Rh8fOmCt1CmBRbdWqFXlPNI8fSx0EvOOgJAHeTLxGumbNmsaNG3McxxjjeT40NDQlJQUa70tL&#13;&#10;nKviX7deUQ+EOLY8dOCAXq+njJXiccQYGwx6rTYvfPlShpDA8zVr1rK1td2xdWsxHo0x9n5AQPG2&#13;&#10;FAElMX369JSUFLFHaaVKlfbs2SPuzCp1LgBAGUW12lv+/kJ2ttRBrEn16Gilv7/UKcxyJOps35ET&#13;&#10;pU4BLKqpjWKdMSfr7l2pg4B3H5zoA3MplcpffvnF3d1dbCqRk5PTv3//7OxsuHAqIXFSfZOmTYs3&#13;&#10;zeH7Rd993PFDodAM25LvZyEu6OnSsf3xo0fFrT3Gfz7p8MGDx44eKepDYYzz8/M/bN9e7GVQklTA&#13;&#10;fJTSjRs3/vLLL4IgiBsAh4WFFWNxEACg/GAGQ0qDBvz9+1IHsSZVIyNtmjWTOoVZLsQn9Bo+TuoU&#13;&#10;wKJqKWQbiVGbmip1EFAuYBhPAvNRSo8fPx4cHGwwGBhjhJCePXtu2LBBpVJJHa38opQmJV5t27K5&#13;&#10;g4NDMX6dxQJTwZdymcxUGmuACx6WMaZWq/PyNBwnK/xEGKM3fv5gjI0mU3TsX5WrVIEWBpbBGNNq&#13;&#10;tXXr1r179y6llOO4oKCg3bt3Qz0CAPAqzGS63bSpPi5O6iDWpNKmTY4DBkidwizXU1KbB/XLzs2V&#13;&#10;OgiwnCpy7pCaCEmJCMaJwCLgLB8UASGkQ4cOixYtQghhjCmlu3btmjZtGrS6lBAhpFZtvwYNGxbs&#13;&#10;1FgkhQ8cz/NLV0RM/XJG8R7qpQ8rznQghBNvwRhjTAx6fQVPLzc3d8Zet2CE5/mQ0CFQj7AYSmlO&#13;&#10;Tk67du3S09MppYQQX1/ftWvXSp0LAFCGCUJap05QjygSz/Bwa6lHZDx81KFvCNQjyhVXjvxpL6dQ&#13;&#10;jwAWBCf6oMhGjx4dEhJSsPHk6tWr165dy/M8VCWkIpfLv124WCaXl+RSNkYosGtQcPceTZs1ezvb&#13;&#10;bWLGKCGkVu1ai5ctP37q7MZt2wl55T4aGGMnZ+ep06bD9XmLIYSsXr06Li4OPdvrZOHCha6urnAI&#13;&#10;AAAvx1h67975UVFS57Am7mFhLuPHS53CLJlZ2R36hmQ8fCR1EGA59oTsc1PLEhPgrB5YEpQkQNFg&#13;&#10;jGUy2erVq1u3bo0QYowJgjBhwoTDhw9LHa1ca9K02UcffczzfPFGj+Kcl5ChwxhjZ8+c4U2m0v1T&#13;&#10;hDE2mYwtWrTaseePvfsPDhj0KaN00YJvBUF41ROZjMbu3Xu4uLqWYgzwGpTSffv2hYWFUUrF5h2z&#13;&#10;Zs0KDg6GKSoAgJdjLGPoUM3evVLnsCYukya5z5kjdQqz5Ov0nT4Zcj0lVeogwKL2uts5JsQz6F4P&#13;&#10;LAvONUGRYYzFVpf169cnhIgbcIwcOfLMmTOwAYckxMYN875d0KFTJ14oTlUCYyyTy6tW9aaUpty6&#13;&#10;iUmpXRVnlIotL1f+uPb3LdsC6jeQy+WHDkQGftzp0IFI8myuzYt5KlepMv7zydDY0jIYY2lpaePH&#13;&#10;jzcajQghQkjz5s3HjBkDLz4A4FUeTJmSvX691CmsiVNoqOfSpVKnMFdQyMj4pGSpUwCL2lnB0Svx&#13;&#10;imAySR0ElDtQkgDFQQjx9vbevn27m5sbIYRS+uDBg/79+9+5cweqEpLAGLu7uf+07re5Yf+1VdsW&#13;&#10;9co2pdTR0cne3p5grNfrESqdgShjrEXr1qPGjLOxte3YqRMhRKPJnTZl0oihoXfT73Ac99JliuIw&#13;&#10;+PsfVnh6ecElesswGo2DBg1KT08X29Z6enru2rXLyckJShIAgJd6PG/e0x9+kDqFNbHv3r3iunXI&#13;&#10;Sj5U+46cGBUdK3UKYFE/VXCqdy2BNxikDgLKIzjdB8WEMfbx8dm+fbuTk1NBVeLjjz9OSUkpeXNE&#13;&#10;UAyYEI7jho0YeeTEqaBu3SmlRRpPqlQquULBEHJxcSmtVRu+vr7hq35U29nl5uQM7v/JN3O/7tyx&#13;&#10;w57du5xdXPhX7+thMpk+GzGySdNmsI7RAsTetF988UVMTIz4nqGULl++3M3NDeoRAICXehoR8fjr&#13;&#10;r6VOYU1UDRpU2bnTWuoRw6bM2BUJq3HLl2/dHNrdvGbU6aQOAsopKEmAEmnduvWKFSs4jhNHMjdu&#13;&#10;3BgyZEhubi7MlZAExhhj7OnptTxiVefArrQotSGGGEKMUupbs1bJawFiz5GFS5a5ubldS0wkhMTF&#13;&#10;Xfr155+Cu3U7e/7ixfirk/8z9eUxGAvu3mP212EKhQKGxBYgCMLGjRvXrFmDEMIYy+Xy2bNn9+7d&#13;&#10;G+anAABeKmfz5gcTJkidwpooatasHh2NXrFQsaz5ZtnK9dt2S50CWNREZ7v+d27qYF8VIB046QTF&#13;&#10;Jw6A+/Xrt3btWnGPBsZYdHR0mzZtcnJyYK6EVMQGH3PCvrGxtTX/u/Q6ndFgxBg3/KCRXC4v4cUc&#13;&#10;Sun7AfXfez9AEISrVxM4juM4buO2HdNmzKrg6Zmn0Rw9cuQl3yUIDT9otHjJMpgfYRmMsfPnz48c&#13;&#10;ObKgz2j79u2/+uorqXMBAMqovAMH7g0cKHUKayLz8qoRF4eVSqmDmGX9tt1zl4RLnQJYVH8H2ykP&#13;&#10;72izsqQOAso1KEmAkpLJZIMGDZo6dSp6tnFDUlLS6NGj8/PzYWApFUJIpUqVRo4aY+YhIITk5uZq&#13;&#10;87UIoXrv1XN0dMIlaydhMpk+DQmVybjc3Nz7GRmU0umzvmrStKlBrx87akTbls3i4y8/9y08z7fv&#13;&#10;2Gnz9p1qOzuYH2EBlNKbN29+9tlnBoOBUkoIqVu37qpVq2QyGbz+AIAX6S5cuBMYKHUKa8I5Ofkk&#13;&#10;JRG1WuogZtkVeXjYlBlSpwAW1clO9b3msebxY6mDgPIOShKgpMQp+gsWLJgwYQLHcQghSun27dsH&#13;&#10;Dx6s1+thBYeEuvfqJZPLzRxe8jyfp9FgjBQKpbe3NynBphsYYzd39y5dgxDCTzMz87X5nQO7Dh85&#13;&#10;iuO43Tt37Nm1U6fTcS+sC+jRs/cvv21QKpUwHrYASmlubm6vXr3+/vtvsR7h6Oi4ffv2atWqwZIN&#13;&#10;AMCLjDdv3m7WTOoU1gSrVD7JyZyTk9RBzBIVHdt35ESpUwCLamGrXGvIybp7V+ogAEBJApSe+fPn&#13;&#10;Dxo0qGA8ExkZOWbMGPECrLTByifGmLOzi6ODgzkjfHEyxf2MDIwJQsi/Xr3XtJ98I4xxgwYNVSoV&#13;&#10;QignJyczRzNm3Hie569eTfju2/+qVKrn3hIYY1dX17n//S9s+WkZjDG9Xj98+PBr164hhDDGCoVi&#13;&#10;zZo1NWvWhNcfAPAi/t69W3XrIvhrbjYsk/kmJ8sqVJA6iFnik5KDQkZKnQJYVF2lfCM2aFJTpQ4C&#13;&#10;AEJQkgClBWOsVqt//fXXPn36cBzHGDOZTL/99tvkyZMppbCCw/LEI+JVsZI5TT3EWkDClSvil/51&#13;&#10;6xoNhmK3kxAEIaB+A4QQISQnO0tOiEajSb19e+KY0RqN5sU3A6XU3cPDzs4ers9bgHis586du2vX&#13;&#10;roJtWb788su+ffvC6w8AeJGQmXnTz48ZjVIHsSY14uPl3t5SpzDL9ZTUTp8MydfppQ4CLKeGQrbL&#13;&#10;BuXduC51EAD+ASegoNSI7S3Xrl3btm1bcWzDGFu3bl1ISIjJZIKqhOXJFYqKlSqaOUsFYxwXdwkh&#13;&#10;xPO8b81aRpOp2JfLKaXVfXzE7qePHj92cFCPHDakS6f2KbdTBEF48To8pUKVqlWVVtL9y9oxxpYu&#13;&#10;XRoeHi5u/4kxHjx48PTp08XjJXU6AEDZQjWam3Xq0Lw8qYNYk+rR0Up/f6lTmCXj4aMOfUMys7Kl&#13;&#10;DgIsx0PG/WkvMyUlIjgzB2UGlCRAacIY29vbR0ZGdu3aVaxKmEymrVu3Tp482WAwQFXCkjDGhJCq&#13;&#10;VauZufUJY+xaUiLP8xjjypWrqNXq4h0vjDHP864uruKXjx89lHGcTqcL7t4j6kz0nLBvDAbDc0Nf&#13;&#10;nhf8676HYNXG20cp3bBhw7Rp0wwGA0KIEPLxxx///PPPUA8CALyI6XS33ntPgNZ3RVE1MtLGSppu&#13;&#10;ZOfmdugbkvHwkdRBgOU4cWS/qy27mgDn5KBMgZIEKGUYY7lcvm3btubNm8tkMsYYpXTNmjWDBw82&#13;&#10;Go3QV8KSKKWVq1Q2sySBMX744MG9u+kIIQ8PD3UJOoQzxpQqhfjX7snjx5xcHhgUtHR5eOUqVY4d&#13;&#10;PaxSqZ77Q0gIqVu3HvxtfNt4nj9x4sSwYcPEtVQcx3l7e2/YsEHcwVfqdACAsoUZjSmNG5vS0qQO&#13;&#10;Yk0qbdpk16WL1CnMkq/Tdx7w2fWUVKmDAMtRYfynu506IZ7B2TgoY6AkAUofIUSpVO7evbvwCo4/&#13;&#10;/vhj+PDh+fn5UJWwGMaYd7Xq4jYo5txZp9Ol3LrFGFMola5ubiWooDOEsLgu4PGjR26urnPmfsPz&#13;&#10;/NezZ5w9ffrF3pY2NjbvBbwPo+K3ilJ68eLFgQMHivUIjLGXl9e+ffucnJyghQQA4HmCkNqunSEx&#13;&#10;Ueoc1sQzPNxxwACpU5grKGTkhfgEqVMAi9pewcHt6hXBZJI6CADPgzNR8FZgjN3c3Pbt29e5c2ex&#13;&#10;26XRaNy4ceOQIUO0Wi1UJSyDEFKnTh1bW1szR/uMsXv37oo9BVQqm2I/L8bEZDKJT6rT67ft3utR&#13;&#10;ocK1a0lbNm2SKxQv3BlXqlTJ09Or2E8H3ohSevny5eDg4CdPnoj1CDc3t127dvn5+UE9AgDwPMbu&#13;&#10;dO2qi46WOoc1cQ8Lcxk/XuoU5uo7cmJUdKzUKYBF/e7pVCspgTcYpA4CwEvAySh4WzDGSqVy48aN&#13;&#10;hedK7Nmz58MPP8zMzDRzNQEoCYyxp5eXd7VqrylJYIwJ+ef/EsJlZWURQsQZE8V+XkJIbm6u+OA1&#13;&#10;avhUr16D5/mZ06YKgvDiXEGMsW+t2sV+LvBGlNLMzMy+ffs+ffpU3GKDMfbbb7998MEHUI8AADyP&#13;&#10;sYyhQ/MOHZI6hzVxmTTJfc4cqVOYa+yMubsiD0udAljUygqOzW9cM5bg1A6AtwrOR8FbhDF2dHQ8&#13;&#10;ePBg7969xfXqlNJLly4NGDDg7t27MFfCAjAmHTp+9KqXmjGqVquVyn+aO2CMBJ5HCOl0uqeZmcVb&#13;&#10;ScEYk8lkd9PviN9+88b1ixdiv5gy6XLcpZfe32g0NmrcGLZ7eEsYY8nJyY0bN05NTRXrEc7Ozjt2&#13;&#10;7Pjoo4+gHgEAeNGDKVOy16+XOoU1cQoN9Vy6VOoU5pq/fPWPv2+ROgWwqFmuDl1u39Dl5kodBIBX&#13;&#10;glNS8HZhjGUy2datW/v161cwV+L48eMtW7bMyMiAqsTbRint0au3Vqt9cfyJMXZz9zhy4tSxU2ft&#13;&#10;7OwIIYxRtdpOEIT7Gfdyc3OK/aQcxyVcuSJ2Nk28mvDRh2337Nopk8lfvCfGWKvVvvd+ALwT3gZK&#13;&#10;aXZ2dvfu3e/duyfWIwghixYt6tWrF9QjAAAvejxv3tMffpA6hTWx79694rp1yEpK6uu37Z6zeLnU&#13;&#10;KYBFhTqqR9xP1WZlSR0EgNeBs1Lw1olXv9euXTt69GjxYjhjLCMjo3379ufOnRObIEqd8Z1FCPGr&#13;&#10;U2fp8nBBEApPQxCPwtLl4RU8PT09Pad+OSM/Px9jUr2GD2Ls7+Rko9FY7GkLjLHLcXGCIBiNRp1O&#13;&#10;5+zi8poBsFqt9vH1Ld4TgddgjKWmprZp0yYlJUXc29XGxmbNmjVDhw6VOhoAoCx6GhHx+OuvpU5h&#13;&#10;TWzbtq2yc6e11CP2Hz05bMoMqVMAi+pqbzM/95EG9vEFZR6UJIAlYIzVanV4ePiUKVM4jhPHw7du&#13;&#10;3erXr19sbKwgCFCVeHswxoNDhzRq3OS5252cnOrVe0/8d8iQoQMGfVqpUuUmTZvK5PLLcZdsbGyK&#13;&#10;fVAYY2m3Uy7Enr8Qe16j0bxmBgTP8x+27+Dp6QWrNkoXpfTWrVuBgYHXrl0T50fY2NjMnDlz6NCh&#13;&#10;sEYGAPCinM2bH0yYIHUKa6Jq0MD7yBFk3p5WkouKju02ZLTUKYBFtVWrftJnZ929K3UQAN4MShLA&#13;&#10;QsSB0Lx58yIiIuRyOSGEUvrw4cMOHTqsX78eIQRVibdEbOExfOQorVZbMBZljNnbO6hUKoTQ2h/X&#13;&#10;3ElLW7Do+8gjRx0cHRFC6el3zdw69JUImTxx/OfjxqDXHlmO40aNHYeeTaUBpULsZxkcHHzz5s2C&#13;&#10;2THffvvtjBkzxJYuUgcEAJQteQcO3Bs4UOoU1kRRs2b16Ggsf8mCxDIoPik5KGSk1CmARQWoFL9j&#13;&#10;/ZPUVKmDAGCW/wMAAP//7N15QFRV3wfwc+69s7AMm7JriuKGO4aKimilqShumZmaa1mmtmj1+Nhr&#13;&#10;ar7VU+/Tprk8aaaZptWjVmgKLiii5YKILCKIsiPbADMMs9x73j9O3HAN1OZw4ff5o3QW5jt3Fjm/&#13;&#10;e87vQEkC2JVWq33hhRfWrVun0+loVcJkMr388surVq2qrq6GqsTfBGMcPvSxTp07y0cYY1x0ozAz&#13;&#10;M/Psmd/f/ufSI4djtFqNp6cXvbZCX/aAvQY4jAsLCsrKyu4xAOY4zr9V6wEDBz3IA4FbSJJ07ty5&#13;&#10;nj17pqen03qEk5PT+++///LLL8P8CADA7UynT2ePGsU6hZIIvr7tEhKwRsM6SL1czc4ZNnlmtamG&#13;&#10;dRBgPx3Vwo8OqCI9nXUQAOoLShLAruigaPbs2dHR0Tqdjud5SZIsFsuqVasWLFhAGyKyztgEYYwd&#13;&#10;HLRjx42XSxKEEIvZMnrEsEnjIl10znHHY+uWg/R6vR3GrhaLZcTIUTBOfohEUczMzBw5cuSNGzfo&#13;&#10;eg2E0Ntvv/3WW2/RBVOsAwIAGhdzSkpWaCjrFErCu7m1T0nhnJxYB6mX/KIbjz31XGm5nnUQYD9+&#13;&#10;Av+TTqhJvoTgPB9QDihJAAYwxn369ImJienSpYu8Dce2bdtGjhxZUlICVYm/B+4T0veW8T/H85jj&#13;&#10;JEmKPxl3OS2Vtho1Ggz5eXl2eBUcHBynPTcDXu6HgpbzoqOjBw8eXF5eTudHODo6bty4ccmSJYQQ&#13;&#10;qEcAAG5hvX79as+erFMoCdZq26el8W5urIPUi76y8vFJz+XkF7AOAuynBc/tb+lku5QE846BskBJ&#13;&#10;ArDBcVxwcPBPP/3UqVMnWpWQJCkmJqZbt25nz56FhpcPHcbY1cX11ksJQQgRQkwm0/OzZ+VkXy8v&#13;&#10;L1+1Ynl5ebkdKgWvvP5624AA2I3ywRFCRFH8/vvvx4wZU1RUJEkSx3E6ne6jjz6aM2cO9I8AANzO&#13;&#10;VlSU0bkzsdlYB1EMLAiBaWmCtzfrIPVSYzaPmDIn/eo11kGA/ThyeL+nTn3xAoGTPUBpYDAAmOE4&#13;&#10;rk2bNvHx8RMmTEC1XRhLS0tHjRq1a9cuhBCcP3+ICCF5ebnoLs0mOY7Lyb4+fkzEqGGP7dq54/56&#13;&#10;W9IpGFyte9+4fWDg9BmwG+VDQF/QdevWzZ07l9by6MHfvHnzvHnzoB4BALidqNdndu5MaqC/QAO0&#13;&#10;S0xUtWnDOkV9jZs9/0xiEusUwK72eLu6XEoUrVbWQQBoMChJAJY4jnNxcdm6desbb7zh6OhIqxJl&#13;&#10;ZWVz5sx59913771/JGio6IO/3nvuSXl5eVFR0T1ucMu6D/pXeopetNnoTpMeHh4tW7Z0dHS8x2OZ&#13;&#10;zeYnhg3X6XQwWn5AhBCLxbJixYpXX33VaDTSBRo+Pj779u2bMGECzEABANxOMhozg4JEPfQXaICA&#13;&#10;U6c0QUGsU9TXpBcWRceeZJ0C2NUuX/e2yRdtZjPrIADcDwzT4wFztIXBjh07nnvuOY7jRFFEdJOI&#13;&#10;8PCDBw8KggAjqwckSVJOdvbg0L74wY5kRUWFSqXSaDQIIdEmmi1mjJCvv3/fvv0GD30sNHRA+8BA&#13;&#10;+mKJonjieOziVxeWlpTeXncghPTo2fPHfb+oVCqoStw3URQtFstTTz3166+/0uIdx3EqlSouLq53&#13;&#10;794Puo0rAKApImZzZvfulitXWAdRkkf273ceOZJ1ivqav3TFxm++Y50C2NVmH7fwK6mmykrWQQC4&#13;&#10;T1CSAI0CrUocPXp01qxZeXl59G2JMe7ateu6desGDhxI/8o6piLRM+dvL31r65av7jFMxQjZbDab&#13;&#10;KAqCIAjCHb8Z/vPVFkkiudnZoii29PT08fX19vbx9fNzdHSkQ2Ke5+lLSWdPJJw/PzEyAnPcLT+N&#13;&#10;4zitVns4Ns7H1xde1vtAD3JWVta8efOOHTsmSRJdr9G5c+edO3d269YNqngAgNsRqzWrX7+ahATW&#13;&#10;QZTEf8cO1ylTWKeorw/W/mfZBx+zTgHsapWny7TrGcbyctZBALh/UJIAjYgkSQaDITIyMi4ujo6y&#13;&#10;eJ7XarXr16+fNGmSRqOB4et9IIRcy8oa8cRQi8Vyj887z/PDR4zs0KHDpaSk06dPVRuNt9xAFMUn&#13;&#10;hj/5/r8+8vL25jhOqkV3l6wxmYxGY5WhKj8/Ly0lNSfnuqHKkHgh4Up6+t1etc1ff/PYE0/Aa9pQ&#13;&#10;dHONq1evRkREZGZm0s0+eZ7v37//nj17PDw8oB4BALgDUbz2+OPVsbGscyiJz5o1HgsWsE5RX1t3&#13;&#10;75n9+lLWKYBdzXN3XlqUXVVczDoIAA8EShKgcSGE6PX6Dz744OOPP6YjXoyxSqV6+umnN2zYoNVq&#13;&#10;YTp6gxBCKir0I594PD8/7x6Df1EUl769fM7zL/A8z3Fc9vVrry1ccP78udvv4urqNnjIkJC+fT29&#13;&#10;vBEhZaWlOTk5l9NSsrOzi4tuVJuqbTYREQkhRP5qYsuTI0dt+HIzlCQahH5j79q16+WXX9br9fQD&#13;&#10;gjGeNGnSunXr3N3d4XgCAO6AkJzx46v27WOdQ0k8V670XL6cdYr6ioo5FjnzRdYpgF1NcHH8vKq4&#13;&#10;PDeXdRAAHhSUJECjQwix2WwbN25cvXp1cXExHXQhhEJCQtauXdunT59bmiyCe/tm65Z/vLFErVbf&#13;&#10;7cOOMUYYf7V1e5u2AY6ODp6enhjj8vLy4Y+Fl5WW3nIvjLHFYhVtVo7nEUKSKGKOE1QqnuM4jqML&#13;&#10;CujNbrkj7YLJ8zzGHEIEIaTRaE6c+r2lpyec1a8nSZKqq6vXrFnz7rvvms1m+tEQBGHRokUfffQR&#13;&#10;gsVNAIA7IiR/1iz91q2scyiJx6uv+nzyCesU9RV/NiFsnGJWl4CHYpizdpu5ouTaNdZBAHgIoCQB&#13;&#10;GilJki5fvjxgwIDKykq5dR/GeOPGjbNnz5Z3OgT3QD/dA/s9WlhQcLe9SzBCNVaxtbdToL9aJPzZ&#13;&#10;1PIlb/5z3vwFhJC5M587HBN9H8eZ4zij0ajVauURss1m8/LyGj5i5LmzZ1OSL6nUaoyQwVD15Vdb&#13;&#10;x4wdBzNf6sNms4miOGnSpP3798vLmlQq1fbt28eNg2MIALirwtdeK/v0U9YplMRtxgy/LVuQQoq8&#13;&#10;iSlp4ROmVhluXW4JmrAQB/Ue3lJ++TLrIAA8HDCoA40U7dWXlpY2bdo0Oi2CruOYP3/+1KlTCwsL&#13;&#10;5RPy4G4kSToVfzL7+vW71iMwEgTu9elBq17qOXditxcmdv5gUZ/d29cXFd2w2WwlxcX3UY+QJGnw&#13;&#10;kCGbv942KmK0JBFRJJjj2gV2PB7/2/9+8OHen6NmzJotiSIhxEHrcCr+JO2I+cDPtSmjzSMSExMH&#13;&#10;DhwYFRUlV+jat2//yy+/jBs3DspzAIC7KV61CuoRDaIbO1ZB9Yir2TnDJs+EekSz0lWj2q1F5enp&#13;&#10;rIMA8NDwK1asYJ0BgDvDGDs6Oo4fP16n0/32229Wq5VO/k9JSfnvf/8bEhLi5+cHizjugRBy8sSJ&#13;&#10;qF9+VqlUd7yBKJLIIa0HB3ujPzZxQA4awdVRupBRXWOq/vqrTQ19REmSJjw1af1/Nnfs1MnZ2Tn5&#13;&#10;XPTUUe2e6Oet15eeTczq1TvYzd19yGOPb9u6xWqx8IIgitLU6c/RHToe9Nk2UfQ9v3v37hEjRhQU&#13;&#10;FNBjRQt2+/fv79WrF20vyjomAKAxKlu79sabb7JOoSSO4eFtoqKQQuq8N0pKB42dUlhcwjoIsJ/W&#13;&#10;Kv6ATjBdSkJwOgc0Icr4zgXNFj39+8orrxw+fLh79+507YYkSdevXx81atSSJUuqq6vvNgUAIIS8&#13;&#10;vLwEQbjbtb06e0SE+RNC6g5pW3o4b/ji85demCtKUkPnLwiCsPiNt2w2W2FhUdSufy+ZEdSzo1tb&#13;&#10;P+eZYwK1xjNjRj6pLy/ned7Ly5s2mygqLIA1OPcgSVJFRcWMGTPmzp2LEJKP1QsvvBAfH9+mTRs4&#13;&#10;dACAu6nYubNw4ULWKZRE27t3m+hopJB1cPrKyieenpGTX8A6CLCfFjy3v4WT+VISTC8FTQz8Ogsa&#13;&#10;O9rAr3fv3ocOHZoyZYqDgwPdgbKqqurzzz8fNWrU+fPnbTYbfDvfjuO4vv36+/j43H4WHSOkEvCU&#13;&#10;J9vedidyLqXUZrufRTGEkBYtW3p7e4s227K3XgtpL8mPK0poYC8vXiz/avOXZaWllRV6uu7GYDCY&#13;&#10;TCZ47W5HJ0ecP38+IiJi586d9ChhjN3c3D777LM1a9a4uLhAPQIAcDeGAwfynn2WdQolUXfoEHDq&#13;&#10;FL7LpMLGpsZsHjFlTnJ6BusgwH50HLffU8dfvEDgVBxocuA3WqAMHMd5enpu27Zt69at9K90TBsX&#13;&#10;FxcWFvbpp59ijEVRZB2zccEYu7i6Tnpmyu1jfqtIwoK9PT20dS8khNworfkpNpfn0H2UCTDGebm5&#13;&#10;hw4dnPzU+LOnT7jqNPjPqxDP4znjO3/+6Sehj/YuLCykc1usVqvJVH1/z64Jo+/k7du3Dxky5PTp&#13;&#10;0/StzvO8n59fbGzs/Pnz6XQh1jEBAI2U6fTp7FGjWKdQEsHXt11CAtZoWAepr3Gz559JTGKdAtjV&#13;&#10;z75uLpcSRauVdRAAHj4oSQDFoG0jJkyYkJycHBERQVfUS5JkNpvffPPNYcOGJSYm0haYrJM2IoSQ&#13;&#10;mbPmuLm7170QY+ymU40b0vqWuoPVRjb8mI4xuu9JC2q1+uV5zyecP19hsCVfrbjl2g6P6Hp18rDa&#13;&#10;rPJwWq3RODk53++jNUG0k2V+fv7UqVNnz55N1yVxHMfz/DPPPBMfH9+1a1doHgEAuAdzSkpWaCjr&#13;&#10;FErCu7m1T0nhnJxYB6mvqQsWR8eeZJ0C2NUePw+/lCSb2cw6CAB/CyhJACWhZYiOHTvu27fvvffe&#13;&#10;c3Z2ptMlEEJHjhwJCQlZt26dyWSCqoQMY+zj67vrhz0Ojo7yOJYQ0qdLCxfnm6anYoT+ezg7K8/4&#13;&#10;gKso6GuEMdp98Loo3fTDLDYprLeX2fLHq8NxXOvWrTXKOSv1dyOE2Gy22NjYXr16fffdd3RyBMdx&#13;&#10;Tk5O77///jfffNOqVSsoRgAA7sF6/frVnj1Zp1ASrNW2T0vj3dxYB6mv+UtXfLc3inUKYFff+Lp3&#13;&#10;v5xsNhhYBwHg7wIlCaA8dAn9kiVL4uPjBw0aJG8RSghZvHjxkCFDzp07R882s07aKGCMO3Ts+K+P&#13;&#10;/m2xWOj+JDVmMbizh9ly0zqXympb/MVilfDQvhMKS01nU0oF7s8hNCEo8BGdRsXRVEaj4aWXF8J2&#13;&#10;G6h2coTJZJo3b96YMWP0ej0ttGGMg4KCjhw58vrrr6Padz4AANyRragoo3NnYrOxDqIYWBAC09IE&#13;&#10;b2/WQerrw3VfbvzmO9YpgF197O02MPOyqbKSdRAA/kawCShQJHoqvmXLlpMmTcIYJycnm81mhJAk&#13;&#10;SYWFhdu3b5ckqWvXrg4ODvTGrPMyhjHu2Klzu/btY48dtdpEtYqb/GRblfDn/qk8h385nptau9Ti&#13;&#10;YR2x3BvVYcHeXG1VAmOkUXE5hdX5JSae499auuy5WbNhmE3rETExMRMnToyJiaGb3WKM1Wr1rFmz&#13;&#10;duzYERAQAIs1AAD3Jur1mR06SHAetSHaJyWpO3RgnaK+tu7es+jtd1mnAHb1ZguXmYXZVSWwzyto&#13;&#10;4pr7YAAoGsdxzs7Oq1atiouL69KlC72Qnm1euXJl9+7djx07RidQsM3ZGGCMx4wd99kX6y1mS+e2&#13;&#10;rk4OfJ11HMhYYzt6toheIoqi0WCg/RTpDJT7ftCcQmNmTpUk/bl6A2Mc2sPTarUs+5/lLy2A3emQ&#13;&#10;KIpGo3HmzJmRkZHp6el0cgTP8x4eHvv37//iiy/c3NygagMAuDfJaMwMChL1etZBlKTN0aOaoCDW&#13;&#10;KeorKubY7NeXsk4B7OoZV8dFZQUVhYWsgwDwt4NZEkDZ6Ji5ZcuW06ZNc3d3T0xMrK6uRghJklRd&#13;&#10;Xf3999+np6d3797dw8MDFghwHNeuXTsfXz9beWKntq5ynweCyPV848FT+SqB5zluzgvz5i9Y1KJF&#13;&#10;C6vVWlNTY66psdpsgiDcxyNijN1d1N0C3eu0lMBaDeozdNaLLy94wHqH0kmSJIrinj17Zs+eHRMT&#13;&#10;I4oi7WSpVquffvrpbdu29enTB3bWAAD8JWI2X+3Z03r9OusgSuK/Y4duzBjWKeor/mzC8GdmsU4B&#13;&#10;7CpC57DeXFkKn2vQPOD72OoPgEaIvpOvXLnyzDPPJCcny7PfMcZOTk4ff/zxlClTHBwcmvsJZ0II&#13;&#10;Iid2vWEqv4LxH4cCIxTze+H2qKtajcrb2zsmNk6tVtMpEhaLJTUl+cD+qG++3mI0Gu/jAbsFur05&#13;&#10;o6vJItKBNca4xmQKm77J1cNPDtDc0JUaxcXFS5cu3bZtG0JIkiSMMc/zLi4uH3zwwZw5cxB0jgAA&#13;&#10;1AOxWrP69atJSGAdREl81qzxWLCAdYr6Sk7PGBg5ucpwP/8EA4Ua4Kj5SbAWpKayDgKAncCvvKCJ&#13;&#10;oNWHwMDAuLi4TZs2+fj40BGdJEkGg2H+/PlhYWEHDx5s7m0vMUKEILESoT/PvXM8V6I3CzwWRbGo&#13;&#10;qGjZ0jeLCgsRQnTtRtdu3Ze8+Y99Ub/qXFwaOkjmOFxWaeH5P7cVJQjxPBFw830J6La1n332Wd++&#13;&#10;fbdt20bfkPTAjh079vTp03PmzKGtUlgnBQA0epJ0fdgwqEc0iOfKlQqqR1zNznni6RlQj2hWemrV&#13;&#10;32lIQVoa6yAA2A/81guaFI7jHBwcpk2bdubMmaeffpruEooQstlsiYmJ48aNmzdv3uXLl+n2HKzD&#13;&#10;skEkUbSZ6y4H4DAy1dhokUIUxe937nxiSNjrixYc+vVAxpUrZaWlVVWVVqv1/nbrtFhFm43UKYAg&#13;&#10;ItkkyYqa3+Gne3z+/vvvkZGRb7zxRl5eHq2OcRzXpk2bTZs2ff/99+3bt4fFGgCAeiEk99lnq2Nj&#13;&#10;WedQEo9XX/Vcvpx1ivq6UVL62FPP3SgpZR0E2E87tbDPVV2ZfAk1119TQfMECzdA00SLDmfOnJk0&#13;&#10;aVJeXh5tcklPPmu12oULF65YsUKlUjW7dgaEiKLlxPa5lpoq+TK1itu0JyMu4YZ8CT0mNptNkkSd&#13;&#10;zlWtVldU6DFCqIHHiuNwS1ft/70eLC/cQBhbaioHP/sfXYsA3GwmAhBCCCEGg2HhwoW7d++2WCy0&#13;&#10;GMHzvCiKkydPXrdunaurK8/zrJMCABSj4KWXyjdsYJ1CSdxmzPDbsqWh/5CxUmUwDoycnJyewToI&#13;&#10;sB8vgT/u6SReSJBgK1/QzDSXIQFobjiO4ziub9++aWlpH374oZ+fn7ydRHV19Ycffvjoo49u2bKF&#13;&#10;tpxoRoU5jDDHY0GD6sxSsNkkH68WNpsodwClx0QQBI1GazbXVFZWcBzX0F/jaCsKV1cnhEjdOREc&#13;&#10;5jle9ZCeT2NHj2RVVdXatWuDg4O3b99uNptpdQxj3Lt3771793777bfu7u5QjwAA1N+Nf/4T6hEN&#13;&#10;ohs7VkH1iBqzedS0uVCPaFbceO6Ap7OUeAHqEaAZgpIEaLLonAhHR8fFixdfuHAhIiJCq9XSgZ8k&#13;&#10;SSkpKc8//3y3bt1Onz5ttVqbTYMJzHG8g7NX3QmBoiS9OG/Gt7t/bBvQVhRFeeYIbXNA6zUNqtpg&#13;&#10;jGlFY8asOf/ZuKbKYPhzKgohvKDh1Q5IGb8WPhBJkqxW68mTJ0NDQ1955ZWsrCx6PHmed3Z2XrZs&#13;&#10;2ZkzZ8aMGQMrNQAADVL60Ucl77/POoWSOIaHt/7xR6XUIxBC42bPjz8LLUKaES3GUb5ujkmJotXK&#13;&#10;OgsADEBJAjRxdIDt4eGxZ8+egwcPhoWF0VIFrUFkZmYOGzZszJgx586dI7VYR/6bEeLq2V4if5Zg&#13;&#10;OF4oK0wPDx/8y6/RO7//cXTkWK1WW11dTdsu1me0TA8pxthmtVoslrYBAe+sWn049sS7731ALCWC&#13;&#10;oP1zUgYhKq2LWuvShAfhcinnzJkzo0ePHj58eFpaGi3T0KM0adKk+Pj4d955R76EdWQAgGLov/qq&#13;&#10;6M03WadQEm3v3m2io5FyZqJNXbA4OvYk6xTArn70c/dMTrKZzayDAMAG9JIAzYVcbvjqq68++eST&#13;&#10;9PR0URTlazmOmzlz5sKFC7t06SIIQhPuMUGIVJJ9PmH/u/L5Iowxr3IIe3Yjr3aiz7qoqDD60MEj&#13;&#10;0TGpKcllZaVy7wOMUd2tOujxpPUIJycnP3//Po+GjBo9ZuCgsNoROD770/LygmRSWwEhRPJq26/3&#13;&#10;yGV2ftb2QQ+IJElpaWkbN27cvHmzyWSil9M9Pnv06LF8+fLIyEhajGCdFwCgMFU//5wTGck6hZKo&#13;&#10;O3Ron5SE76s9MxOvvfPe55u3sU4B7GqXn0efy8mmykrWQQBgBkoSoNmh24J+/fXXy5YtMxqNcudL&#13;&#10;jLFWq42MjPzss888PT2b8KBREq3Hts4QrSb54y+Jtk4DZrXtNYGWJGgBgkhSTU2NsdqYlJiYeOHC&#13;&#10;lSvpubk55aVlNeYajLGzk7Onl+cjbdoGde0W3KdPm7YBDg4OGo1GkqQ/2iIQUl114+TO+YT8Wfoh&#13;&#10;ROo57A3v9oOaXsVHFEWO44xG4+LFi3fs2GEymehcCfrW4nl+zZo106dP12g00DYCAHAfTKdPZ4WG&#13;&#10;sk6hJIKvb+CVK5yTE+sg9fV/6ze/9b8fsU4B7OoLH/eRVy8by8tZBwGAJShJgOaIvu0zMzM3bNiw&#13;&#10;bdu2kpISeiHHcYQQDw+PKVOmzJkzp0ePHnTk3LTGzwQhfGbfsvLClLodJTSO7qGTPlVrXeTZE3Re&#13;&#10;idxXgg6t5e4SdMXBzbdBGP95rCTJlnzk8/z0o5iTR+CcSuMQPv0rTlCjJtRMgh6E3NzcTZs2bdmy&#13;&#10;JS8vD9U5Ym5ubjNnznzttdf8/f1RU3svAQDsxJySktm1K+sUSsK7uQVmZfFubqyD1Nd3e6OmLljM&#13;&#10;OgWwq+UtXeYW5VQUFrIOAgBjUJIAzRedHJGbm/vKK6/8+uuvdCsEVDtoVKlUzz///D/+8Q8fHx+6&#13;&#10;fwfrvA9T9sWfk0+s5/mbtt7oMvjF1kEj7nW3m78v7rEtKCHEUJZ9+ofX6IBdvkOLVr37RLxDyyIP&#13;&#10;+BQaA1qgMRgM69evf/vtt+k7St5uVqVSDRw48Ouvv/b392/Ck24AAH836/XrGYGBBPrw1xvWajtc&#13;&#10;uyZ4e7MOUl9RMcciZ77IOgWwqxluTv9bcaM8N5d1EADYg1+RQfNFh4itWrXatWvXiRMnpk6dimsR&#13;&#10;QqxW6/r160NCQmbMmJGSktKkml8S4tV+gErjXLcegRBKP/V1ZXHmvZ4jvsk96hGSzZJ6YsPNRwyL&#13;&#10;VnOrzk8Qovh6hNzAMj8//6233urZs+eyZcvoJXLbiIiIiJiYmF9//dXPzw/VvtkAAKChbEVFGZ07&#13;&#10;Qz2i/rAgBKalKageEX82AeoRzc0EF8d/mfRQjwCAglkSACBUO2Pi1KlTq1evPnHiRHV1NR1e0qUc&#13;&#10;giBMnz59/vz5QUFBGo2mSTS/JFnnf7zy+/ZbLtW1COgzZqVao3uAzdIIIeRy3KZrF3/ieKHuFS6e&#13;&#10;7fuO+xfH88otSciVqfT09B07dnzxxRd6vb5uOxKVSvXoo4++9dZbERERqLaGwzo1AECpRL0+IyBA&#13;&#10;1OtZB1GS9snJmqAg1inqKzk9Y2Dk5CqDkXUQYD/hTtofeUtBairrIAA0FlCSAOBPoiiKopiZmfnK&#13;&#10;K69ER0fTeoTcFECj0fTq1eu9994bPHgwvb2ST30Ta40hfvcrFlP5zV8CROcR8OjYdwWVE274syNE&#13;&#10;QghnnPk26/wPdS+nw/J+E/7t4tnuQYMzIpeoMjMz33jjjcOHDxsMhrpvD0mSgoOD16xZExwcrFar&#13;&#10;lfzeAAA0CpLRmNGhg62ggHUQJQk4dcqhf3/WKeorJ7+g76inbpSUsg4C7CfEQb1Xi8qSLyEYggFQ&#13;&#10;C0oSANyEfiIIIUePHv3yyy8PHDhQVVWF6jS/5Hk+LCxs+vTpY8eOdXd3p/dS4plwQkhR5snEmI/w&#13;&#10;zXMWCJHcvDsHDX7JuUXbe3SLuP3nIYKsFuOV377JToq6ZX4EIaJfp8e7hr/M8YKypkjI35BGo/Hw&#13;&#10;4cPbt2/fv39/3a09EUKCIDz22GNz5syJiIhwcHBAynw/AAAaFWI2Z3bvbrlyhXUQJXlk/37nkSNZ&#13;&#10;p6ivGyWlAyOfuZqdwzoIsJ+OauGwu7Yi4TyMvwCoC0oSANyZJEkcx2VlZS1atOjw4cNms1nujMDz&#13;&#10;vCiKWq12xYoVL774ok6nQ0qdMUHSTm7OvvjL7VUCIok9hi3xbheKOQFjfO86ApEkhIihPCfhwLum&#13;&#10;yht1tthACCGMOSe3VqFPf6asgTptGIExNhqNBw4cWLZsWUZGRt2JMxzHCYLQuXPn9evX9+/fX54u&#13;&#10;wTo4AEDxiNWa1a9fTUIC6yBK4r9jh+uUKaxT1FeVwTgwcnJyegbrIMB+/AQ+1tPJciFBgtYwANwM&#13;&#10;ShIA3BX9dIiimJycvH379o0bNxoMBrlxAEIIY+zt7T106NBZs2Y99thj9Cqe5//qBzciNrMx4df3&#13;&#10;yvKTML5DSUXXom2roCd9AsNUaidUuxsoveqPsTchkmQrz0/OvhRVmntBEq23/xCOU/Wb8KFzi7ZK&#13;&#10;Ga7T15cQkpqaum7dukOHDmVlZckFKXqVVqudMGHCCy+80LdvX7VaDcUIAMBDI4rXHn+8OjaWdQ4l&#13;&#10;8VmzxmPBAtYpGiBs3JT4s1ByakZa8NwRb53qQoJovcNvSgA0c1CSAOCv0Y+JXq//8MMPf/jhh2vX&#13;&#10;rsnbK9DT5hjjvn37LliwIDw83NfX9889KRSAEFE88/P/6AtSblujgREiks2scWrRonXvlq17O7r6&#13;&#10;CWoHjHlCJFG01BhK9PmXirPPVZVd5zkV5rjbv0/UDi7BESt1SqhHyEWHkpKSs2fPbtiw4eeff0YI&#13;&#10;cRx3SxFq2LBhS5Ys6datG8yMAAA8ZITkjB9ftW8f6xxK4rlypefy5axTNEDkzBejYo6xTgHsx5HD&#13;&#10;sf4ezgnnbGYz6ywANEZQkgCgvmgZorKyMjo6etWqVSkpKfSEubyaA2Ps4eHx5JNPLlmypHv37vQu&#13;&#10;Cpg0QYjVUn0x+qOSnPMcx9/5OwFjRKQ/9gzFiBCEESIIYQ6jO3+FYISIoHJ4NHK1rkXbW5ZyNCp0&#13;&#10;gQZdd5Ofn//BBx/88MMPJSUlkiRJkoRqd82QJMnFxeWdd96ZNm1aixYt6MIN1tkBAE0LIfmzZum3&#13;&#10;bmWdQ0k8Xn3V55NPWKdogKkLFn+3N4p1CmBX0a1atEm+aDYYWAcBoJGCkgQADUM/MiaTKSYm5ttv&#13;&#10;vz148GBVVdUtnyONRtO/f/+nnnpq+PDh7dq1k8eujfZ0OiFEEi0Zv3+bfSmKSOJdb/fHE6DlCHTX&#13;&#10;bw+MiSS2aNWr65CXHZy9HmA/0b+RHJ4Qcu3atcOHD+/du/fw4cMWi+WWW2o0msGDB0+ePHnixIku&#13;&#10;Li6oEb+OAABFK3zttbJPP2WdQkncZszw27Klcf4rc0dL3/v3h+u+ZJ0C2NVef49uacmmykrWQQBo&#13;&#10;vKAkAcD9oKfWeZ7X6/WrV6/etGlTVVUVPZcu9z4URZHn+eHDhy9dujQkJEStVtO7NNYBLUEI6QvT&#13;&#10;zu9fbaupxLxwX18OGCFCJLHTwDlte44lhNyxRQVbct9Ki8WSnJy8cuXKqKgo+tLUffkIIRqNZvTo&#13;&#10;0atXr+7YsaO8Tod1fABA01S8alXxO++wTqEkurFjW+/Zo6B6xOebt732znusUwC72uznMTQjzVhe&#13;&#10;zjoIAI0alCQAuH90+CpJUlFR0cmTJ7ds2XLw4EG5OSK9DcaY5/nAwMCwsLCJEycOHjxYo9Gg2l1F&#13;&#10;mca/HSEE2cxVBRlx1y78t7qigOMEzPGESH9xP4wRIZJoFTROrboMax00wtHN/y/36bAneZsMQgid&#13;&#10;4bJnz57ffvstPT0d3dyzk+7zGhoaOnPmzKFDhz7yyCP0ZWqshSQAQFNQtnZt4cKFrFMoiWN4eNvD&#13;&#10;h1HjXxpZ67u9UVMXLGadAtjVe16u0wqyKwoLWQcBoLGDkgQAD4HcjCAtLW3NmjWHDh2SW2Ci2uoD&#13;&#10;LVUEBARMnz49MjKybdu27u7udJyMGtOIlxCCMZJEW0H6sbzLR6rKromWGkSk2vLCH/8jf6zfIBhh&#13;&#10;jlc56Ly8Avo/0n20xtGNkMbydOjxpy0hiouLMzIyfvrpp507d+bl5cmtSektOY7jOK5Vq1bh4eF0&#13;&#10;Hw36kimgFQgAQOEqdu7Me/ZZ1imURNu7d8Bvv2GVinWQ+oqOPTli6hzWKYBdzXN3/h99UXluLusg&#13;&#10;ACgAlCQAeJjo6Fev1yclJX3++ed79+6VqxW0JEHH6lqt1svLa/jw4XPnzg0JCUF1TuM3ksE8QogQ&#13;&#10;iUii1Wyo1ueX5l2sLM6oriiwmCqIZEMYqzQ6B52Xc4u2Hn7dXL06qDTOvKAmqFHkl5fVIITMZnNU&#13;&#10;VNSWLVvOnTtXVlZms9notQgh+roQQgRBGD58+KJFi/r06ePm5kavagxPBADQ5BkOHMgeNYp1CiVR&#13;&#10;d+jQPikJazSsg9RX/NmEYZNn1sBWC83JM66On9ZUFF+9yjoIAMoAJQkAHj55z8irV6/+/PPPUVFR&#13;&#10;p0+frq6urjtpgv6Z47igoKDBgwcPHTo0JCTE399frko0jiExkadDIIwIQkQUCREx5jDHY8z9sfcG&#13;&#10;wvJ0D2ZByZ8dN6urq5OTk8+dO3fs2LHjx4/fuHED1S7KkG+PMXZ1dX300UdHjBgxevTowMBAeoPG&#13;&#10;t5oGANBkmU6fzgoNZZ1CSQRf38ArVzgnJ9ZB6is5PWNg5OQqg5F1EGA/w5y1OzlLQWoq6yAAKAaU&#13;&#10;JAD4G4miSIe4FRUVa9asWbt2bVlZGW17KYqi3ElR3mwyPDx85syZkZGRzs7OtNsirsX6qchqixQI&#13;&#10;MW8VIa/LoMfQZrOdP39+27Ztu3fvLisrQ7XzIOTDS28mCEKrVq0WLlw4a9YsV1dXpJS9WgEATYs5&#13;&#10;JSWza1fWKZSEd3MLzMri3dxYB6mvnPyCvqOeulFSyjoIsJ8BjpofNaQk+RKCERYA9QYlCQD+dvIJ&#13;&#10;fJPJdPHixSNHjkRFRZ09e9ZmsyGEaIPMuqfoXVxcOnXqFBwcPHjw4AEDBrRq1YpWJeQCR2OqUNgV&#13;&#10;Xd6CEKLTTDDGRUVFv/32W1xc3JkzZzIyMgoKCuTbUPLkCK1WGx4ePnr06AEDBnTq1Emr1Tam2SgA&#13;&#10;gObFev16RmAgsdlYB1EMrNV2uHZN8PZmHaS+Ssv1/SMmXc3OYR0E2E9XjSraXVN2/jwMrwBoEChJ&#13;&#10;AGA/dT9uly5d2r59+6FDh3JycsrLy2lhgl5FB8m0TqFSqfr27Tt69OghQ4b4+Pi0bNnS0dFR7k+B&#13;&#10;mvqIWj5i8h6clZWVpaWlOTk5J06cOHr06OnTp00mE72NXH2QizuCIHh7e3fs2HH8+PETJ0709vaW&#13;&#10;C0BN+7gBABozW1HRlbZtSU0N6yCKgQUhMCND1aYN6yD1VWUwhk+YmpiSxjoIsJ/WKv64p3N1wnkJ&#13;&#10;So0ANBCUJABggxYgTCZTcXFxXFzczp076QaidBNK2oKRDpvpjABBEFxdXT09PcPCwoYMGTJ06FAv&#13;&#10;Ly9UOw6XixRKH2nLazHoOgv6V6vVmpqaeuzYsSNHjly6dEmv11dVVYmiKNdx6IwJeTkMQqhNmzaT&#13;&#10;J08eN25cu3btPDw86IYaSj84AIAmQNTrMwICRL2edRAlaZ+crAkKYp2iAcLGTYk/m8A6BbAfL4E/&#13;&#10;6qXDF86LVivrLAAoD5QkAGBJrjsQQvLz8+Pi4mJjY8+fP5+ammowGGi5QT75X/evKpUqKCioR48e&#13;&#10;PXr06NixY0BAQOvWrV1cXORbotqBeqMdh8srLOS09M+VlZW5ubn5+fmZmZlJSUmpqakpKSnFxcWo&#13;&#10;zq4ldQ8I/YNKpQoMDOzWrdugQYNCQ0O7deumUqnkvVcb7UEAADQrktGY0aGDraCAdRAlCTh1yqF/&#13;&#10;f9YpGiBy5otRMcdYpwD2o+O44/7u2oRzNthXBYD7AiUJABqLujtTlpeX79mzZ8eOHcePHxdFUe6/&#13;&#10;SKdRoNpmjfJ+lgghBweH4ODgQYMGDRw4cNCgQTqdjs4LoKNxOn1Anilg5yG6vJ6CphUEAdWWJAgh&#13;&#10;NputsLDw999/P3HiRHx8fHJyck3tfGY690GSpLqrWugltOCiUql69Ogxbdq0iRMn+vv7y48CcyIA&#13;&#10;AI0NMZszu3e3XLnCOoiSPLJ/v/PIkaxTNMDs15du3b2HdQpgP1qMD7by8L100WwwsM4CgFJBSQKA&#13;&#10;xqVu9wSEUHFx8ZUrV5KSkk6dOvX7779nZGTII3l5XUNddF6AVqv18vLy9PT09PRs06ZNYGBgq1at&#13;&#10;Wrdu3bp1ay8vL7VajWrnUNB71Z2nQH94Pcfz8i3rzkS45SlwHGez2UwmU1FRUUFBQV5eXl5e3vXr&#13;&#10;13NycoqLi0tLS0tKSvR6PV2IcfszqttZAyHk4ODQtWvX4ODgkJCQLl26tGvXztvb+/bnAgAAjQqx&#13;&#10;WrP69atJgMn8DeC/Y4frlCmsUzTA2//65P01G1mnAHa1v1WLjqmXTJWVrIMAoGBQkgCg8bplgwlC&#13;&#10;SHp6+rFjx44dO3bx4sXy8nK9Xm82m+Vr696XTqOQtxqVL3R3d6e1iUceecTPz8/Hx8fX19fDw8PJ&#13;&#10;yUmlUqlUKkEQeJ7nOI7+V641yI8iE2vRDTitVqvZbK6urtbr9YWFhUVFRTdu3CgsLMzNzc3Lyyss&#13;&#10;LKypqZHDyM+LliFuD0/7RAiC4OLi4urq6u/v379//wEDBoSGhso1CHl3TyhDAAAaNVG89vjj1bGx&#13;&#10;rHMoic+aNR4LFrBO0QAbv/lu/tIVrFMAu9ru32LAlVRjeTnrIAAoG5QkAFAG+aNK5wtUV1dXVFQU&#13;&#10;FxcnJiYeP3785MmTmZmZoijKtxQEQV7lcQt5DE9vwHGccDO5HiGXJOQ9LOR6hFRLLknYbDZRFOl/&#13;&#10;5f6UtHBQd95E3fKB/MPl4gJNHhAQ0Ldv3+Dg4NDQUB8fHxcXF51OR5+RXMWAMgQAQBkIyRk/vmrf&#13;&#10;PtY5lMRz5UrP5ctZp2iA7/ZGTV2wmHUKYFfrfNxH512rKCxkHQQAxYOSBADKU3erS/kjnJubm5GR&#13;&#10;kZGRkZqamp6eTicpFBcX19TU1F1SIfe8vNsSCVTbNvIvvxzk0kbdW94+3+GWC+VqiEql8vDwoKtL&#13;&#10;vL29AwICOnbs2KFDh/bt23t5ecnrQepmbuiBAgAAxgjJnzVLv3Ur6xxK4vHqqz6ffMI6RQNEx54c&#13;&#10;MXUO6xTArpa2dFlQXlSWnc06CABNAZQkAGgK5JkLdGqDfGFlZeXFixcvXLiQmJiYlJSUlpZmMBjk&#13;&#10;VpF10dkHddeA3PLlUHd3DOqWTpk0wN2+UlQqlbu7e8eOHbt169a1VsuWLeW0CCE67YI28oQCBACg&#13;&#10;CSh87bWyTz9lnUJJ3GbM8NuyBSnnn4AziUlDJkyrga0WmpMZbk4fWqpuQKtaAB4SKEkA0NTcPodC&#13;&#10;XuZQU1NTcTO9Xl9SUlJSUlJZWWkwGAwGQ1VVlclkMpvNNTU1ZrOZLsqQ12vwPE+bTQiCoNVqtVqt&#13;&#10;g4ODVqt1rqXT6VxdXVu2bOnm5qbT6ZycnGgzCBcXF2dnZ0EQ5O8cuWEEk01AAADg71a8alXxO++w&#13;&#10;TqEkurFjW+/Zo6B6RHJ6xuBxz+qhtWFzEqFz2IrNBamprIMA0HRASQIAAAAA4CErW7u2cOFC1imU&#13;&#10;RNu7d7szZxDPsw5SXzn5BX1HPXWjpJR1EGA/4U7afY44JzERwQAKgIcHShIAAAAAAA9Txc6dec8+&#13;&#10;yzqFkqg7dGiflIQ1GtZB6qu0XN8/YtLV7BzWQYD99NSqD7mpixMSyJ0WwAIA7huUJAAAAAAAHhrD&#13;&#10;gQPZo0axTqEkgq9v4JUrnJMT6yD1VW2qGTT2mcSUNNZBgP20UwvHWjpVJZyXbDbWWQBoav4fAAD/&#13;&#10;/+zda2xUZ37H8TkzZzzjGzMMHl+xx4DNWraENax2i6NUREmtBpLGUVhvMI1sIBWJECBCK1WoLYpp&#13;&#10;d7VtJcIWd9v0RRCKAhErkWW7MSmX3VirrAFTvCNvLRfju/AFL2YMtsfjsX36IlXa7BLgEPv8/cx8&#13;&#10;P++Q7DPfN35xfpx5DpMEAADAwoi0tPR8+9vSFSpxeL1FPT0Or1c6xIRnq2ubmq9KV8A6ubqjKccb&#13;&#10;+8+WuVhMugWIQ/ZH/wgAAAAeZebmzZ4NG6QrVKK53Ws6OtTaI17a/iZ7RELxOuznc5fPh1rZI4BF&#13;&#10;wiQBAADwdc3eutVVVmbjS+aPTdP1oo4OPStLOsSEnQcOfnzxU+kKWCfFrjXm+pLaQjORiHQLELeY&#13;&#10;JAAAAL6WuXD4ZkmJMTMjHaKS1aGQMxCQrjDh0D/+8MTpj6QrYKl/X5mR2d4WnZiQDgHiGZMEAADA&#13;&#10;k5ufnOwqLZ3npsWMVc3NrtJS6QoT3n3/w+/98F+kK2Cp0ysz1tz878i9e9IhQJxjkgAAAHhCRjTa&#13;&#10;HQzODg1Jh6ikoLExWalDN840nt998G3pCljqvVzfhr6u+6Oj0iFA/GOSAAAAeBJGLNZTUTHT2Skd&#13;&#10;opK8kyfTNm2SrjDhQtNn1bv2SVfAUvV+zx+P3BofHpYOARICkwQAAIB5c3N9lZXTra3SHSrJPnbM&#13;&#10;U1MjXWFCS6jt5Z27pStgqTeWp705eXesv186BEgUTBIAAAAmGcbAli1TTU3SHSrx19f79uyRrjDh&#13;&#10;Rnfv8zWvT0ej0iGwzivLUr43N3WbR58ACzFJAAAAmGEYgzt23D97VrpDJb79+/2HDklXmDAwOPRc&#13;&#10;dW2Yow0TSWWa+z2XMdTRIR0CJBbNMAzpBgAAAGUMv/XW2NGj0hUq8dbV5R4/btM06ZDHdedueMML&#13;&#10;1d39A9IhsM63kpM+9rhut1435uelW4DEwlMSAAAAj2v08GH2CFPSq6rU2iOmItOVr25nj0goa5P0&#13;&#10;nyxPHg39mj0CsB5PSQAAADyWsYaG4b17pStUkrJxY+GlSzaHQzrEhGera5uar0pXwDr5TkdTjnf6&#13;&#10;WstcLCbdAiQiJgkAAIBHGz916ta2bdIVKnEHg6uuXNGcTukQE6p37TvTeF66AtZZ4bB/lufTfn19&#13;&#10;JhKRbgESFF/cAAAAeISJc+fYI0xJKi5e1dys1h6x88BB9oiEkm63/0eez94WYo8ABDFJAAAAPEzk&#13;&#10;8uX+zZulK1Si5+Ssbm3VXC7pEBPqjzScOP2RdAUs1Zif4f2vtujEhHQIkNCYJAAAAL5StL29p6JC&#13;&#10;ukIlDq93TXu7PTVVOsSEd9//8PCRBukKWOpsfkZ+Z0eE97wC0jhLAgAA4MFifX03i4qM2VnpEGVo&#13;&#10;bndxb6+elSUdYsKZxvPVu/ZJV8BSH+St+MP+7vHhYekQAEwSAAAADzI7MtJZWGhMT0uHKEPT9aKb&#13;&#10;N52BgHSICU3NV5+trpWugKX+Psv72m+Hxvr7pUMA2Gx8cQMAAOD3zYXDXSUl7BGmrA6F1NojWkJt&#13;&#10;L9bukq6Apfb50v9ixTLpCgD/h0kCAADgS+YnJ7tKS+fCYekQlaxqbnaVlkpXmHCju/f5mtenIqxO&#13;&#10;CWSrJ+Wd7OU2my177dp0v186B4DNxiQBAADw/xnRaHcwODs0JB2ikoLGxuQNG6QrTBgcuf1cdW2Y&#13;&#10;ow0TyQvpyR/kZfzvPzRt5bp1qT6faBEAm41JAgAA4AtGLNZTUTHT2SkdopK8kyfTNm2SrjDhzt3w&#13;&#10;c9W1gyO3pUNgnadSXD/N/9JjEZrdnl9e7kpLk0oC8DkmCQAAAJvNZrPNzfVVVk63tkp3qCT72DFP&#13;&#10;TY10hQlTkenKV7ff6O6VDoF1ylzOxoIHfE3DruuB9et1l8v6JABfYJIAAACw2QxjYMuWqaYm6Q6V&#13;&#10;+OvrfXv2SFeY82LtrlB7h3QFrLM6Sb8YyEy3P/iuR3e5AuvXO5xOi6sAfIFJAgAAJDzDGNyx4/7Z&#13;&#10;s9IdKvHt3+8/dEi6wpzqXfuamq9KV8A6mbrj54GsTN3xkJ9xpaUVBIPaV2wWABYbf3sAACDRDR84&#13;&#10;ED5xQrpCJd66uuwjR6QrzNl98O0zjeelK2Adr8N+MZCZ73zYHvG5ZI9n5bp1Nk2zoArA72CSAAAA&#13;&#10;CW308OGxo0elK1SSXlWVe/y4Wvdvf/vOP7/7/ofSFbCOW9M+Kcgscz3uNzLS/f7sb3xjUZMAPJBm&#13;&#10;GIZ0AwAAgIyxhobhvXulK1SSsnFj4aVLNsej/+d56Thx+qOdBw5KV8BSnxRkVqa5zf7WaFfXaHf3&#13;&#10;YvQA+CpMEgAAIEGNnzp1a9s26QqVuIPBVVeuaEqdBXim8Xz1rn3SFbDUB3kZWz0pT/a7t37zm/Gh&#13;&#10;oYXtAfAQTBIAACARTZw71795s3SFSpKKi9e0tWlKvTGxqfnqs9W10hWw1I9yfG8sT3viXzcMo//6&#13;&#10;9cmxsQVMAvAQTBIAACDhRC5f7qmokK5QiZ6TU9TZaU9NlQ4xIdTe8XTV1qnItHQIrPPXfk+93/M1&#13;&#10;LzI/O9t3/XpkfHxBkgA8HJMEAABILNH29q6yMukKlTi83qKeHofXKx1iwo3u3qertt65G5YOgXXq&#13;&#10;vKnv5a5YkEvNxWI9V67MRCILcjUAD8EkAQAAEkisr+9mUZExOysdogzN7S7u7dWzsqRDTBgcuf0H&#13;&#10;m78zOHJbOgTWeWVZyo9XZizgBWcikZ4rV+ZisQW8JoDfx0tAAQBAopgdGblZUsIe8fg0XS/q6FBr&#13;&#10;jwjfu/dcdS17RELZmOpe2D3CZrMlJScXBIN2XV/YywL4HUwSAAAgIcyFw10lJcY0JwuYsDoUcgYC&#13;&#10;0hUmTEWmn695/UZ3r3QIrFPuTvpZvn8xrpzs8eSXl2uathgXB/A5JgkAABD/5icnu0pL58KcLGBC&#13;&#10;4Be/cJWWSleY82LtrpZQm3QFrLM2Sb8QyEyxL9ZqkOrz5XL0DLCYmCQAAECcM6LR7mBwdmhIOkQl&#13;&#10;eSdPpj7zjHSFOdW79jU1X5WugHVydcelwqwVjsW9o/Hk5GQWFy/qRwCJjEkCAADEMyMW66momOns&#13;&#10;lA5RSfaxY56aGukKc3YffPtM43npClhnhcN+qTArV3dY8FkZhYW+ggILPghIQEwSAAAgfhlGX2Xl&#13;&#10;dGurdIdK/PX1vj17pCvM+f4//eu7738oXQHrpNi1C4HMtUnWnT2ZvXZtun9RTqwAEhyTBAAAiFOG&#13;&#10;Mbhjx1RTk3SHSnz79/sPHZKuMOfE6Y/+5h+OSlfAUj/L95e7kyz9SE1buW5dqs9n6YcCCUAzDEO6&#13;&#10;AQAAYOENv/XW2FHuVE3w1tXlHj9uU+r9Ah9f/PSl7W9KV8BSP16Z8cqyFJGPnp+d7WlpiU5MiHw6&#13;&#10;EJd4SgIAAMSh0cOH2SNMSa+qUm6PaGq+yh6RaN7LXSG1R9hsNruuB9av110uqQAg/vCUBAAAiDdj&#13;&#10;DQ3De/dKV6gkZePGwkuXbA4rTgpcKKH2jqertk5FpqVDYJ2/y/QezFgmXWGLTkz0Xrs2F4tJhwDx&#13;&#10;gEkCAADElfFTp25t2yZdoRJ3MLjqyhXN6ZQOMaG7f2DDC9V37oalQ2CdN5an/ShnqRzlEBkf7712&#13;&#10;zZiflw4BlMckAQAA4sfEuXP9mzdLV6gkqbh4TVubptSD6IMjt5/6k1cHBoekQ2CdrZ6UD/IypCu+&#13;&#10;5P7o6EAoZONmCvh6mCQAAECciFy+3FNRIV2hEj0np6iz056aKh1iQvjevYoXv3uju1c6BNapTHN/&#13;&#10;UpApXfEAYwMDwx0d0hWA2jjeEgAAxINoezt7hCkOr3dNe7tae8R0NPp8zevsEQnlW8lJP8n3S1c8&#13;&#10;mC8/3796tXQFoDYmCQAAoLxYX193ebl0hUo0t3tNR4fD65UOMeflnbtbQm3SFbBOmcv5SUGmewm/&#13;&#10;CMa/Zo0nJ0e6AlAYkwQAAFDb7MjIzZISY3ZWOkQZmq4XdXToWVnSIeZU79p3oekz6QpYJ9/puBjI&#13;&#10;9DqW+g1LbllZqm+pnLsJKGep/4UDAAA8xFw43FVSYkzzJkgTVodCzkBAusKc3QffPtN4XroC1snU&#13;&#10;HT8PZGXqCryYVtO0/PLyZI9HOgRQEpMEAABQ1fzkZFdp6VyYN0GasKq52VVaKl1hzg8a/u3d9z+U&#13;&#10;roB10u32i4HM1Um6dMjjsut6QTCYlJwsHQKoh0kCAAAoyYhGu4PB2SHeBGlCQWNj8oYN0hXmnDj9&#13;&#10;0V/94Ih0BSzVWOAvczmlK8xxOJ0F3/ymw6lYNiCOSQIAAKjHiMV6KipmOjulQ1SSd/Jk2qZN0hXm&#13;&#10;fHzx050HDkpXwFI/zfc/leKSrngSScnJBcGgXVfm4Q5gKWCSAAAAqpmb66usnG5tle5QSfaxY56a&#13;&#10;GukKc351rfWl7W9KV8BSH+RlvJCu8Ncfkj2e/PJybQm/IgRYapgkAACAUgxjYMuWqaYm6Q6V+Ovr&#13;&#10;fXv2SFeYE2rv2Pzan0lXwFLvZC/f6kmRrvi6Un2+3LIy6QpAGUwSAABAHYYxuGPH/bNnpTtU4tu/&#13;&#10;33/okHSFOd39A5Wvbr8/MSkdAuv8Zcayfb506YqF4cnJySwulq4A1MAkAQAAlDF84ED4xAnpCpV4&#13;&#10;6+qyjyh2NuTt39559ju1d+7yIpUEUudN/X6mV7piIWUUFvoKCqQrAAUwSQAAADWMHj48dvSodIVK&#13;&#10;0quqco8ftyn1tfbwvXt/9N26gUFepJJAXkhPfi93hXTFwsteuzbd75euAJY6zTAM6QYAAIBHGGto&#13;&#10;GN67V7pCJSkbNxZeumRzOKRDTJiORp955bWWUJt0CKzzVIrrl4VZ0hWLxZif729tnRwbkw4Bli6e&#13;&#10;kgAAAEvd+KlT7BGmuIPBwIULau0RNpvt5Z272SMSSrk7qbEgnp8j0Oz2/PJyV1qadAiwdDFJAACA&#13;&#10;JW3i3Llb27ZJV6gkqbh4VXOz5nRKh5jzp3v+/ELTZ9IVsM7qJP1CIDPdHuf3I3ZdD6xfr7tc0iHA&#13;&#10;EvU/AAAA///t3f9PVXeex/F77j33G1y81ysXuOi9F/miDGQkF+NGmt2x05ak4qZ2tXaKNqK2aRuD&#13;&#10;jdVkEidZW81kJtvddUx1zXSyW+M2VdImozYFO6N2JLtWbBsJpbJUka+pqCgFkQICnv1lk24nnY5H&#13;&#10;4bzvx/t8/AXPICF+Xvfcz3nA/wQAAACljTQ0dFdUSFeoRA+HcxsbNdXOPxu3vVZzpFa6AtbJ1h0f&#13;&#10;xTJnOZLiMKK73bHSUodqKyFgjaT4KwAAAFQ01tLSUVYmXaESRyCQ19JiT02VDjHnn/f9+5tv10hX&#13;&#10;wDoBh/1kTmbEqdgXi+6H2+eLxuPag/5ICHAPuN4SAAAkovGurrb8fGNiQjpEGZrHU9DZqWcqdlNg&#13;&#10;zZHaNdVbpStgHY+mncrJXOR1SYcIGOrr62lqsnH+Av4fhjoAAJBwJq5ebSssZI+4e5qu57e2KrdH&#13;&#10;1J44xR6RbI5EQsm5R9hstrRQKGv+fOkKILEwSQAAgMQyOTBwqbDQGB2VDlFJblOTMxaTrjDn488a&#13;&#10;n1j3knQFLPXenPRyn0e6QlIwEgnl5kpXAAmESQIAACSQO8PDl4qKJgcGpENUMvfMGXdRkXSFOecv&#13;&#10;tFU8+7x0BSy1LxxcMSNFukJeKC/PHw5LVwCJgkkCAAAkCmNsrD0en+jtlQ5RSbSuzrt4sXSFOe3d&#13;&#10;PY89XTV0a1g6BNZ5NeR/caZPuiJRZBcXpwaD0hVAQmCSAAAACcEYH+8oK7t98aJ0iEpmHzzoW7pU&#13;&#10;usKca9dvPPLU2mvXb0iHwDovzvRtD/mlKxKIpmmRkhKvn58JwCQBAAASweRkV3n5aGOjdIdKsvbs&#13;&#10;8VdWSleYM3Rr+LGnq3ou8yBMElkxI2VfmCcC/pxd16PxuMvrlQ4BhDFJAAAAaYbRs3LlN/X10h0q&#13;&#10;Ce3YEayulq4wZ3RsrOLZ589faJMOgXWWpHrem5MuXZGgHE5ndOFCh9MpHQJIYpIAAACiDOPy+vVD&#13;&#10;R49Kd6gkuHlzaPt26QrTntyw8ePPeBAmiSzyuj6IhKQrEprL643G43Zdlw4BxDBJAAAASVe2bBk4&#13;&#10;cEC6QiWBqqqsXbukK0xbU731eP1p6QpYZ55L/zCakWLXpEMSndfvj5SUaBo/KCQpJgkAACCmb+fO&#13;&#10;/t27pStUkrZ8efb+/TbVTi+vvPqrmiO10hWwTsTpOJmTGXBw1rgrqcFgdnGxdAUgQzMMQ7oBAAAk&#13;&#10;o/69e69s2iRdoRJPPJ776ac2h0M6xJx//e1bP//l69IVsM4sh71hblauiy8jmHO9s/MarxxC8mGS&#13;&#10;AAAAAoYOH+5ZsUK6QiWugoK85mbN7ZYOMafmSO2a6q3SFbBOil3775zMEo9LOkRJV778sr+7W7oC&#13;&#10;sBSTBAAAsNrwqVNdP/2pdIVK9HA4/+JFe2qqdIg5x+tPP77mOekKWOqjWMaSVI90hbIMo6epaaiv&#13;&#10;T7oDsA6TBAAAsNTo55+3l5RIV6jEEQjkd3Q4AgHpEHM+/qyx/GfrRsfGpENgnfcjoWVpXukKtRl3&#13;&#10;7nQ3Ng7390uHABbhyhkAAGCd8a6ujoULpStUonk8ea2tyu0R5y+0VTz7PHtEUnkrexZ7xP3T7PZI&#13;&#10;SYnb55MOASzCJAEAACwycfVqW2GhMTEhHaIMTdfzW1v1zEzpEHN6Lvc+9nTV0K1h6RBY59cZgaqA&#13;&#10;Yl8sSlh2XY+VluqqXRwD3BsmCQAAYIXJgYFLhYXG6Kh0iEpym5qcsZh0hTnXrt945Km1167fkA6B&#13;&#10;dV4Opv08fYZ0xQNFd7tjpaUOp1M6BJh2TBIAAGDa3RkevlRUNDkwIB2ikrlnzriLiqQrzBm6NfzY&#13;&#10;01Xt3T3SIbDOM/6U32TNlK54ALl9vmg8rtk5r+EBx684AACYXsbYWHs8PtHbKx2ikmhdnXfxYukK&#13;&#10;0yqeff78hTbpClin3Od5Z3a6dMUDy+v3z1mwwKZp0iHANGKSAAAA08gYH+8oK7t98aJ0iEpmHzzo&#13;&#10;W7pUusK0J9a99PFnjdIVsM5DKe4jkZB0xQMuLRTKmj9fugKYRkwSAABg2kxOdpWXjzZyTDUha88e&#13;&#10;f2WldIVpa6q31p44JV0B6xS7nXXRkIcP8KdfMBIJ5eZKVwDThUkCAABMD8PoWbnym/p66Q6VhHbs&#13;&#10;CFZXS1eY9otf76o5UitdAevkuvQTsYw0rjmwSigvzx8OS1cA04K/IwAAYBoYxuX164eOHpXuUElw&#13;&#10;8+bQ9u3SFaa98R//+U//9jvpClgnQ3d8FMvM0B3SIcklu7g4NRiUrgCmnmYYhnQDAAB40Fx55ZX+&#13;&#10;3bulK1QSqKrK3r9fuXvsao7UrqneKl0B66TZ7afnZha7eTmlgDsTE13nzo0MDkqHAFOJSQIAAEyx&#13;&#10;vp07+159VbpCJWnLl0cOH1Zujzhef/rxNc9JV8A6Hk07Hst4KMUtHZK8JsfHO86evT0yIh0CTBkm&#13;&#10;CQAAMJX69+69smmTdIVKUpYsyTl50uZQ7DH4T5uaH17x7OjYmHQIrPNhNKPc55GuSHa3R0Y6zp6d&#13;&#10;HB+XDgGmBpMEAACYMoOHDn21erV0hUo88fjcs2c1p2KPwZ+/0PaTJ1cP3LwpHQLrvDM7/Rl/inQF&#13;&#10;bDabbWRwsOvcuTsTE9IhwBRgkgAAAFPj1rFj3RUV0hUqcRUU5DU3a27FHoPvudz7NxVPXbt+QzoE&#13;&#10;1tkXDr440yddgW8N9/d3nzvHUQ4PAN64AQAApsBIQwN7hCl6OJzb2KjcHnHj64FHnlrLHpFUfpE+&#13;&#10;gz0i0aQGg9nFxdIVwBTgKQkAAHC/xlpaLvGfYzMcgUB+R4cjEJAOMWfo1vBP/mH15//zpXQIrPP8&#13;&#10;TN+bYd49maCud3Zeu3hRugK4L0wSAADgvox3dbXl5xt8q/muaR5PQWennpkpHWLa3z1Z+fFnjdIV&#13;&#10;sM6yNO/7kZB0BX7IlS+/7O/ulq4A7h1f3AAAAPdu4urVtsJC9oi7p+l6fmurinvEE+teYo9IKktS&#13;&#10;PewRiS9r3ry0EP9MUBiTBAAAuEeTAwOXCguN0VHpEJXkNjU5YzHpCtM2bNlWe+KUdAWsU+JxfcAe&#13;&#10;oQRNm7NgQWqQL9dAVUwSAADgXtwZHr5UVDQ5MCAdopK5Z864i4qkK0z7x9d3H3j3sHQFrDPPpR+P&#13;&#10;ZaTYNekQ3BXNbo+UlLh9XEEKJTFJAAAA04yxsfZ4fKK3VzpEJdG6Ou/ixdIVpr35ds2v3vitdAWs&#13;&#10;k607TuZkznJwTFCJXddjpaW6am/wAWxMEgAAwCxjfLyjrOw217ybMfvgQd/SpdIVptUcqd247TXp&#13;&#10;Clgn4LCfzMnM1h3SITBNd7tjpaUOp1M6BDCHSQIAAJgxOdlVXj7ayDWHJmTt2eOvrJSuMO14/ek1&#13;&#10;1VulK2CdFLv2YTRjnkuXDsE9cvt80Xhcs3PEg0r4fQUAAHfNMHpWrvymvl66QyWhHTuC1dXSFaZ9&#13;&#10;2tT85IaN0hWw1AeR0CKvS7oC98Xr989ZsMCmcQ8IlMEkAQAA7o5hXF6/fujoUekOlQQ3bw5t3y5d&#13;&#10;YdqF9s7HK58bHRuTDoF13puTviTVI12BKZAWCmXNny9dAdwtJgkAAHBXrmzZMnDggHSFSgJVVVm7&#13;&#10;dklXmNZzuffRVWsHbt6UDoF13sqetWJGinQFpkwwEgnl5kpXAHeFSQIAAPx1fTt39u/eLV2hkrTl&#13;&#10;y7P371fu8ekbXw888tTay1evSYfAOjsz/FWBVOkKTLFQXp4/HJauAP46zTAM6QYAAJDQ+vfuvbJp&#13;&#10;k3SFSlKWLMk5edLmUOy1Bd+MjP7t8meaWlqlQ2CdF2f69oWD0hWYFoZhdJ87N9zfLx0C/BAmCQAA&#13;&#10;8EMGDx36avVq6QqVeOLxuWfPagq+iu+RVWvrz3wiXQHrrJiR8t6cdOkKTKM7ExNd586NDA5KhwB/&#13;&#10;EZMEAAD4i24dO9ZdUSFdoRJXQUFec7PmdkuHmPbEupdqT5ySroB1yn2eD6MZ0hWYdpPj4x1nz94e&#13;&#10;GZEOAb4fd0kAAIDvN9LQwB5hih4O5zY2qrhHbNiyjT0iqSzyuo5EQtIVsILD6YwuXOhQ8LktJAkm&#13;&#10;CQAA8D3GWlo6ysqkK1TiCATyWlrsqepdE/jqv7xx4N3D0hWwTrHb+WE0w6Pa3au4Zy6vNxqP23Vd&#13;&#10;OgT4HkwSAADgz413dbWXlEhXqETzePJaWx2BgHSIaW++XfPL3fukK2CdiNNxIpYRcHAKSC5evz9S&#13;&#10;UqKxQyHxcJcEAAD4jskbNy7MmWOMjkqHKEPT9fy2NmcsJh1i2u/r/rjqhZelK2CdWQ57w9ysXBef&#13;&#10;liepwd7er774QroC+A72UQAA8K07Q0NtP/oRe4QpuU1NKu4Rx+tPs0cklTS7/Xgsgz0imfnD4YyC&#13;&#10;AukK4DuYJAAAwP8xRkYu/fjHk3190iEqif3pT+6iIukK0z5tan5yw0bpCliqLhoq8bikKyAsPScn&#13;&#10;GI1KVwDfYpIAAAA2m81m3L7dvmjReFeXdIhKZh88mPrww9IVpl1o73y88rnRsTHpEFjn/UjooRT1&#13;&#10;3gWD6ZA1b15aiPetIFEwSQAAAJttcrLz4YfHzp+X7lBJ1p49/spK6QrTLl+99uiqtQM3b0qHwDrv&#13;&#10;zE5fluaVrkDC0LQ5CxakBoPSHYDNxiQBAABshtG9bNnImTPSHSoJ7dgRrK6WrjDtxtcDj65ae/nq&#13;&#10;NekQWOf1zMAz/hTpCiQWzW6PlJS4fT7pEIBJAgCAJGcYl9evv/WHP0h3qCS4eXNo+3bpCtO+GRkt&#13;&#10;/9m6C+2d0iGwzsvBtK2zZkhXIBHZdT1WWqq7+ToPhDFJAACQ1K5s2TJw4IB0hUoCVVVZu3ZJV9yL&#13;&#10;v1/7QlNLq3QFrPOMP+U3WTOlK5C4dLc7VlrqcDqlQ5DUmCQAAEhefTt39u/eLV2hkrTly7P377dp&#13;&#10;mnSIaateeLn+zCfSFbDOsjTvO7PTpSuQ6Nw+XzQe1+ycCiFGMwxDugEAAAjo37v3yqZN0hUqSVmy&#13;&#10;JOfkSZvDIR1i2oYt2w68e1i6AtZ5KMX9XzmZ0hVQxlBfX09Tk42DISSwhwEAkIwGDx1ijzDFE4/H&#13;&#10;jh9XcY/YsWsve0RSKfG46qK84hEmpIVCWfPnS1cgSfGUBAAASefWsWPdFRXSFSpxFRTkNTdrCt4D&#13;&#10;9+bbNRu3vSZdAevkuvSGuVmzHHzuCNP6Ll3qa2+XrkDSYZIAACC5jDQ0dJSVSVeoRA+H8y9etKem&#13;&#10;SoeY9vu6P6564WXpClgnQ3d8Mjcr4lTvWR4kiK+++GKwt1e6AsnlfwFplMT7KYFrDwAAAABJRU5E&#13;&#10;rkJgglBLAwQUAAYACAAAACEAEp89MOsAAAAUAQAADwAAAGRycy9kb3ducmV2LnhtbEyPQU/DMAyF&#13;&#10;70j8h8hIXNCWjnVl7ZpOiIE4wIFtCHHMGtOWJU5psq3w60lPcLGeZfv5ffmyN5odsXONJQGTcQQM&#13;&#10;qbSqoUrA6/ZhNAfmvCQltSUU8I0OlsX5WS4zZU+0xuPGVyyYkMukgNr7NuPclTUa6ca2RQqzD9sZ&#13;&#10;6UPbVVx18hTMjebXUZRwIxsKH2rZ4l2N5X5zMAJ4/PT1fPWySj4f52/vXLf32/XPXojLi361COV2&#13;&#10;Acxj7/8uYGAI+aEIwXb2QMoxLWA0ieNA5Ac1TVNgw040mybAdkHN4vQGeJHz/zDFLwAAAP//AwBQ&#13;&#10;SwMEFAAGAAgAAAAhAKomDr68AAAAIQEAABkAAABkcnMvX3JlbHMvZTJvRG9jLnhtbC5yZWxzhI9B&#13;&#10;asMwEEX3hdxBzD6WnUUoxbI3oeBtSA4wSGNZxBoJSS317SPIJoFAl/M//z2mH//8Kn4pZRdYQde0&#13;&#10;IIh1MI6tguvle/8JIhdkg2tgUrBRhnHYffRnWrHUUV5czKJSOCtYSolfUma9kMfchEhcmzkkj6We&#13;&#10;ycqI+oaW5KFtjzI9M2B4YYrJKEiT6UBctljN/7PDPDtNp6B/PHF5o5DOV3cFYrJUFHgyDh9h10S2&#13;&#10;IIdevjw23AEAAP//AwBQSwECLQAUAAYACAAAACEAsYJntgoBAAATAgAAEwAAAAAAAAAAAAAAAAAA&#13;&#10;AAAAW0NvbnRlbnRfVHlwZXNdLnhtbFBLAQItABQABgAIAAAAIQA4/SH/1gAAAJQBAAALAAAAAAAA&#13;&#10;AAAAAAAAADsBAABfcmVscy8ucmVsc1BLAQItABQABgAIAAAAIQCIp4UzuAIAAPUFAAAOAAAAAAAA&#13;&#10;AAAAAAAAADoCAABkcnMvZTJvRG9jLnhtbFBLAQItAAoAAAAAAAAAIQAcbQWBw1ICAMNSAgAUAAAA&#13;&#10;AAAAAAAAAAAAAB4FAABkcnMvbWVkaWEvaW1hZ2UxLnBuZ1BLAQItABQABgAIAAAAIQASnz0w6wAA&#13;&#10;ABQBAAAPAAAAAAAAAAAAAAAAABNYAgBkcnMvZG93bnJldi54bWxQSwECLQAUAAYACAAAACEAqiYO&#13;&#10;vrwAAAAhAQAAGQAAAAAAAAAAAAAAAAArWQIAZHJzL19yZWxzL2Uyb0RvYy54bWwucmVsc1BLBQYA&#13;&#10;AAAABgAGAHwBAAAeWgIAAAA=&#13;&#10;" stroked="f" strokeweight="1pt">
                <v:fill r:id="rId12" o:title="" recolor="t" rotate="t" type="frame"/>
              </v:rect>
            </w:pict>
          </mc:Fallback>
        </mc:AlternateContent>
      </w:r>
    </w:p>
    <w:p w14:paraId="0A32BB9F" w14:textId="7FC008BB" w:rsidR="00CA1F83" w:rsidRDefault="00CA1F83" w:rsidP="00921DD8">
      <w:pPr>
        <w:jc w:val="center"/>
        <w:rPr>
          <w:rFonts w:ascii="Century Gothic" w:eastAsia="Century Gothic" w:hAnsi="Century Gothic" w:cs="Century Gothic"/>
          <w:b/>
          <w:sz w:val="48"/>
        </w:rPr>
      </w:pPr>
    </w:p>
    <w:p w14:paraId="615C7065" w14:textId="61ADD46C" w:rsidR="00CA1F83" w:rsidRDefault="00CA1F83" w:rsidP="00921DD8">
      <w:pPr>
        <w:jc w:val="center"/>
        <w:rPr>
          <w:rFonts w:ascii="Century Gothic" w:eastAsia="Century Gothic" w:hAnsi="Century Gothic" w:cs="Century Gothic"/>
          <w:b/>
          <w:sz w:val="48"/>
        </w:rPr>
      </w:pPr>
    </w:p>
    <w:p w14:paraId="5F280A59" w14:textId="64BB1DDB" w:rsidR="00CA1F83" w:rsidRDefault="00945632" w:rsidP="00921DD8">
      <w:pPr>
        <w:jc w:val="center"/>
        <w:rPr>
          <w:rFonts w:ascii="Century Gothic" w:eastAsia="Century Gothic" w:hAnsi="Century Gothic" w:cs="Century Gothic"/>
          <w:b/>
          <w:sz w:val="48"/>
        </w:rPr>
      </w:pPr>
      <w:r>
        <w:rPr>
          <w:rFonts w:ascii="Century Gothic" w:eastAsia="Century Gothic" w:hAnsi="Century Gothic" w:cs="Century Gothic"/>
          <w:b/>
          <w:noProof/>
          <w:sz w:val="48"/>
        </w:rPr>
        <mc:AlternateContent>
          <mc:Choice Requires="wps">
            <w:drawing>
              <wp:anchor distT="0" distB="0" distL="114300" distR="114300" simplePos="0" relativeHeight="251748352" behindDoc="0" locked="0" layoutInCell="1" allowOverlap="1" wp14:anchorId="7B28F1F6" wp14:editId="53A276CC">
                <wp:simplePos x="0" y="0"/>
                <wp:positionH relativeFrom="column">
                  <wp:posOffset>-583838</wp:posOffset>
                </wp:positionH>
                <wp:positionV relativeFrom="paragraph">
                  <wp:posOffset>393246</wp:posOffset>
                </wp:positionV>
                <wp:extent cx="6574971" cy="478972"/>
                <wp:effectExtent l="0" t="0" r="0" b="0"/>
                <wp:wrapNone/>
                <wp:docPr id="1521431234" name="Pole tekstowe 2"/>
                <wp:cNvGraphicFramePr/>
                <a:graphic xmlns:a="http://schemas.openxmlformats.org/drawingml/2006/main">
                  <a:graphicData uri="http://schemas.microsoft.com/office/word/2010/wordprocessingShape">
                    <wps:wsp>
                      <wps:cNvSpPr txBox="1"/>
                      <wps:spPr>
                        <a:xfrm>
                          <a:off x="0" y="0"/>
                          <a:ext cx="6574971" cy="478972"/>
                        </a:xfrm>
                        <a:prstGeom prst="rect">
                          <a:avLst/>
                        </a:prstGeom>
                        <a:noFill/>
                        <a:ln w="6350">
                          <a:noFill/>
                        </a:ln>
                      </wps:spPr>
                      <wps:txbx>
                        <w:txbxContent>
                          <w:p w14:paraId="1BADBC6B" w14:textId="77F17B93" w:rsidR="00945632" w:rsidRPr="00945632" w:rsidRDefault="00945632">
                            <w:pPr>
                              <w:rPr>
                                <w:rFonts w:ascii="Aptos" w:hAnsi="Aptos"/>
                                <w:b/>
                                <w:bCs/>
                                <w:color w:val="D50000"/>
                                <w:sz w:val="44"/>
                                <w:szCs w:val="44"/>
                              </w:rPr>
                            </w:pPr>
                            <w:r w:rsidRPr="00945632">
                              <w:rPr>
                                <w:rFonts w:ascii="Aptos" w:hAnsi="Aptos"/>
                                <w:b/>
                                <w:bCs/>
                                <w:color w:val="D50000"/>
                                <w:sz w:val="44"/>
                                <w:szCs w:val="44"/>
                              </w:rPr>
                              <w:t>PROGNOZA ODDZIAŁYWANIA NA ŚRODOWISKO</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B28F1F6" id="_x0000_t202" coordsize="21600,21600" o:spt="202" path="m,l,21600r21600,l21600,xe">
                <v:stroke joinstyle="miter"/>
                <v:path gradientshapeok="t" o:connecttype="rect"/>
              </v:shapetype>
              <v:shape id="Pole tekstowe 2" o:spid="_x0000_s1026" type="#_x0000_t202" style="position:absolute;left:0;text-align:left;margin-left:-45.95pt;margin-top:30.95pt;width:517.7pt;height:37.7pt;z-index:251748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wRVWPFwIAACwEAAAOAAAAZHJzL2Uyb0RvYy54bWysU8tu2zAQvBfoPxC817JdO44Fy4GbwEWB&#13;&#10;IAngBDnTFGkJILksSVtyv75LSn4g7anoZbXkrvYxM1zctVqRg3C+BlPQ0WBIiTAcytrsCvr2uv5y&#13;&#10;S4kPzJRMgREFPQpP75afPy0am4sxVKBK4QgWMT5vbEGrEGyeZZ5XQjM/ACsMBiU4zQIe3S4rHWuw&#13;&#10;ulbZeDi8yRpwpXXAhfd4+9AF6TLVl1Lw8CylF4GoguJsIVmX7DbabLlg+c4xW9W8H4P9wxSa1Qab&#13;&#10;nks9sMDI3tV/lNI1d+BBhgEHnYGUNRdpB9xmNPywzaZiVqRdEBxvzzD5/1eWPx029sWR0H6DFgmM&#13;&#10;gDTW5x4v4z6tdDp+cVKCcYTweIZNtIFwvLyZzibz2YgSjrHJ7HY+G8cy2eVv63z4LkCT6BTUIS0J&#13;&#10;LXZ49KFLPaXEZgbWtVKJGmVIgx2+Tofph3MEiyuDPS6zRi+027ZfYAvlEfdy0FHuLV/X2PyR+fDC&#13;&#10;HHKMq6BuwzMaqQCbQO9RUoH79bf7mI/QY5SSBjVTUP9zz5ygRP0wSMp8NJlEkaXDZDob48FdR7bX&#13;&#10;EbPX94CyROBwuuTG/KBOrnSg31Heq9gVQ8xw7F3QcHLvQ6dkfB5crFYpCWVlWXg0G8tj6QhnhPa1&#13;&#10;fWfO9vgHZO4JTupi+QcautyOiNU+gKwTRxHgDtUed5RkYrl/PlHz1+eUdXnky98AAAD//wMAUEsD&#13;&#10;BBQABgAIAAAAIQB27Yv75gAAAA8BAAAPAAAAZHJzL2Rvd25yZXYueG1sTI9Bb8IwDIXvk/YfIiPt&#13;&#10;Bil0MFqaItQJTZq2A4wLt7QJbbXE6ZoA3X79zGm72LL8+fm9bD1Ywy66961DAdNJBExj5VSLtYDD&#13;&#10;x3a8BOaDRCWNQy3gW3tY5/d3mUyVu+JOX/ahZiSCPpUCmhC6lHNfNdpKP3GdRtqdXG9loLGvuerl&#13;&#10;lcSt4bMoWnArW6QPjex00ejqc3+2Al6L7bvclTO7/DHFy9tp030djnMhHkbD84rKZgUs6CH8XcAt&#13;&#10;A/mHnIyV7ozKMyNgnEwTQgUsbp2A5DGeAyuJjJ9i4HnG/+fIfwEAAP//AwBQSwECLQAUAAYACAAA&#13;&#10;ACEAtoM4kv4AAADhAQAAEwAAAAAAAAAAAAAAAAAAAAAAW0NvbnRlbnRfVHlwZXNdLnhtbFBLAQIt&#13;&#10;ABQABgAIAAAAIQA4/SH/1gAAAJQBAAALAAAAAAAAAAAAAAAAAC8BAABfcmVscy8ucmVsc1BLAQIt&#13;&#10;ABQABgAIAAAAIQCwRVWPFwIAACwEAAAOAAAAAAAAAAAAAAAAAC4CAABkcnMvZTJvRG9jLnhtbFBL&#13;&#10;AQItABQABgAIAAAAIQB27Yv75gAAAA8BAAAPAAAAAAAAAAAAAAAAAHEEAABkcnMvZG93bnJldi54&#13;&#10;bWxQSwUGAAAAAAQABADzAAAAhAUAAAAA&#13;&#10;" filled="f" stroked="f" strokeweight=".5pt">
                <v:textbox>
                  <w:txbxContent>
                    <w:p w14:paraId="1BADBC6B" w14:textId="77F17B93" w:rsidR="00945632" w:rsidRPr="00945632" w:rsidRDefault="00945632">
                      <w:pPr>
                        <w:rPr>
                          <w:rFonts w:ascii="Aptos" w:hAnsi="Aptos"/>
                          <w:b/>
                          <w:bCs/>
                          <w:color w:val="D50000"/>
                          <w:sz w:val="44"/>
                          <w:szCs w:val="44"/>
                        </w:rPr>
                      </w:pPr>
                      <w:r w:rsidRPr="00945632">
                        <w:rPr>
                          <w:rFonts w:ascii="Aptos" w:hAnsi="Aptos"/>
                          <w:b/>
                          <w:bCs/>
                          <w:color w:val="D50000"/>
                          <w:sz w:val="44"/>
                          <w:szCs w:val="44"/>
                        </w:rPr>
                        <w:t>PROGNOZA ODDZIAŁYWANIA NA ŚRODOWISKO</w:t>
                      </w:r>
                    </w:p>
                  </w:txbxContent>
                </v:textbox>
              </v:shape>
            </w:pict>
          </mc:Fallback>
        </mc:AlternateContent>
      </w:r>
    </w:p>
    <w:p w14:paraId="59183795" w14:textId="3E2B0883" w:rsidR="00AB1A26" w:rsidRDefault="00AB1A26" w:rsidP="00CA1F83">
      <w:pPr>
        <w:jc w:val="center"/>
        <w:rPr>
          <w:rFonts w:ascii="Montserrat" w:hAnsi="Montserrat"/>
        </w:rPr>
      </w:pPr>
    </w:p>
    <w:p w14:paraId="69B1E410" w14:textId="4D569C6A" w:rsidR="00921DD8" w:rsidRDefault="00921DD8" w:rsidP="00127DBE">
      <w:pPr>
        <w:rPr>
          <w:rFonts w:ascii="Montserrat" w:hAnsi="Montserrat"/>
        </w:rPr>
      </w:pPr>
    </w:p>
    <w:p w14:paraId="24373ABE" w14:textId="5259108C" w:rsidR="00921DD8" w:rsidRDefault="00921DD8" w:rsidP="00127DBE">
      <w:pPr>
        <w:rPr>
          <w:rFonts w:ascii="Montserrat" w:hAnsi="Montserrat"/>
        </w:rPr>
      </w:pPr>
    </w:p>
    <w:p w14:paraId="03DC1ACC" w14:textId="77777777" w:rsidR="00945632" w:rsidRDefault="00945632" w:rsidP="00127DBE">
      <w:pPr>
        <w:rPr>
          <w:rFonts w:ascii="Montserrat" w:hAnsi="Montserrat"/>
        </w:rPr>
      </w:pPr>
    </w:p>
    <w:p w14:paraId="0EF34A88" w14:textId="77777777" w:rsidR="00945632" w:rsidRDefault="00945632" w:rsidP="00127DBE">
      <w:pPr>
        <w:rPr>
          <w:rFonts w:ascii="Montserrat" w:hAnsi="Montserrat"/>
        </w:rPr>
      </w:pPr>
    </w:p>
    <w:p w14:paraId="71841A3E" w14:textId="77777777" w:rsidR="00945632" w:rsidRDefault="00945632" w:rsidP="00127DBE">
      <w:pPr>
        <w:rPr>
          <w:rFonts w:ascii="Montserrat" w:hAnsi="Montserrat"/>
        </w:rPr>
      </w:pPr>
    </w:p>
    <w:p w14:paraId="4DD1ECA2" w14:textId="77777777" w:rsidR="00945632" w:rsidRDefault="00945632" w:rsidP="00127DBE">
      <w:pPr>
        <w:rPr>
          <w:rFonts w:ascii="Montserrat" w:hAnsi="Montserrat"/>
        </w:rPr>
      </w:pPr>
    </w:p>
    <w:p w14:paraId="2224D2FA" w14:textId="77777777" w:rsidR="00945632" w:rsidRDefault="00945632" w:rsidP="00127DBE">
      <w:pPr>
        <w:rPr>
          <w:rFonts w:ascii="Montserrat" w:hAnsi="Montserrat"/>
        </w:rPr>
      </w:pPr>
    </w:p>
    <w:p w14:paraId="1D157B8A" w14:textId="77777777" w:rsidR="00945632" w:rsidRDefault="00945632" w:rsidP="00127DBE">
      <w:pPr>
        <w:rPr>
          <w:rFonts w:ascii="Montserrat" w:hAnsi="Montserrat"/>
        </w:rPr>
      </w:pPr>
    </w:p>
    <w:p w14:paraId="62F4EFB8" w14:textId="77777777" w:rsidR="00945632" w:rsidRDefault="00945632" w:rsidP="00127DBE">
      <w:pPr>
        <w:rPr>
          <w:rFonts w:ascii="Montserrat" w:hAnsi="Montserrat"/>
        </w:rPr>
      </w:pPr>
    </w:p>
    <w:p w14:paraId="539D8BD8" w14:textId="77777777" w:rsidR="00945632" w:rsidRDefault="00945632" w:rsidP="00127DBE">
      <w:pPr>
        <w:rPr>
          <w:rFonts w:ascii="Montserrat" w:hAnsi="Montserrat"/>
        </w:rPr>
      </w:pPr>
    </w:p>
    <w:p w14:paraId="5E8887F4" w14:textId="77777777" w:rsidR="00945632" w:rsidRDefault="00945632" w:rsidP="00127DBE">
      <w:pPr>
        <w:rPr>
          <w:rFonts w:ascii="Montserrat" w:hAnsi="Montserrat"/>
        </w:rPr>
      </w:pPr>
    </w:p>
    <w:p w14:paraId="10E7F322" w14:textId="77777777" w:rsidR="00945632" w:rsidRDefault="00945632" w:rsidP="00127DBE">
      <w:pPr>
        <w:rPr>
          <w:rFonts w:ascii="Montserrat" w:hAnsi="Montserrat"/>
        </w:rPr>
      </w:pPr>
    </w:p>
    <w:p w14:paraId="6747154E" w14:textId="77777777" w:rsidR="00945632" w:rsidRDefault="00945632" w:rsidP="00127DBE">
      <w:pPr>
        <w:rPr>
          <w:rFonts w:ascii="Montserrat" w:hAnsi="Montserrat"/>
        </w:rPr>
      </w:pPr>
    </w:p>
    <w:p w14:paraId="56DDCB95" w14:textId="77777777" w:rsidR="00945632" w:rsidRDefault="00945632" w:rsidP="00127DBE">
      <w:pPr>
        <w:rPr>
          <w:rFonts w:ascii="Montserrat" w:hAnsi="Montserrat"/>
        </w:rPr>
      </w:pPr>
    </w:p>
    <w:p w14:paraId="1ADB130A" w14:textId="77777777" w:rsidR="00945632" w:rsidRDefault="00945632" w:rsidP="00127DBE">
      <w:pPr>
        <w:rPr>
          <w:rFonts w:ascii="Montserrat" w:hAnsi="Montserrat"/>
        </w:rPr>
      </w:pPr>
    </w:p>
    <w:p w14:paraId="0D979608" w14:textId="77777777" w:rsidR="00945632" w:rsidRDefault="00945632" w:rsidP="00127DBE">
      <w:pPr>
        <w:rPr>
          <w:rFonts w:ascii="Montserrat" w:hAnsi="Montserrat"/>
        </w:rPr>
      </w:pPr>
    </w:p>
    <w:p w14:paraId="024AB008" w14:textId="77777777" w:rsidR="00945632" w:rsidRDefault="00945632" w:rsidP="00127DBE">
      <w:pPr>
        <w:rPr>
          <w:rFonts w:ascii="Montserrat" w:hAnsi="Montserrat"/>
        </w:rPr>
      </w:pPr>
    </w:p>
    <w:p w14:paraId="402AFBEA" w14:textId="77777777" w:rsidR="00945632" w:rsidRDefault="00945632" w:rsidP="00127DBE">
      <w:pPr>
        <w:rPr>
          <w:rFonts w:ascii="Montserrat" w:hAnsi="Montserrat"/>
        </w:rPr>
      </w:pPr>
    </w:p>
    <w:p w14:paraId="79316B13" w14:textId="77777777" w:rsidR="00945632" w:rsidRDefault="00945632" w:rsidP="00127DBE">
      <w:pPr>
        <w:rPr>
          <w:rFonts w:ascii="Montserrat" w:hAnsi="Montserrat"/>
        </w:rPr>
      </w:pPr>
    </w:p>
    <w:p w14:paraId="506804D3" w14:textId="36CC8A02" w:rsidR="00921DD8" w:rsidRDefault="00921DD8" w:rsidP="00127DBE">
      <w:pPr>
        <w:rPr>
          <w:rFonts w:ascii="Montserrat" w:hAnsi="Montserrat"/>
        </w:rPr>
      </w:pPr>
    </w:p>
    <w:p w14:paraId="3AD8E0CF" w14:textId="696172B2" w:rsidR="00921DD8" w:rsidRDefault="00921DD8" w:rsidP="00127DBE">
      <w:pPr>
        <w:rPr>
          <w:rFonts w:ascii="Montserrat" w:hAnsi="Montserrat"/>
        </w:rPr>
      </w:pPr>
    </w:p>
    <w:p w14:paraId="6EF6D1D8" w14:textId="0E96008A" w:rsidR="00921DD8" w:rsidRDefault="00921DD8" w:rsidP="00127DBE">
      <w:pPr>
        <w:rPr>
          <w:rFonts w:ascii="Montserrat" w:hAnsi="Montserrat"/>
        </w:rPr>
      </w:pPr>
    </w:p>
    <w:p w14:paraId="7D5F3AA5" w14:textId="2B37FC07" w:rsidR="00921DD8" w:rsidRDefault="00921DD8" w:rsidP="00127DBE">
      <w:pPr>
        <w:rPr>
          <w:rFonts w:ascii="Montserrat" w:hAnsi="Montserrat"/>
        </w:rPr>
      </w:pPr>
    </w:p>
    <w:p w14:paraId="1455A0A3" w14:textId="2E889F52" w:rsidR="00921DD8" w:rsidRDefault="00921DD8" w:rsidP="00127DBE">
      <w:pPr>
        <w:rPr>
          <w:rFonts w:ascii="Montserrat" w:hAnsi="Montserrat"/>
        </w:rPr>
      </w:pPr>
    </w:p>
    <w:p w14:paraId="0B79188D" w14:textId="0B33D3D8" w:rsidR="00921DD8" w:rsidRDefault="00921DD8" w:rsidP="00127DBE">
      <w:pPr>
        <w:rPr>
          <w:rFonts w:ascii="Montserrat" w:hAnsi="Montserrat"/>
        </w:rPr>
      </w:pPr>
    </w:p>
    <w:p w14:paraId="4C0BE854" w14:textId="0CF924C8" w:rsidR="00921DD8" w:rsidRDefault="00945632" w:rsidP="00A30AE7">
      <w:pPr>
        <w:tabs>
          <w:tab w:val="left" w:pos="7350"/>
        </w:tabs>
        <w:rPr>
          <w:rFonts w:ascii="Montserrat" w:hAnsi="Montserrat"/>
        </w:rPr>
      </w:pPr>
      <w:r w:rsidRPr="00686B63">
        <w:rPr>
          <w:rFonts w:eastAsia="Batang"/>
          <w:noProof/>
          <w:color w:val="FFFFFF" w:themeColor="background1"/>
          <w:lang w:eastAsia="pl-PL"/>
        </w:rPr>
        <w:lastRenderedPageBreak/>
        <w:drawing>
          <wp:anchor distT="0" distB="0" distL="114300" distR="114300" simplePos="0" relativeHeight="251750400" behindDoc="0" locked="0" layoutInCell="1" allowOverlap="1" wp14:anchorId="7951F136" wp14:editId="0E16C8AD">
            <wp:simplePos x="0" y="0"/>
            <wp:positionH relativeFrom="margin">
              <wp:posOffset>76325</wp:posOffset>
            </wp:positionH>
            <wp:positionV relativeFrom="margin">
              <wp:posOffset>-86904</wp:posOffset>
            </wp:positionV>
            <wp:extent cx="5355772" cy="6565006"/>
            <wp:effectExtent l="0" t="0" r="0" b="7620"/>
            <wp:wrapNone/>
            <wp:docPr id="434809253" name="Obraz 434809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4809253" name="Obraz 434809253"/>
                    <pic:cNvPicPr>
                      <a:picLocks noChangeAspect="1" noChangeArrowheads="1"/>
                    </pic:cNvPicPr>
                  </pic:nvPicPr>
                  <pic:blipFill>
                    <a:blip r:embed="rId13">
                      <a:alphaModFix amt="50000"/>
                      <a:extLst>
                        <a:ext uri="{28A0092B-C50C-407E-A947-70E740481C1C}">
                          <a14:useLocalDpi xmlns:a14="http://schemas.microsoft.com/office/drawing/2010/main" val="0"/>
                        </a:ext>
                      </a:extLst>
                    </a:blip>
                    <a:stretch>
                      <a:fillRect/>
                    </a:stretch>
                  </pic:blipFill>
                  <pic:spPr bwMode="auto">
                    <a:xfrm>
                      <a:off x="0" y="0"/>
                      <a:ext cx="5355772" cy="6565006"/>
                    </a:xfrm>
                    <a:prstGeom prst="rect">
                      <a:avLst/>
                    </a:prstGeom>
                    <a:noFill/>
                  </pic:spPr>
                </pic:pic>
              </a:graphicData>
            </a:graphic>
            <wp14:sizeRelH relativeFrom="page">
              <wp14:pctWidth>0</wp14:pctWidth>
            </wp14:sizeRelH>
            <wp14:sizeRelV relativeFrom="page">
              <wp14:pctHeight>0</wp14:pctHeight>
            </wp14:sizeRelV>
          </wp:anchor>
        </w:drawing>
      </w:r>
      <w:r w:rsidR="00A30AE7">
        <w:rPr>
          <w:rFonts w:ascii="Montserrat" w:hAnsi="Montserrat"/>
        </w:rPr>
        <w:tab/>
      </w:r>
    </w:p>
    <w:p w14:paraId="53795722" w14:textId="14DC999C" w:rsidR="00921DD8" w:rsidRDefault="00921DD8" w:rsidP="00127DBE">
      <w:pPr>
        <w:rPr>
          <w:rFonts w:ascii="Montserrat" w:hAnsi="Montserrat"/>
        </w:rPr>
      </w:pPr>
    </w:p>
    <w:p w14:paraId="142CBF3F" w14:textId="0592B388" w:rsidR="00921DD8" w:rsidRDefault="00921DD8" w:rsidP="00127DBE">
      <w:pPr>
        <w:rPr>
          <w:rFonts w:ascii="Montserrat" w:hAnsi="Montserrat"/>
        </w:rPr>
      </w:pPr>
    </w:p>
    <w:p w14:paraId="2068A101" w14:textId="33638BDB" w:rsidR="00921DD8" w:rsidRDefault="00921DD8" w:rsidP="00127DBE">
      <w:pPr>
        <w:rPr>
          <w:rFonts w:ascii="Montserrat" w:hAnsi="Montserrat"/>
        </w:rPr>
      </w:pPr>
    </w:p>
    <w:p w14:paraId="5218BB38" w14:textId="77777777" w:rsidR="008E4B75" w:rsidRDefault="008E4B75" w:rsidP="008E4B75">
      <w:pPr>
        <w:rPr>
          <w:rFonts w:ascii="Montserrat" w:hAnsi="Montserrat"/>
        </w:rPr>
      </w:pPr>
    </w:p>
    <w:p w14:paraId="2B98FEBE" w14:textId="31924842" w:rsidR="00827022" w:rsidRDefault="00827022" w:rsidP="002D1A9E">
      <w:pPr>
        <w:jc w:val="right"/>
        <w:rPr>
          <w:rFonts w:cs="Open Sans"/>
          <w:color w:val="0093DD"/>
        </w:rPr>
      </w:pPr>
      <w:bookmarkStart w:id="0" w:name="_Hlk118021421"/>
    </w:p>
    <w:p w14:paraId="11354493" w14:textId="77777777" w:rsidR="00945632" w:rsidRDefault="00945632" w:rsidP="002D1A9E">
      <w:pPr>
        <w:jc w:val="right"/>
        <w:rPr>
          <w:rFonts w:cs="Open Sans"/>
          <w:color w:val="0093DD"/>
        </w:rPr>
      </w:pPr>
    </w:p>
    <w:p w14:paraId="3068BFAC" w14:textId="77777777" w:rsidR="00945632" w:rsidRDefault="00945632" w:rsidP="002D1A9E">
      <w:pPr>
        <w:jc w:val="right"/>
        <w:rPr>
          <w:rFonts w:cs="Open Sans"/>
          <w:color w:val="0093DD"/>
        </w:rPr>
      </w:pPr>
    </w:p>
    <w:p w14:paraId="28994645" w14:textId="77777777" w:rsidR="00945632" w:rsidRDefault="00945632" w:rsidP="002D1A9E">
      <w:pPr>
        <w:jc w:val="right"/>
        <w:rPr>
          <w:rFonts w:cs="Open Sans"/>
          <w:color w:val="0093DD"/>
        </w:rPr>
      </w:pPr>
    </w:p>
    <w:p w14:paraId="23132660" w14:textId="77777777" w:rsidR="00945632" w:rsidRDefault="00945632" w:rsidP="002D1A9E">
      <w:pPr>
        <w:jc w:val="right"/>
        <w:rPr>
          <w:rFonts w:cs="Open Sans"/>
          <w:color w:val="0093DD"/>
        </w:rPr>
      </w:pPr>
    </w:p>
    <w:p w14:paraId="0193D3A1" w14:textId="77777777" w:rsidR="00945632" w:rsidRDefault="00945632" w:rsidP="002D1A9E">
      <w:pPr>
        <w:jc w:val="right"/>
        <w:rPr>
          <w:rFonts w:cs="Open Sans"/>
          <w:color w:val="0093DD"/>
        </w:rPr>
      </w:pPr>
    </w:p>
    <w:p w14:paraId="3A40B87A" w14:textId="77777777" w:rsidR="00945632" w:rsidRDefault="00945632" w:rsidP="002D1A9E">
      <w:pPr>
        <w:jc w:val="right"/>
        <w:rPr>
          <w:rFonts w:cs="Open Sans"/>
          <w:color w:val="0093DD"/>
        </w:rPr>
      </w:pPr>
    </w:p>
    <w:p w14:paraId="5E077BD8" w14:textId="77777777" w:rsidR="00945632" w:rsidRDefault="00945632" w:rsidP="002D1A9E">
      <w:pPr>
        <w:jc w:val="right"/>
        <w:rPr>
          <w:rFonts w:cs="Open Sans"/>
          <w:color w:val="0093DD"/>
        </w:rPr>
      </w:pPr>
    </w:p>
    <w:p w14:paraId="5189FC17" w14:textId="77777777" w:rsidR="00945632" w:rsidRDefault="00945632" w:rsidP="002D1A9E">
      <w:pPr>
        <w:jc w:val="right"/>
        <w:rPr>
          <w:rFonts w:cs="Open Sans"/>
          <w:color w:val="0093DD"/>
        </w:rPr>
      </w:pPr>
    </w:p>
    <w:p w14:paraId="476ADCA4" w14:textId="77777777" w:rsidR="00945632" w:rsidRDefault="00945632" w:rsidP="002D1A9E">
      <w:pPr>
        <w:jc w:val="right"/>
        <w:rPr>
          <w:rFonts w:cs="Open Sans"/>
          <w:color w:val="0093DD"/>
        </w:rPr>
      </w:pPr>
    </w:p>
    <w:p w14:paraId="21D7284E" w14:textId="77777777" w:rsidR="00945632" w:rsidRDefault="00945632" w:rsidP="002D1A9E">
      <w:pPr>
        <w:jc w:val="right"/>
        <w:rPr>
          <w:rFonts w:cs="Open Sans"/>
          <w:color w:val="0093DD"/>
        </w:rPr>
      </w:pPr>
    </w:p>
    <w:p w14:paraId="54081E0B" w14:textId="77777777" w:rsidR="00945632" w:rsidRDefault="00945632" w:rsidP="002D1A9E">
      <w:pPr>
        <w:jc w:val="right"/>
        <w:rPr>
          <w:rFonts w:cs="Open Sans"/>
          <w:color w:val="0093DD"/>
        </w:rPr>
      </w:pPr>
    </w:p>
    <w:p w14:paraId="73A4F3D2" w14:textId="77777777" w:rsidR="00945632" w:rsidRDefault="00945632" w:rsidP="002D1A9E">
      <w:pPr>
        <w:jc w:val="right"/>
        <w:rPr>
          <w:rFonts w:cs="Open Sans"/>
          <w:color w:val="0093DD"/>
        </w:rPr>
      </w:pPr>
    </w:p>
    <w:p w14:paraId="74885BF3" w14:textId="77777777" w:rsidR="00945632" w:rsidRDefault="00945632" w:rsidP="002D1A9E">
      <w:pPr>
        <w:jc w:val="right"/>
        <w:rPr>
          <w:rFonts w:cs="Open Sans"/>
          <w:color w:val="0093DD"/>
        </w:rPr>
      </w:pPr>
    </w:p>
    <w:p w14:paraId="5F38AA6F" w14:textId="77777777" w:rsidR="00945632" w:rsidRDefault="00945632" w:rsidP="002D1A9E">
      <w:pPr>
        <w:jc w:val="right"/>
        <w:rPr>
          <w:rFonts w:cs="Open Sans"/>
          <w:color w:val="0093DD"/>
        </w:rPr>
      </w:pPr>
    </w:p>
    <w:p w14:paraId="470DA1F4" w14:textId="77777777" w:rsidR="00945632" w:rsidRPr="00DD2FAD" w:rsidRDefault="00945632" w:rsidP="002D1A9E">
      <w:pPr>
        <w:jc w:val="right"/>
        <w:rPr>
          <w:rFonts w:cs="Open Sans"/>
          <w:color w:val="0093DD"/>
        </w:rPr>
      </w:pPr>
    </w:p>
    <w:p w14:paraId="6F70A443" w14:textId="53C8D089" w:rsidR="00CA1F83" w:rsidRDefault="00CA1F83" w:rsidP="00E05706">
      <w:pPr>
        <w:rPr>
          <w:noProof/>
        </w:rPr>
      </w:pPr>
    </w:p>
    <w:p w14:paraId="1D7B20E1" w14:textId="3D8D9610" w:rsidR="00A30AE7" w:rsidRDefault="00A30AE7" w:rsidP="00E05706">
      <w:pPr>
        <w:rPr>
          <w:noProof/>
        </w:rPr>
      </w:pPr>
    </w:p>
    <w:p w14:paraId="4BABFE00" w14:textId="77777777" w:rsidR="00945632" w:rsidRDefault="00945632" w:rsidP="00FE0645">
      <w:pPr>
        <w:ind w:left="5664" w:firstLine="708"/>
        <w:rPr>
          <w:noProof/>
        </w:rPr>
      </w:pPr>
    </w:p>
    <w:p w14:paraId="50EBF45A" w14:textId="1B1D3CA3" w:rsidR="00A30AE7" w:rsidRDefault="00E05706" w:rsidP="00FE0645">
      <w:pPr>
        <w:ind w:left="5664" w:firstLine="708"/>
        <w:rPr>
          <w:noProof/>
        </w:rPr>
      </w:pPr>
      <w:r w:rsidRPr="00E05706">
        <w:rPr>
          <w:noProof/>
        </w:rPr>
        <w:drawing>
          <wp:anchor distT="0" distB="0" distL="114300" distR="114300" simplePos="0" relativeHeight="251745280" behindDoc="1" locked="0" layoutInCell="1" allowOverlap="1" wp14:anchorId="0A5BA3AD" wp14:editId="011B3DA7">
            <wp:simplePos x="0" y="0"/>
            <wp:positionH relativeFrom="margin">
              <wp:posOffset>3338830</wp:posOffset>
            </wp:positionH>
            <wp:positionV relativeFrom="paragraph">
              <wp:posOffset>159385</wp:posOffset>
            </wp:positionV>
            <wp:extent cx="2572109" cy="381053"/>
            <wp:effectExtent l="0" t="0" r="0" b="0"/>
            <wp:wrapNone/>
            <wp:docPr id="828733323"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8733323" name=""/>
                    <pic:cNvPicPr/>
                  </pic:nvPicPr>
                  <pic:blipFill>
                    <a:blip r:embed="rId14">
                      <a:extLst>
                        <a:ext uri="{28A0092B-C50C-407E-A947-70E740481C1C}">
                          <a14:useLocalDpi xmlns:a14="http://schemas.microsoft.com/office/drawing/2010/main" val="0"/>
                        </a:ext>
                      </a:extLst>
                    </a:blip>
                    <a:stretch>
                      <a:fillRect/>
                    </a:stretch>
                  </pic:blipFill>
                  <pic:spPr>
                    <a:xfrm>
                      <a:off x="0" y="0"/>
                      <a:ext cx="2572109" cy="381053"/>
                    </a:xfrm>
                    <a:prstGeom prst="rect">
                      <a:avLst/>
                    </a:prstGeom>
                  </pic:spPr>
                </pic:pic>
              </a:graphicData>
            </a:graphic>
          </wp:anchor>
        </w:drawing>
      </w:r>
      <w:r>
        <w:rPr>
          <w:noProof/>
        </w:rPr>
        <w:t>Wykonawca prognozy</w:t>
      </w:r>
    </w:p>
    <w:p w14:paraId="6FB05FBC" w14:textId="52FA45FB" w:rsidR="00E05706" w:rsidRDefault="00E05706" w:rsidP="00E05706">
      <w:pPr>
        <w:jc w:val="center"/>
        <w:rPr>
          <w:noProof/>
        </w:rPr>
      </w:pPr>
    </w:p>
    <w:p w14:paraId="59668ADB" w14:textId="6D324EC1" w:rsidR="00E05706" w:rsidRDefault="00E05706" w:rsidP="00FE0645">
      <w:pPr>
        <w:ind w:left="5664" w:firstLine="708"/>
        <w:rPr>
          <w:noProof/>
        </w:rPr>
      </w:pPr>
      <w:r>
        <w:rPr>
          <w:noProof/>
        </w:rPr>
        <w:t>Weronika Saukens</w:t>
      </w:r>
    </w:p>
    <w:p w14:paraId="252DA7D2" w14:textId="77777777" w:rsidR="00A30AE7" w:rsidRDefault="00A30AE7" w:rsidP="002D1A9E">
      <w:pPr>
        <w:jc w:val="right"/>
        <w:rPr>
          <w:noProof/>
        </w:rPr>
      </w:pPr>
    </w:p>
    <w:p w14:paraId="0C5DEDF5" w14:textId="60D5DFEF" w:rsidR="00A30AE7" w:rsidRDefault="00E05706" w:rsidP="0075759F">
      <w:pPr>
        <w:jc w:val="right"/>
        <w:rPr>
          <w:noProof/>
        </w:rPr>
      </w:pPr>
      <w:r>
        <w:rPr>
          <w:noProof/>
        </w:rPr>
        <w:t>data opracowania:</w:t>
      </w:r>
      <w:r w:rsidR="00DB1B78">
        <w:rPr>
          <w:noProof/>
        </w:rPr>
        <w:t xml:space="preserve"> 30</w:t>
      </w:r>
      <w:r>
        <w:rPr>
          <w:noProof/>
        </w:rPr>
        <w:t xml:space="preserve"> </w:t>
      </w:r>
      <w:r w:rsidR="00DB1B78">
        <w:rPr>
          <w:noProof/>
        </w:rPr>
        <w:t>września</w:t>
      </w:r>
      <w:r>
        <w:rPr>
          <w:noProof/>
        </w:rPr>
        <w:t xml:space="preserve"> 202</w:t>
      </w:r>
      <w:r w:rsidR="00582F9C">
        <w:rPr>
          <w:noProof/>
        </w:rPr>
        <w:t>6</w:t>
      </w:r>
      <w:r>
        <w:rPr>
          <w:noProof/>
        </w:rPr>
        <w:t xml:space="preserve"> r.</w:t>
      </w:r>
    </w:p>
    <w:bookmarkEnd w:id="0"/>
    <w:p w14:paraId="326A5172" w14:textId="203C161A" w:rsidR="004A5B53" w:rsidRDefault="00414617" w:rsidP="00414617">
      <w:pPr>
        <w:tabs>
          <w:tab w:val="center" w:pos="4536"/>
          <w:tab w:val="left" w:pos="6825"/>
        </w:tabs>
        <w:rPr>
          <w:rFonts w:ascii="Century Gothic" w:hAnsi="Century Gothic" w:cstheme="minorHAnsi"/>
          <w:b/>
          <w:bCs/>
          <w:color w:val="FFFFFF" w:themeColor="background1"/>
          <w:sz w:val="36"/>
          <w:szCs w:val="36"/>
        </w:rPr>
      </w:pPr>
      <w:r w:rsidRPr="00715EAF">
        <w:rPr>
          <w:rFonts w:ascii="Century Gothic" w:hAnsi="Century Gothic" w:cstheme="minorHAnsi"/>
          <w:b/>
          <w:bCs/>
          <w:color w:val="FFFFFF" w:themeColor="background1"/>
          <w:sz w:val="36"/>
          <w:szCs w:val="36"/>
        </w:rPr>
        <w:t>EŚCI</w:t>
      </w:r>
    </w:p>
    <w:p w14:paraId="64A2687D" w14:textId="7FB3C793" w:rsidR="003C1496" w:rsidRPr="00945632" w:rsidRDefault="003C1496" w:rsidP="00414617">
      <w:pPr>
        <w:tabs>
          <w:tab w:val="center" w:pos="4536"/>
          <w:tab w:val="left" w:pos="6825"/>
        </w:tabs>
        <w:rPr>
          <w:rFonts w:cs="Open Sans"/>
          <w:b/>
          <w:bCs/>
          <w:color w:val="D50000"/>
          <w:szCs w:val="20"/>
        </w:rPr>
      </w:pPr>
      <w:r w:rsidRPr="00945632">
        <w:rPr>
          <w:rFonts w:cs="Open Sans"/>
          <w:b/>
          <w:bCs/>
          <w:color w:val="D50000"/>
          <w:sz w:val="32"/>
          <w:szCs w:val="32"/>
        </w:rPr>
        <w:lastRenderedPageBreak/>
        <w:t>SPIS TREŚCI</w:t>
      </w:r>
    </w:p>
    <w:p w14:paraId="60B9455F" w14:textId="5AA18BEC" w:rsidR="00DB1B78" w:rsidRDefault="00153A26">
      <w:pPr>
        <w:pStyle w:val="Spistreci1"/>
        <w:rPr>
          <w:rFonts w:asciiTheme="minorHAnsi" w:eastAsiaTheme="minorEastAsia" w:hAnsiTheme="minorHAnsi" w:cstheme="minorBidi"/>
          <w:b w:val="0"/>
          <w:bCs w:val="0"/>
          <w:color w:val="auto"/>
          <w:kern w:val="2"/>
          <w:sz w:val="24"/>
          <w:szCs w:val="24"/>
          <w:lang w:eastAsia="pl-PL"/>
          <w14:ligatures w14:val="standardContextual"/>
        </w:rPr>
      </w:pPr>
      <w:r w:rsidRPr="00D35FEE">
        <w:rPr>
          <w:rFonts w:ascii="Open Sans" w:hAnsi="Open Sans" w:cs="Open Sans"/>
          <w:b w:val="0"/>
          <w:bCs w:val="0"/>
          <w:szCs w:val="20"/>
        </w:rPr>
        <w:fldChar w:fldCharType="begin"/>
      </w:r>
      <w:r w:rsidRPr="00D35FEE">
        <w:rPr>
          <w:rFonts w:ascii="Open Sans" w:hAnsi="Open Sans" w:cs="Open Sans"/>
          <w:b w:val="0"/>
          <w:bCs w:val="0"/>
          <w:szCs w:val="20"/>
        </w:rPr>
        <w:instrText xml:space="preserve"> TOC \h \z \t "Styl21;4;Styl15;2;Styl16;1;Styl20;3" </w:instrText>
      </w:r>
      <w:r w:rsidRPr="00D35FEE">
        <w:rPr>
          <w:rFonts w:ascii="Open Sans" w:hAnsi="Open Sans" w:cs="Open Sans"/>
          <w:b w:val="0"/>
          <w:bCs w:val="0"/>
          <w:szCs w:val="20"/>
        </w:rPr>
        <w:fldChar w:fldCharType="separate"/>
      </w:r>
      <w:hyperlink w:anchor="_Toc241616756" w:history="1">
        <w:r w:rsidR="00DB1B78" w:rsidRPr="00E13FFB">
          <w:rPr>
            <w:rStyle w:val="Hipercze"/>
          </w:rPr>
          <w:t>1.</w:t>
        </w:r>
        <w:r w:rsidR="00DB1B78">
          <w:rPr>
            <w:rFonts w:asciiTheme="minorHAnsi" w:eastAsiaTheme="minorEastAsia" w:hAnsiTheme="minorHAnsi" w:cstheme="minorBidi"/>
            <w:b w:val="0"/>
            <w:bCs w:val="0"/>
            <w:color w:val="auto"/>
            <w:kern w:val="2"/>
            <w:sz w:val="24"/>
            <w:szCs w:val="24"/>
            <w:lang w:eastAsia="pl-PL"/>
            <w14:ligatures w14:val="standardContextual"/>
          </w:rPr>
          <w:tab/>
        </w:r>
        <w:r w:rsidR="00DB1B78" w:rsidRPr="00E13FFB">
          <w:rPr>
            <w:rStyle w:val="Hipercze"/>
          </w:rPr>
          <w:t>Informacje o prognozie oddziaływania na środowisko</w:t>
        </w:r>
        <w:r w:rsidR="00DB1B78">
          <w:rPr>
            <w:webHidden/>
          </w:rPr>
          <w:tab/>
        </w:r>
        <w:r w:rsidR="00DB1B78">
          <w:rPr>
            <w:webHidden/>
          </w:rPr>
          <w:fldChar w:fldCharType="begin"/>
        </w:r>
        <w:r w:rsidR="00DB1B78">
          <w:rPr>
            <w:webHidden/>
          </w:rPr>
          <w:instrText xml:space="preserve"> PAGEREF _Toc241616756 \h </w:instrText>
        </w:r>
        <w:r w:rsidR="00DB1B78">
          <w:rPr>
            <w:webHidden/>
          </w:rPr>
        </w:r>
        <w:r w:rsidR="00DB1B78">
          <w:rPr>
            <w:webHidden/>
          </w:rPr>
          <w:fldChar w:fldCharType="separate"/>
        </w:r>
        <w:r w:rsidR="00DB1B78">
          <w:rPr>
            <w:webHidden/>
          </w:rPr>
          <w:t>5</w:t>
        </w:r>
        <w:r w:rsidR="00DB1B78">
          <w:rPr>
            <w:webHidden/>
          </w:rPr>
          <w:fldChar w:fldCharType="end"/>
        </w:r>
      </w:hyperlink>
    </w:p>
    <w:p w14:paraId="3EA72EC5" w14:textId="497EC673"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57" w:history="1">
        <w:r w:rsidRPr="00E13FFB">
          <w:rPr>
            <w:rStyle w:val="Hipercze"/>
          </w:rPr>
          <w:t>1.1.</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rPr>
          <w:t>Podstawy formalno-prawne sporządzenia prognozy</w:t>
        </w:r>
        <w:r>
          <w:rPr>
            <w:webHidden/>
          </w:rPr>
          <w:tab/>
        </w:r>
        <w:r>
          <w:rPr>
            <w:webHidden/>
          </w:rPr>
          <w:fldChar w:fldCharType="begin"/>
        </w:r>
        <w:r>
          <w:rPr>
            <w:webHidden/>
          </w:rPr>
          <w:instrText xml:space="preserve"> PAGEREF _Toc241616757 \h </w:instrText>
        </w:r>
        <w:r>
          <w:rPr>
            <w:webHidden/>
          </w:rPr>
        </w:r>
        <w:r>
          <w:rPr>
            <w:webHidden/>
          </w:rPr>
          <w:fldChar w:fldCharType="separate"/>
        </w:r>
        <w:r>
          <w:rPr>
            <w:webHidden/>
          </w:rPr>
          <w:t>5</w:t>
        </w:r>
        <w:r>
          <w:rPr>
            <w:webHidden/>
          </w:rPr>
          <w:fldChar w:fldCharType="end"/>
        </w:r>
      </w:hyperlink>
    </w:p>
    <w:p w14:paraId="2EBA0C91" w14:textId="709787B6"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58" w:history="1">
        <w:r w:rsidRPr="00E13FFB">
          <w:rPr>
            <w:rStyle w:val="Hipercze"/>
          </w:rPr>
          <w:t>1.2.</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rPr>
          <w:t>Zakres i cel prognozy</w:t>
        </w:r>
        <w:r>
          <w:rPr>
            <w:webHidden/>
          </w:rPr>
          <w:tab/>
        </w:r>
        <w:r>
          <w:rPr>
            <w:webHidden/>
          </w:rPr>
          <w:fldChar w:fldCharType="begin"/>
        </w:r>
        <w:r>
          <w:rPr>
            <w:webHidden/>
          </w:rPr>
          <w:instrText xml:space="preserve"> PAGEREF _Toc241616758 \h </w:instrText>
        </w:r>
        <w:r>
          <w:rPr>
            <w:webHidden/>
          </w:rPr>
        </w:r>
        <w:r>
          <w:rPr>
            <w:webHidden/>
          </w:rPr>
          <w:fldChar w:fldCharType="separate"/>
        </w:r>
        <w:r>
          <w:rPr>
            <w:webHidden/>
          </w:rPr>
          <w:t>6</w:t>
        </w:r>
        <w:r>
          <w:rPr>
            <w:webHidden/>
          </w:rPr>
          <w:fldChar w:fldCharType="end"/>
        </w:r>
      </w:hyperlink>
    </w:p>
    <w:p w14:paraId="3280D7B7" w14:textId="71133059"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59" w:history="1">
        <w:r w:rsidRPr="00E13FFB">
          <w:rPr>
            <w:rStyle w:val="Hipercze"/>
          </w:rPr>
          <w:t>1.3.</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rPr>
          <w:t>Metody opracowania prognozy</w:t>
        </w:r>
        <w:r>
          <w:rPr>
            <w:webHidden/>
          </w:rPr>
          <w:tab/>
        </w:r>
        <w:r>
          <w:rPr>
            <w:webHidden/>
          </w:rPr>
          <w:fldChar w:fldCharType="begin"/>
        </w:r>
        <w:r>
          <w:rPr>
            <w:webHidden/>
          </w:rPr>
          <w:instrText xml:space="preserve"> PAGEREF _Toc241616759 \h </w:instrText>
        </w:r>
        <w:r>
          <w:rPr>
            <w:webHidden/>
          </w:rPr>
        </w:r>
        <w:r>
          <w:rPr>
            <w:webHidden/>
          </w:rPr>
          <w:fldChar w:fldCharType="separate"/>
        </w:r>
        <w:r>
          <w:rPr>
            <w:webHidden/>
          </w:rPr>
          <w:t>10</w:t>
        </w:r>
        <w:r>
          <w:rPr>
            <w:webHidden/>
          </w:rPr>
          <w:fldChar w:fldCharType="end"/>
        </w:r>
      </w:hyperlink>
    </w:p>
    <w:p w14:paraId="13E0546F" w14:textId="1C53D439"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60" w:history="1">
        <w:r w:rsidRPr="00E13FFB">
          <w:rPr>
            <w:rStyle w:val="Hipercze"/>
            <w:noProof/>
          </w:rPr>
          <w:t>1.3.1.</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Źródła informacji</w:t>
        </w:r>
        <w:r>
          <w:rPr>
            <w:noProof/>
            <w:webHidden/>
          </w:rPr>
          <w:tab/>
        </w:r>
        <w:r>
          <w:rPr>
            <w:noProof/>
            <w:webHidden/>
          </w:rPr>
          <w:fldChar w:fldCharType="begin"/>
        </w:r>
        <w:r>
          <w:rPr>
            <w:noProof/>
            <w:webHidden/>
          </w:rPr>
          <w:instrText xml:space="preserve"> PAGEREF _Toc241616760 \h </w:instrText>
        </w:r>
        <w:r>
          <w:rPr>
            <w:noProof/>
            <w:webHidden/>
          </w:rPr>
        </w:r>
        <w:r>
          <w:rPr>
            <w:noProof/>
            <w:webHidden/>
          </w:rPr>
          <w:fldChar w:fldCharType="separate"/>
        </w:r>
        <w:r>
          <w:rPr>
            <w:noProof/>
            <w:webHidden/>
          </w:rPr>
          <w:t>11</w:t>
        </w:r>
        <w:r>
          <w:rPr>
            <w:noProof/>
            <w:webHidden/>
          </w:rPr>
          <w:fldChar w:fldCharType="end"/>
        </w:r>
      </w:hyperlink>
    </w:p>
    <w:p w14:paraId="2013EEB5" w14:textId="66F2EFA2" w:rsidR="00DB1B78" w:rsidRDefault="00DB1B78">
      <w:pPr>
        <w:pStyle w:val="Spistreci3"/>
        <w:tabs>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61" w:history="1">
        <w:r w:rsidRPr="00E13FFB">
          <w:rPr>
            <w:rStyle w:val="Hipercze"/>
            <w:noProof/>
          </w:rPr>
          <w:t>1.3.2 Analiza oddziaływań inwestycji na poszczególne komponenty środowiska</w:t>
        </w:r>
        <w:r>
          <w:rPr>
            <w:noProof/>
            <w:webHidden/>
          </w:rPr>
          <w:tab/>
        </w:r>
        <w:r>
          <w:rPr>
            <w:noProof/>
            <w:webHidden/>
          </w:rPr>
          <w:fldChar w:fldCharType="begin"/>
        </w:r>
        <w:r>
          <w:rPr>
            <w:noProof/>
            <w:webHidden/>
          </w:rPr>
          <w:instrText xml:space="preserve"> PAGEREF _Toc241616761 \h </w:instrText>
        </w:r>
        <w:r>
          <w:rPr>
            <w:noProof/>
            <w:webHidden/>
          </w:rPr>
        </w:r>
        <w:r>
          <w:rPr>
            <w:noProof/>
            <w:webHidden/>
          </w:rPr>
          <w:fldChar w:fldCharType="separate"/>
        </w:r>
        <w:r>
          <w:rPr>
            <w:noProof/>
            <w:webHidden/>
          </w:rPr>
          <w:t>12</w:t>
        </w:r>
        <w:r>
          <w:rPr>
            <w:noProof/>
            <w:webHidden/>
          </w:rPr>
          <w:fldChar w:fldCharType="end"/>
        </w:r>
      </w:hyperlink>
    </w:p>
    <w:p w14:paraId="37B95B10" w14:textId="7B0A79AB"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762" w:history="1">
        <w:r w:rsidRPr="00E13FFB">
          <w:rPr>
            <w:rStyle w:val="Hipercze"/>
          </w:rPr>
          <w:t>2.</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Informacje o zawartości i głównych celach Strategii oraz jej powiązaniami z innymi dokumentami</w:t>
        </w:r>
        <w:r>
          <w:rPr>
            <w:webHidden/>
          </w:rPr>
          <w:tab/>
        </w:r>
        <w:r>
          <w:rPr>
            <w:webHidden/>
          </w:rPr>
          <w:fldChar w:fldCharType="begin"/>
        </w:r>
        <w:r>
          <w:rPr>
            <w:webHidden/>
          </w:rPr>
          <w:instrText xml:space="preserve"> PAGEREF _Toc241616762 \h </w:instrText>
        </w:r>
        <w:r>
          <w:rPr>
            <w:webHidden/>
          </w:rPr>
        </w:r>
        <w:r>
          <w:rPr>
            <w:webHidden/>
          </w:rPr>
          <w:fldChar w:fldCharType="separate"/>
        </w:r>
        <w:r>
          <w:rPr>
            <w:webHidden/>
          </w:rPr>
          <w:t>13</w:t>
        </w:r>
        <w:r>
          <w:rPr>
            <w:webHidden/>
          </w:rPr>
          <w:fldChar w:fldCharType="end"/>
        </w:r>
      </w:hyperlink>
    </w:p>
    <w:p w14:paraId="5CE74F53" w14:textId="4F0B1E5F"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63" w:history="1">
        <w:r w:rsidRPr="00E13FFB">
          <w:rPr>
            <w:rStyle w:val="Hipercze"/>
          </w:rPr>
          <w:t>2.1.</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rPr>
          <w:t>Zawartość i cele Strategii</w:t>
        </w:r>
        <w:r>
          <w:rPr>
            <w:webHidden/>
          </w:rPr>
          <w:tab/>
        </w:r>
        <w:r>
          <w:rPr>
            <w:webHidden/>
          </w:rPr>
          <w:fldChar w:fldCharType="begin"/>
        </w:r>
        <w:r>
          <w:rPr>
            <w:webHidden/>
          </w:rPr>
          <w:instrText xml:space="preserve"> PAGEREF _Toc241616763 \h </w:instrText>
        </w:r>
        <w:r>
          <w:rPr>
            <w:webHidden/>
          </w:rPr>
        </w:r>
        <w:r>
          <w:rPr>
            <w:webHidden/>
          </w:rPr>
          <w:fldChar w:fldCharType="separate"/>
        </w:r>
        <w:r>
          <w:rPr>
            <w:webHidden/>
          </w:rPr>
          <w:t>13</w:t>
        </w:r>
        <w:r>
          <w:rPr>
            <w:webHidden/>
          </w:rPr>
          <w:fldChar w:fldCharType="end"/>
        </w:r>
      </w:hyperlink>
    </w:p>
    <w:p w14:paraId="30DB0D2D" w14:textId="1F554309"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64" w:history="1">
        <w:r w:rsidRPr="00E13FFB">
          <w:rPr>
            <w:rStyle w:val="Hipercze"/>
          </w:rPr>
          <w:t>2.2.</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rPr>
          <w:t>Powiązania Strategii Rozwoju Gminy Bedlno na lata 2027-2037 z innymi dokumentami strategicznymi, z uwzględnieniem ich celów ochrony środowiska i wyznaczanych kierunków działań</w:t>
        </w:r>
        <w:r>
          <w:rPr>
            <w:webHidden/>
          </w:rPr>
          <w:tab/>
        </w:r>
        <w:r>
          <w:rPr>
            <w:webHidden/>
          </w:rPr>
          <w:fldChar w:fldCharType="begin"/>
        </w:r>
        <w:r>
          <w:rPr>
            <w:webHidden/>
          </w:rPr>
          <w:instrText xml:space="preserve"> PAGEREF _Toc241616764 \h </w:instrText>
        </w:r>
        <w:r>
          <w:rPr>
            <w:webHidden/>
          </w:rPr>
        </w:r>
        <w:r>
          <w:rPr>
            <w:webHidden/>
          </w:rPr>
          <w:fldChar w:fldCharType="separate"/>
        </w:r>
        <w:r>
          <w:rPr>
            <w:webHidden/>
          </w:rPr>
          <w:t>24</w:t>
        </w:r>
        <w:r>
          <w:rPr>
            <w:webHidden/>
          </w:rPr>
          <w:fldChar w:fldCharType="end"/>
        </w:r>
      </w:hyperlink>
    </w:p>
    <w:p w14:paraId="5E955202" w14:textId="0F885BA6"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765" w:history="1">
        <w:r w:rsidRPr="00E13FFB">
          <w:rPr>
            <w:rStyle w:val="Hipercze"/>
            <w:rFonts w:eastAsia="Times New Roman"/>
          </w:rPr>
          <w:t>3.</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Fonts w:eastAsia="Times New Roman"/>
          </w:rPr>
          <w:t>Aktualny stan środowiska na terenie Gminy BEDLNO</w:t>
        </w:r>
        <w:r>
          <w:rPr>
            <w:webHidden/>
          </w:rPr>
          <w:tab/>
        </w:r>
        <w:r>
          <w:rPr>
            <w:webHidden/>
          </w:rPr>
          <w:fldChar w:fldCharType="begin"/>
        </w:r>
        <w:r>
          <w:rPr>
            <w:webHidden/>
          </w:rPr>
          <w:instrText xml:space="preserve"> PAGEREF _Toc241616765 \h </w:instrText>
        </w:r>
        <w:r>
          <w:rPr>
            <w:webHidden/>
          </w:rPr>
        </w:r>
        <w:r>
          <w:rPr>
            <w:webHidden/>
          </w:rPr>
          <w:fldChar w:fldCharType="separate"/>
        </w:r>
        <w:r>
          <w:rPr>
            <w:webHidden/>
          </w:rPr>
          <w:t>59</w:t>
        </w:r>
        <w:r>
          <w:rPr>
            <w:webHidden/>
          </w:rPr>
          <w:fldChar w:fldCharType="end"/>
        </w:r>
      </w:hyperlink>
    </w:p>
    <w:p w14:paraId="21780EB0" w14:textId="4C0479CC"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66" w:history="1">
        <w:r w:rsidRPr="00E13FFB">
          <w:rPr>
            <w:rStyle w:val="Hipercze"/>
            <w:rFonts w:eastAsia="Times New Roman"/>
          </w:rPr>
          <w:t>3.1.</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rFonts w:eastAsia="Times New Roman"/>
          </w:rPr>
          <w:t>Położenie</w:t>
        </w:r>
        <w:r>
          <w:rPr>
            <w:webHidden/>
          </w:rPr>
          <w:tab/>
        </w:r>
        <w:r>
          <w:rPr>
            <w:webHidden/>
          </w:rPr>
          <w:fldChar w:fldCharType="begin"/>
        </w:r>
        <w:r>
          <w:rPr>
            <w:webHidden/>
          </w:rPr>
          <w:instrText xml:space="preserve"> PAGEREF _Toc241616766 \h </w:instrText>
        </w:r>
        <w:r>
          <w:rPr>
            <w:webHidden/>
          </w:rPr>
        </w:r>
        <w:r>
          <w:rPr>
            <w:webHidden/>
          </w:rPr>
          <w:fldChar w:fldCharType="separate"/>
        </w:r>
        <w:r>
          <w:rPr>
            <w:webHidden/>
          </w:rPr>
          <w:t>59</w:t>
        </w:r>
        <w:r>
          <w:rPr>
            <w:webHidden/>
          </w:rPr>
          <w:fldChar w:fldCharType="end"/>
        </w:r>
      </w:hyperlink>
    </w:p>
    <w:p w14:paraId="15D8485D" w14:textId="2EA8A7D9"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67" w:history="1">
        <w:r w:rsidRPr="00E13FFB">
          <w:rPr>
            <w:rStyle w:val="Hipercze"/>
            <w:rFonts w:eastAsia="Times New Roman"/>
          </w:rPr>
          <w:t>3.2.</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rFonts w:eastAsia="Times New Roman"/>
          </w:rPr>
          <w:t>Demografia</w:t>
        </w:r>
        <w:r>
          <w:rPr>
            <w:webHidden/>
          </w:rPr>
          <w:tab/>
        </w:r>
        <w:r>
          <w:rPr>
            <w:webHidden/>
          </w:rPr>
          <w:fldChar w:fldCharType="begin"/>
        </w:r>
        <w:r>
          <w:rPr>
            <w:webHidden/>
          </w:rPr>
          <w:instrText xml:space="preserve"> PAGEREF _Toc241616767 \h </w:instrText>
        </w:r>
        <w:r>
          <w:rPr>
            <w:webHidden/>
          </w:rPr>
        </w:r>
        <w:r>
          <w:rPr>
            <w:webHidden/>
          </w:rPr>
          <w:fldChar w:fldCharType="separate"/>
        </w:r>
        <w:r>
          <w:rPr>
            <w:webHidden/>
          </w:rPr>
          <w:t>60</w:t>
        </w:r>
        <w:r>
          <w:rPr>
            <w:webHidden/>
          </w:rPr>
          <w:fldChar w:fldCharType="end"/>
        </w:r>
      </w:hyperlink>
    </w:p>
    <w:p w14:paraId="255CC3C5" w14:textId="748E25B0"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68" w:history="1">
        <w:r w:rsidRPr="00E13FFB">
          <w:rPr>
            <w:rStyle w:val="Hipercze"/>
          </w:rPr>
          <w:t>3.3.</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rPr>
          <w:t>Infrastruktura techniczna</w:t>
        </w:r>
        <w:r>
          <w:rPr>
            <w:webHidden/>
          </w:rPr>
          <w:tab/>
        </w:r>
        <w:r>
          <w:rPr>
            <w:webHidden/>
          </w:rPr>
          <w:fldChar w:fldCharType="begin"/>
        </w:r>
        <w:r>
          <w:rPr>
            <w:webHidden/>
          </w:rPr>
          <w:instrText xml:space="preserve"> PAGEREF _Toc241616768 \h </w:instrText>
        </w:r>
        <w:r>
          <w:rPr>
            <w:webHidden/>
          </w:rPr>
        </w:r>
        <w:r>
          <w:rPr>
            <w:webHidden/>
          </w:rPr>
          <w:fldChar w:fldCharType="separate"/>
        </w:r>
        <w:r>
          <w:rPr>
            <w:webHidden/>
          </w:rPr>
          <w:t>61</w:t>
        </w:r>
        <w:r>
          <w:rPr>
            <w:webHidden/>
          </w:rPr>
          <w:fldChar w:fldCharType="end"/>
        </w:r>
      </w:hyperlink>
    </w:p>
    <w:p w14:paraId="72CF27F1" w14:textId="60FF1EA6"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69" w:history="1">
        <w:r w:rsidRPr="00E13FFB">
          <w:rPr>
            <w:rStyle w:val="Hipercze"/>
            <w:noProof/>
          </w:rPr>
          <w:t>3.3.1.</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Transport i komunikacja</w:t>
        </w:r>
        <w:r>
          <w:rPr>
            <w:noProof/>
            <w:webHidden/>
          </w:rPr>
          <w:tab/>
        </w:r>
        <w:r>
          <w:rPr>
            <w:noProof/>
            <w:webHidden/>
          </w:rPr>
          <w:fldChar w:fldCharType="begin"/>
        </w:r>
        <w:r>
          <w:rPr>
            <w:noProof/>
            <w:webHidden/>
          </w:rPr>
          <w:instrText xml:space="preserve"> PAGEREF _Toc241616769 \h </w:instrText>
        </w:r>
        <w:r>
          <w:rPr>
            <w:noProof/>
            <w:webHidden/>
          </w:rPr>
        </w:r>
        <w:r>
          <w:rPr>
            <w:noProof/>
            <w:webHidden/>
          </w:rPr>
          <w:fldChar w:fldCharType="separate"/>
        </w:r>
        <w:r>
          <w:rPr>
            <w:noProof/>
            <w:webHidden/>
          </w:rPr>
          <w:t>61</w:t>
        </w:r>
        <w:r>
          <w:rPr>
            <w:noProof/>
            <w:webHidden/>
          </w:rPr>
          <w:fldChar w:fldCharType="end"/>
        </w:r>
      </w:hyperlink>
    </w:p>
    <w:p w14:paraId="103C3E6B" w14:textId="79DC634D"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70" w:history="1">
        <w:r w:rsidRPr="00E13FFB">
          <w:rPr>
            <w:rStyle w:val="Hipercze"/>
            <w:noProof/>
          </w:rPr>
          <w:t>3.3.2.</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Zaopatrzenie w energię cieplną, elektryczną i paliwo gazowe</w:t>
        </w:r>
        <w:r>
          <w:rPr>
            <w:noProof/>
            <w:webHidden/>
          </w:rPr>
          <w:tab/>
        </w:r>
        <w:r>
          <w:rPr>
            <w:noProof/>
            <w:webHidden/>
          </w:rPr>
          <w:fldChar w:fldCharType="begin"/>
        </w:r>
        <w:r>
          <w:rPr>
            <w:noProof/>
            <w:webHidden/>
          </w:rPr>
          <w:instrText xml:space="preserve"> PAGEREF _Toc241616770 \h </w:instrText>
        </w:r>
        <w:r>
          <w:rPr>
            <w:noProof/>
            <w:webHidden/>
          </w:rPr>
        </w:r>
        <w:r>
          <w:rPr>
            <w:noProof/>
            <w:webHidden/>
          </w:rPr>
          <w:fldChar w:fldCharType="separate"/>
        </w:r>
        <w:r>
          <w:rPr>
            <w:noProof/>
            <w:webHidden/>
          </w:rPr>
          <w:t>63</w:t>
        </w:r>
        <w:r>
          <w:rPr>
            <w:noProof/>
            <w:webHidden/>
          </w:rPr>
          <w:fldChar w:fldCharType="end"/>
        </w:r>
      </w:hyperlink>
    </w:p>
    <w:p w14:paraId="723337B4" w14:textId="576F4EF5"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71" w:history="1">
        <w:r w:rsidRPr="00E13FFB">
          <w:rPr>
            <w:rStyle w:val="Hipercze"/>
          </w:rPr>
          <w:t>3.4.</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rPr>
          <w:t>Istniejący stan środowiska przyrodniczego</w:t>
        </w:r>
        <w:r>
          <w:rPr>
            <w:webHidden/>
          </w:rPr>
          <w:tab/>
        </w:r>
        <w:r>
          <w:rPr>
            <w:webHidden/>
          </w:rPr>
          <w:fldChar w:fldCharType="begin"/>
        </w:r>
        <w:r>
          <w:rPr>
            <w:webHidden/>
          </w:rPr>
          <w:instrText xml:space="preserve"> PAGEREF _Toc241616771 \h </w:instrText>
        </w:r>
        <w:r>
          <w:rPr>
            <w:webHidden/>
          </w:rPr>
        </w:r>
        <w:r>
          <w:rPr>
            <w:webHidden/>
          </w:rPr>
          <w:fldChar w:fldCharType="separate"/>
        </w:r>
        <w:r>
          <w:rPr>
            <w:webHidden/>
          </w:rPr>
          <w:t>64</w:t>
        </w:r>
        <w:r>
          <w:rPr>
            <w:webHidden/>
          </w:rPr>
          <w:fldChar w:fldCharType="end"/>
        </w:r>
      </w:hyperlink>
    </w:p>
    <w:p w14:paraId="31ECF45F" w14:textId="5FFB3670"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72" w:history="1">
        <w:r w:rsidRPr="00E13FFB">
          <w:rPr>
            <w:rStyle w:val="Hipercze"/>
            <w:noProof/>
          </w:rPr>
          <w:t>3.4.1.</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Ochrona klimatu i jakość powietrza</w:t>
        </w:r>
        <w:r>
          <w:rPr>
            <w:noProof/>
            <w:webHidden/>
          </w:rPr>
          <w:tab/>
        </w:r>
        <w:r>
          <w:rPr>
            <w:noProof/>
            <w:webHidden/>
          </w:rPr>
          <w:fldChar w:fldCharType="begin"/>
        </w:r>
        <w:r>
          <w:rPr>
            <w:noProof/>
            <w:webHidden/>
          </w:rPr>
          <w:instrText xml:space="preserve"> PAGEREF _Toc241616772 \h </w:instrText>
        </w:r>
        <w:r>
          <w:rPr>
            <w:noProof/>
            <w:webHidden/>
          </w:rPr>
        </w:r>
        <w:r>
          <w:rPr>
            <w:noProof/>
            <w:webHidden/>
          </w:rPr>
          <w:fldChar w:fldCharType="separate"/>
        </w:r>
        <w:r>
          <w:rPr>
            <w:noProof/>
            <w:webHidden/>
          </w:rPr>
          <w:t>64</w:t>
        </w:r>
        <w:r>
          <w:rPr>
            <w:noProof/>
            <w:webHidden/>
          </w:rPr>
          <w:fldChar w:fldCharType="end"/>
        </w:r>
      </w:hyperlink>
    </w:p>
    <w:p w14:paraId="6A679D47" w14:textId="781AAC11" w:rsidR="00DB1B78" w:rsidRDefault="00DB1B78">
      <w:pPr>
        <w:pStyle w:val="Spistreci4"/>
        <w:tabs>
          <w:tab w:val="left" w:pos="2146"/>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73" w:history="1">
        <w:r w:rsidRPr="00E13FFB">
          <w:rPr>
            <w:rStyle w:val="Hipercze"/>
            <w:noProof/>
          </w:rPr>
          <w:t>3.4.1.1.</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Ochrona klimatu</w:t>
        </w:r>
        <w:r>
          <w:rPr>
            <w:noProof/>
            <w:webHidden/>
          </w:rPr>
          <w:tab/>
        </w:r>
        <w:r>
          <w:rPr>
            <w:noProof/>
            <w:webHidden/>
          </w:rPr>
          <w:fldChar w:fldCharType="begin"/>
        </w:r>
        <w:r>
          <w:rPr>
            <w:noProof/>
            <w:webHidden/>
          </w:rPr>
          <w:instrText xml:space="preserve"> PAGEREF _Toc241616773 \h </w:instrText>
        </w:r>
        <w:r>
          <w:rPr>
            <w:noProof/>
            <w:webHidden/>
          </w:rPr>
        </w:r>
        <w:r>
          <w:rPr>
            <w:noProof/>
            <w:webHidden/>
          </w:rPr>
          <w:fldChar w:fldCharType="separate"/>
        </w:r>
        <w:r>
          <w:rPr>
            <w:noProof/>
            <w:webHidden/>
          </w:rPr>
          <w:t>64</w:t>
        </w:r>
        <w:r>
          <w:rPr>
            <w:noProof/>
            <w:webHidden/>
          </w:rPr>
          <w:fldChar w:fldCharType="end"/>
        </w:r>
      </w:hyperlink>
    </w:p>
    <w:p w14:paraId="2409928C" w14:textId="0D4E8741" w:rsidR="00DB1B78" w:rsidRDefault="00DB1B78">
      <w:pPr>
        <w:pStyle w:val="Spistreci4"/>
        <w:tabs>
          <w:tab w:val="left" w:pos="2146"/>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74" w:history="1">
        <w:r w:rsidRPr="00E13FFB">
          <w:rPr>
            <w:rStyle w:val="Hipercze"/>
            <w:noProof/>
          </w:rPr>
          <w:t>3.4.1.2.</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Jakość powietrza</w:t>
        </w:r>
        <w:r>
          <w:rPr>
            <w:noProof/>
            <w:webHidden/>
          </w:rPr>
          <w:tab/>
        </w:r>
        <w:r>
          <w:rPr>
            <w:noProof/>
            <w:webHidden/>
          </w:rPr>
          <w:fldChar w:fldCharType="begin"/>
        </w:r>
        <w:r>
          <w:rPr>
            <w:noProof/>
            <w:webHidden/>
          </w:rPr>
          <w:instrText xml:space="preserve"> PAGEREF _Toc241616774 \h </w:instrText>
        </w:r>
        <w:r>
          <w:rPr>
            <w:noProof/>
            <w:webHidden/>
          </w:rPr>
        </w:r>
        <w:r>
          <w:rPr>
            <w:noProof/>
            <w:webHidden/>
          </w:rPr>
          <w:fldChar w:fldCharType="separate"/>
        </w:r>
        <w:r>
          <w:rPr>
            <w:noProof/>
            <w:webHidden/>
          </w:rPr>
          <w:t>66</w:t>
        </w:r>
        <w:r>
          <w:rPr>
            <w:noProof/>
            <w:webHidden/>
          </w:rPr>
          <w:fldChar w:fldCharType="end"/>
        </w:r>
      </w:hyperlink>
    </w:p>
    <w:p w14:paraId="1E47D1F7" w14:textId="6D502484"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75" w:history="1">
        <w:r w:rsidRPr="00E13FFB">
          <w:rPr>
            <w:rStyle w:val="Hipercze"/>
            <w:noProof/>
          </w:rPr>
          <w:t>3.4.2.</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Zagrożenia hałasem</w:t>
        </w:r>
        <w:r>
          <w:rPr>
            <w:noProof/>
            <w:webHidden/>
          </w:rPr>
          <w:tab/>
        </w:r>
        <w:r>
          <w:rPr>
            <w:noProof/>
            <w:webHidden/>
          </w:rPr>
          <w:fldChar w:fldCharType="begin"/>
        </w:r>
        <w:r>
          <w:rPr>
            <w:noProof/>
            <w:webHidden/>
          </w:rPr>
          <w:instrText xml:space="preserve"> PAGEREF _Toc241616775 \h </w:instrText>
        </w:r>
        <w:r>
          <w:rPr>
            <w:noProof/>
            <w:webHidden/>
          </w:rPr>
        </w:r>
        <w:r>
          <w:rPr>
            <w:noProof/>
            <w:webHidden/>
          </w:rPr>
          <w:fldChar w:fldCharType="separate"/>
        </w:r>
        <w:r>
          <w:rPr>
            <w:noProof/>
            <w:webHidden/>
          </w:rPr>
          <w:t>69</w:t>
        </w:r>
        <w:r>
          <w:rPr>
            <w:noProof/>
            <w:webHidden/>
          </w:rPr>
          <w:fldChar w:fldCharType="end"/>
        </w:r>
      </w:hyperlink>
    </w:p>
    <w:p w14:paraId="444EA0AF" w14:textId="2AE18219" w:rsidR="00DB1B78" w:rsidRDefault="00DB1B78">
      <w:pPr>
        <w:pStyle w:val="Spistreci4"/>
        <w:tabs>
          <w:tab w:val="left" w:pos="2146"/>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76" w:history="1">
        <w:r w:rsidRPr="00E13FFB">
          <w:rPr>
            <w:rStyle w:val="Hipercze"/>
            <w:noProof/>
          </w:rPr>
          <w:t>3.4.2.1.</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Hałas przemysłowy</w:t>
        </w:r>
        <w:r>
          <w:rPr>
            <w:noProof/>
            <w:webHidden/>
          </w:rPr>
          <w:tab/>
        </w:r>
        <w:r>
          <w:rPr>
            <w:noProof/>
            <w:webHidden/>
          </w:rPr>
          <w:fldChar w:fldCharType="begin"/>
        </w:r>
        <w:r>
          <w:rPr>
            <w:noProof/>
            <w:webHidden/>
          </w:rPr>
          <w:instrText xml:space="preserve"> PAGEREF _Toc241616776 \h </w:instrText>
        </w:r>
        <w:r>
          <w:rPr>
            <w:noProof/>
            <w:webHidden/>
          </w:rPr>
        </w:r>
        <w:r>
          <w:rPr>
            <w:noProof/>
            <w:webHidden/>
          </w:rPr>
          <w:fldChar w:fldCharType="separate"/>
        </w:r>
        <w:r>
          <w:rPr>
            <w:noProof/>
            <w:webHidden/>
          </w:rPr>
          <w:t>70</w:t>
        </w:r>
        <w:r>
          <w:rPr>
            <w:noProof/>
            <w:webHidden/>
          </w:rPr>
          <w:fldChar w:fldCharType="end"/>
        </w:r>
      </w:hyperlink>
    </w:p>
    <w:p w14:paraId="17773D02" w14:textId="09B9FCF9" w:rsidR="00DB1B78" w:rsidRDefault="00DB1B78">
      <w:pPr>
        <w:pStyle w:val="Spistreci4"/>
        <w:tabs>
          <w:tab w:val="left" w:pos="2146"/>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77" w:history="1">
        <w:r w:rsidRPr="00E13FFB">
          <w:rPr>
            <w:rStyle w:val="Hipercze"/>
            <w:noProof/>
          </w:rPr>
          <w:t>3.4.2.2.</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Hałas turbin wiatrowych</w:t>
        </w:r>
        <w:r>
          <w:rPr>
            <w:noProof/>
            <w:webHidden/>
          </w:rPr>
          <w:tab/>
        </w:r>
        <w:r>
          <w:rPr>
            <w:noProof/>
            <w:webHidden/>
          </w:rPr>
          <w:fldChar w:fldCharType="begin"/>
        </w:r>
        <w:r>
          <w:rPr>
            <w:noProof/>
            <w:webHidden/>
          </w:rPr>
          <w:instrText xml:space="preserve"> PAGEREF _Toc241616777 \h </w:instrText>
        </w:r>
        <w:r>
          <w:rPr>
            <w:noProof/>
            <w:webHidden/>
          </w:rPr>
        </w:r>
        <w:r>
          <w:rPr>
            <w:noProof/>
            <w:webHidden/>
          </w:rPr>
          <w:fldChar w:fldCharType="separate"/>
        </w:r>
        <w:r>
          <w:rPr>
            <w:noProof/>
            <w:webHidden/>
          </w:rPr>
          <w:t>71</w:t>
        </w:r>
        <w:r>
          <w:rPr>
            <w:noProof/>
            <w:webHidden/>
          </w:rPr>
          <w:fldChar w:fldCharType="end"/>
        </w:r>
      </w:hyperlink>
    </w:p>
    <w:p w14:paraId="546C2AA0" w14:textId="61EB9272" w:rsidR="00DB1B78" w:rsidRDefault="00DB1B78">
      <w:pPr>
        <w:pStyle w:val="Spistreci4"/>
        <w:tabs>
          <w:tab w:val="left" w:pos="2146"/>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78" w:history="1">
        <w:r w:rsidRPr="00E13FFB">
          <w:rPr>
            <w:rStyle w:val="Hipercze"/>
            <w:noProof/>
          </w:rPr>
          <w:t>3.4.2.3.</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Hałas komunikacyjny</w:t>
        </w:r>
        <w:r>
          <w:rPr>
            <w:noProof/>
            <w:webHidden/>
          </w:rPr>
          <w:tab/>
        </w:r>
        <w:r>
          <w:rPr>
            <w:noProof/>
            <w:webHidden/>
          </w:rPr>
          <w:fldChar w:fldCharType="begin"/>
        </w:r>
        <w:r>
          <w:rPr>
            <w:noProof/>
            <w:webHidden/>
          </w:rPr>
          <w:instrText xml:space="preserve"> PAGEREF _Toc241616778 \h </w:instrText>
        </w:r>
        <w:r>
          <w:rPr>
            <w:noProof/>
            <w:webHidden/>
          </w:rPr>
        </w:r>
        <w:r>
          <w:rPr>
            <w:noProof/>
            <w:webHidden/>
          </w:rPr>
          <w:fldChar w:fldCharType="separate"/>
        </w:r>
        <w:r>
          <w:rPr>
            <w:noProof/>
            <w:webHidden/>
          </w:rPr>
          <w:t>72</w:t>
        </w:r>
        <w:r>
          <w:rPr>
            <w:noProof/>
            <w:webHidden/>
          </w:rPr>
          <w:fldChar w:fldCharType="end"/>
        </w:r>
      </w:hyperlink>
    </w:p>
    <w:p w14:paraId="54AC1F1B" w14:textId="263AAA38"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79" w:history="1">
        <w:r w:rsidRPr="00E13FFB">
          <w:rPr>
            <w:rStyle w:val="Hipercze"/>
            <w:rFonts w:cs="Open Sans"/>
            <w:noProof/>
          </w:rPr>
          <w:t>3.4.3.</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Pola elektromagnetyczne (PEM)</w:t>
        </w:r>
        <w:r>
          <w:rPr>
            <w:noProof/>
            <w:webHidden/>
          </w:rPr>
          <w:tab/>
        </w:r>
        <w:r>
          <w:rPr>
            <w:noProof/>
            <w:webHidden/>
          </w:rPr>
          <w:fldChar w:fldCharType="begin"/>
        </w:r>
        <w:r>
          <w:rPr>
            <w:noProof/>
            <w:webHidden/>
          </w:rPr>
          <w:instrText xml:space="preserve"> PAGEREF _Toc241616779 \h </w:instrText>
        </w:r>
        <w:r>
          <w:rPr>
            <w:noProof/>
            <w:webHidden/>
          </w:rPr>
        </w:r>
        <w:r>
          <w:rPr>
            <w:noProof/>
            <w:webHidden/>
          </w:rPr>
          <w:fldChar w:fldCharType="separate"/>
        </w:r>
        <w:r>
          <w:rPr>
            <w:noProof/>
            <w:webHidden/>
          </w:rPr>
          <w:t>77</w:t>
        </w:r>
        <w:r>
          <w:rPr>
            <w:noProof/>
            <w:webHidden/>
          </w:rPr>
          <w:fldChar w:fldCharType="end"/>
        </w:r>
      </w:hyperlink>
    </w:p>
    <w:p w14:paraId="6A32269F" w14:textId="41298CE9"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80" w:history="1">
        <w:r w:rsidRPr="00E13FFB">
          <w:rPr>
            <w:rStyle w:val="Hipercze"/>
            <w:noProof/>
          </w:rPr>
          <w:t>3.4.4.</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Gospodarowanie wodami</w:t>
        </w:r>
        <w:r>
          <w:rPr>
            <w:noProof/>
            <w:webHidden/>
          </w:rPr>
          <w:tab/>
        </w:r>
        <w:r>
          <w:rPr>
            <w:noProof/>
            <w:webHidden/>
          </w:rPr>
          <w:fldChar w:fldCharType="begin"/>
        </w:r>
        <w:r>
          <w:rPr>
            <w:noProof/>
            <w:webHidden/>
          </w:rPr>
          <w:instrText xml:space="preserve"> PAGEREF _Toc241616780 \h </w:instrText>
        </w:r>
        <w:r>
          <w:rPr>
            <w:noProof/>
            <w:webHidden/>
          </w:rPr>
        </w:r>
        <w:r>
          <w:rPr>
            <w:noProof/>
            <w:webHidden/>
          </w:rPr>
          <w:fldChar w:fldCharType="separate"/>
        </w:r>
        <w:r>
          <w:rPr>
            <w:noProof/>
            <w:webHidden/>
          </w:rPr>
          <w:t>77</w:t>
        </w:r>
        <w:r>
          <w:rPr>
            <w:noProof/>
            <w:webHidden/>
          </w:rPr>
          <w:fldChar w:fldCharType="end"/>
        </w:r>
      </w:hyperlink>
    </w:p>
    <w:p w14:paraId="21009D78" w14:textId="5EF0CB2C" w:rsidR="00DB1B78" w:rsidRDefault="00DB1B78">
      <w:pPr>
        <w:pStyle w:val="Spistreci4"/>
        <w:tabs>
          <w:tab w:val="left" w:pos="2146"/>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81" w:history="1">
        <w:r w:rsidRPr="00E13FFB">
          <w:rPr>
            <w:rStyle w:val="Hipercze"/>
            <w:noProof/>
          </w:rPr>
          <w:t>3.4.4.1.</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Charakterystyka JCWPd i JCWP</w:t>
        </w:r>
        <w:r>
          <w:rPr>
            <w:noProof/>
            <w:webHidden/>
          </w:rPr>
          <w:tab/>
        </w:r>
        <w:r>
          <w:rPr>
            <w:noProof/>
            <w:webHidden/>
          </w:rPr>
          <w:fldChar w:fldCharType="begin"/>
        </w:r>
        <w:r>
          <w:rPr>
            <w:noProof/>
            <w:webHidden/>
          </w:rPr>
          <w:instrText xml:space="preserve"> PAGEREF _Toc241616781 \h </w:instrText>
        </w:r>
        <w:r>
          <w:rPr>
            <w:noProof/>
            <w:webHidden/>
          </w:rPr>
        </w:r>
        <w:r>
          <w:rPr>
            <w:noProof/>
            <w:webHidden/>
          </w:rPr>
          <w:fldChar w:fldCharType="separate"/>
        </w:r>
        <w:r>
          <w:rPr>
            <w:noProof/>
            <w:webHidden/>
          </w:rPr>
          <w:t>78</w:t>
        </w:r>
        <w:r>
          <w:rPr>
            <w:noProof/>
            <w:webHidden/>
          </w:rPr>
          <w:fldChar w:fldCharType="end"/>
        </w:r>
      </w:hyperlink>
    </w:p>
    <w:p w14:paraId="2FA5DA2A" w14:textId="1A91D916" w:rsidR="00DB1B78" w:rsidRDefault="00DB1B78">
      <w:pPr>
        <w:pStyle w:val="Spistreci4"/>
        <w:tabs>
          <w:tab w:val="left" w:pos="2146"/>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82" w:history="1">
        <w:r w:rsidRPr="00E13FFB">
          <w:rPr>
            <w:rStyle w:val="Hipercze"/>
            <w:noProof/>
          </w:rPr>
          <w:t>3.4.4.2.</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Zagrożenia powodziowe</w:t>
        </w:r>
        <w:r>
          <w:rPr>
            <w:noProof/>
            <w:webHidden/>
          </w:rPr>
          <w:tab/>
        </w:r>
        <w:r>
          <w:rPr>
            <w:noProof/>
            <w:webHidden/>
          </w:rPr>
          <w:fldChar w:fldCharType="begin"/>
        </w:r>
        <w:r>
          <w:rPr>
            <w:noProof/>
            <w:webHidden/>
          </w:rPr>
          <w:instrText xml:space="preserve"> PAGEREF _Toc241616782 \h </w:instrText>
        </w:r>
        <w:r>
          <w:rPr>
            <w:noProof/>
            <w:webHidden/>
          </w:rPr>
        </w:r>
        <w:r>
          <w:rPr>
            <w:noProof/>
            <w:webHidden/>
          </w:rPr>
          <w:fldChar w:fldCharType="separate"/>
        </w:r>
        <w:r>
          <w:rPr>
            <w:noProof/>
            <w:webHidden/>
          </w:rPr>
          <w:t>86</w:t>
        </w:r>
        <w:r>
          <w:rPr>
            <w:noProof/>
            <w:webHidden/>
          </w:rPr>
          <w:fldChar w:fldCharType="end"/>
        </w:r>
      </w:hyperlink>
    </w:p>
    <w:p w14:paraId="08AF415F" w14:textId="40589314" w:rsidR="00DB1B78" w:rsidRDefault="00DB1B78">
      <w:pPr>
        <w:pStyle w:val="Spistreci4"/>
        <w:tabs>
          <w:tab w:val="left" w:pos="2146"/>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83" w:history="1">
        <w:r w:rsidRPr="00E13FFB">
          <w:rPr>
            <w:rStyle w:val="Hipercze"/>
            <w:noProof/>
          </w:rPr>
          <w:t>3.4.4.3.</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Susze</w:t>
        </w:r>
        <w:r>
          <w:rPr>
            <w:noProof/>
            <w:webHidden/>
          </w:rPr>
          <w:tab/>
        </w:r>
        <w:r>
          <w:rPr>
            <w:noProof/>
            <w:webHidden/>
          </w:rPr>
          <w:fldChar w:fldCharType="begin"/>
        </w:r>
        <w:r>
          <w:rPr>
            <w:noProof/>
            <w:webHidden/>
          </w:rPr>
          <w:instrText xml:space="preserve"> PAGEREF _Toc241616783 \h </w:instrText>
        </w:r>
        <w:r>
          <w:rPr>
            <w:noProof/>
            <w:webHidden/>
          </w:rPr>
        </w:r>
        <w:r>
          <w:rPr>
            <w:noProof/>
            <w:webHidden/>
          </w:rPr>
          <w:fldChar w:fldCharType="separate"/>
        </w:r>
        <w:r>
          <w:rPr>
            <w:noProof/>
            <w:webHidden/>
          </w:rPr>
          <w:t>87</w:t>
        </w:r>
        <w:r>
          <w:rPr>
            <w:noProof/>
            <w:webHidden/>
          </w:rPr>
          <w:fldChar w:fldCharType="end"/>
        </w:r>
      </w:hyperlink>
    </w:p>
    <w:p w14:paraId="466B9142" w14:textId="5E2FBF1B"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84" w:history="1">
        <w:r w:rsidRPr="00E13FFB">
          <w:rPr>
            <w:rStyle w:val="Hipercze"/>
            <w:noProof/>
          </w:rPr>
          <w:t>3.4.5.</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Gospodarka wodno-ściekowa</w:t>
        </w:r>
        <w:r>
          <w:rPr>
            <w:noProof/>
            <w:webHidden/>
          </w:rPr>
          <w:tab/>
        </w:r>
        <w:r>
          <w:rPr>
            <w:noProof/>
            <w:webHidden/>
          </w:rPr>
          <w:fldChar w:fldCharType="begin"/>
        </w:r>
        <w:r>
          <w:rPr>
            <w:noProof/>
            <w:webHidden/>
          </w:rPr>
          <w:instrText xml:space="preserve"> PAGEREF _Toc241616784 \h </w:instrText>
        </w:r>
        <w:r>
          <w:rPr>
            <w:noProof/>
            <w:webHidden/>
          </w:rPr>
        </w:r>
        <w:r>
          <w:rPr>
            <w:noProof/>
            <w:webHidden/>
          </w:rPr>
          <w:fldChar w:fldCharType="separate"/>
        </w:r>
        <w:r>
          <w:rPr>
            <w:noProof/>
            <w:webHidden/>
          </w:rPr>
          <w:t>89</w:t>
        </w:r>
        <w:r>
          <w:rPr>
            <w:noProof/>
            <w:webHidden/>
          </w:rPr>
          <w:fldChar w:fldCharType="end"/>
        </w:r>
      </w:hyperlink>
    </w:p>
    <w:p w14:paraId="27B07036" w14:textId="264E1F69"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85" w:history="1">
        <w:r w:rsidRPr="00E13FFB">
          <w:rPr>
            <w:rStyle w:val="Hipercze"/>
            <w:noProof/>
          </w:rPr>
          <w:t>3.4.6.</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Zasoby geologiczne</w:t>
        </w:r>
        <w:r>
          <w:rPr>
            <w:noProof/>
            <w:webHidden/>
          </w:rPr>
          <w:tab/>
        </w:r>
        <w:r>
          <w:rPr>
            <w:noProof/>
            <w:webHidden/>
          </w:rPr>
          <w:fldChar w:fldCharType="begin"/>
        </w:r>
        <w:r>
          <w:rPr>
            <w:noProof/>
            <w:webHidden/>
          </w:rPr>
          <w:instrText xml:space="preserve"> PAGEREF _Toc241616785 \h </w:instrText>
        </w:r>
        <w:r>
          <w:rPr>
            <w:noProof/>
            <w:webHidden/>
          </w:rPr>
        </w:r>
        <w:r>
          <w:rPr>
            <w:noProof/>
            <w:webHidden/>
          </w:rPr>
          <w:fldChar w:fldCharType="separate"/>
        </w:r>
        <w:r>
          <w:rPr>
            <w:noProof/>
            <w:webHidden/>
          </w:rPr>
          <w:t>90</w:t>
        </w:r>
        <w:r>
          <w:rPr>
            <w:noProof/>
            <w:webHidden/>
          </w:rPr>
          <w:fldChar w:fldCharType="end"/>
        </w:r>
      </w:hyperlink>
    </w:p>
    <w:p w14:paraId="36CD9C49" w14:textId="110C2E54"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86" w:history="1">
        <w:r w:rsidRPr="00E13FFB">
          <w:rPr>
            <w:rStyle w:val="Hipercze"/>
            <w:noProof/>
          </w:rPr>
          <w:t>3.4.7.</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Gleby</w:t>
        </w:r>
        <w:r>
          <w:rPr>
            <w:noProof/>
            <w:webHidden/>
          </w:rPr>
          <w:tab/>
        </w:r>
        <w:r>
          <w:rPr>
            <w:noProof/>
            <w:webHidden/>
          </w:rPr>
          <w:fldChar w:fldCharType="begin"/>
        </w:r>
        <w:r>
          <w:rPr>
            <w:noProof/>
            <w:webHidden/>
          </w:rPr>
          <w:instrText xml:space="preserve"> PAGEREF _Toc241616786 \h </w:instrText>
        </w:r>
        <w:r>
          <w:rPr>
            <w:noProof/>
            <w:webHidden/>
          </w:rPr>
        </w:r>
        <w:r>
          <w:rPr>
            <w:noProof/>
            <w:webHidden/>
          </w:rPr>
          <w:fldChar w:fldCharType="separate"/>
        </w:r>
        <w:r>
          <w:rPr>
            <w:noProof/>
            <w:webHidden/>
          </w:rPr>
          <w:t>91</w:t>
        </w:r>
        <w:r>
          <w:rPr>
            <w:noProof/>
            <w:webHidden/>
          </w:rPr>
          <w:fldChar w:fldCharType="end"/>
        </w:r>
      </w:hyperlink>
    </w:p>
    <w:p w14:paraId="08F1801A" w14:textId="698D249D"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87" w:history="1">
        <w:r w:rsidRPr="00E13FFB">
          <w:rPr>
            <w:rStyle w:val="Hipercze"/>
            <w:noProof/>
          </w:rPr>
          <w:t>3.4.8.</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Gospodarowanie odpadami i zapobieganie ich powstawaniu</w:t>
        </w:r>
        <w:r>
          <w:rPr>
            <w:noProof/>
            <w:webHidden/>
          </w:rPr>
          <w:tab/>
        </w:r>
        <w:r>
          <w:rPr>
            <w:noProof/>
            <w:webHidden/>
          </w:rPr>
          <w:fldChar w:fldCharType="begin"/>
        </w:r>
        <w:r>
          <w:rPr>
            <w:noProof/>
            <w:webHidden/>
          </w:rPr>
          <w:instrText xml:space="preserve"> PAGEREF _Toc241616787 \h </w:instrText>
        </w:r>
        <w:r>
          <w:rPr>
            <w:noProof/>
            <w:webHidden/>
          </w:rPr>
        </w:r>
        <w:r>
          <w:rPr>
            <w:noProof/>
            <w:webHidden/>
          </w:rPr>
          <w:fldChar w:fldCharType="separate"/>
        </w:r>
        <w:r>
          <w:rPr>
            <w:noProof/>
            <w:webHidden/>
          </w:rPr>
          <w:t>92</w:t>
        </w:r>
        <w:r>
          <w:rPr>
            <w:noProof/>
            <w:webHidden/>
          </w:rPr>
          <w:fldChar w:fldCharType="end"/>
        </w:r>
      </w:hyperlink>
    </w:p>
    <w:p w14:paraId="33CC2848" w14:textId="4DCDFE41"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88" w:history="1">
        <w:r w:rsidRPr="00E13FFB">
          <w:rPr>
            <w:rStyle w:val="Hipercze"/>
            <w:noProof/>
          </w:rPr>
          <w:t>3.4.9.</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Zasoby przyrodnicze</w:t>
        </w:r>
        <w:r>
          <w:rPr>
            <w:noProof/>
            <w:webHidden/>
          </w:rPr>
          <w:tab/>
        </w:r>
        <w:r>
          <w:rPr>
            <w:noProof/>
            <w:webHidden/>
          </w:rPr>
          <w:fldChar w:fldCharType="begin"/>
        </w:r>
        <w:r>
          <w:rPr>
            <w:noProof/>
            <w:webHidden/>
          </w:rPr>
          <w:instrText xml:space="preserve"> PAGEREF _Toc241616788 \h </w:instrText>
        </w:r>
        <w:r>
          <w:rPr>
            <w:noProof/>
            <w:webHidden/>
          </w:rPr>
        </w:r>
        <w:r>
          <w:rPr>
            <w:noProof/>
            <w:webHidden/>
          </w:rPr>
          <w:fldChar w:fldCharType="separate"/>
        </w:r>
        <w:r>
          <w:rPr>
            <w:noProof/>
            <w:webHidden/>
          </w:rPr>
          <w:t>94</w:t>
        </w:r>
        <w:r>
          <w:rPr>
            <w:noProof/>
            <w:webHidden/>
          </w:rPr>
          <w:fldChar w:fldCharType="end"/>
        </w:r>
      </w:hyperlink>
    </w:p>
    <w:p w14:paraId="3A322CE5" w14:textId="782DD1C3" w:rsidR="00DB1B78" w:rsidRDefault="00DB1B78">
      <w:pPr>
        <w:pStyle w:val="Spistreci3"/>
        <w:tabs>
          <w:tab w:val="left" w:pos="1920"/>
          <w:tab w:val="right" w:leader="dot" w:pos="9062"/>
        </w:tabs>
        <w:rPr>
          <w:rFonts w:asciiTheme="minorHAnsi" w:eastAsiaTheme="minorEastAsia" w:hAnsiTheme="minorHAnsi" w:cstheme="minorBidi"/>
          <w:noProof/>
          <w:color w:val="auto"/>
          <w:kern w:val="2"/>
          <w:sz w:val="24"/>
          <w:szCs w:val="24"/>
          <w:lang w:eastAsia="pl-PL"/>
          <w14:ligatures w14:val="standardContextual"/>
        </w:rPr>
      </w:pPr>
      <w:hyperlink w:anchor="_Toc241616789" w:history="1">
        <w:r w:rsidRPr="00E13FFB">
          <w:rPr>
            <w:rStyle w:val="Hipercze"/>
            <w:noProof/>
          </w:rPr>
          <w:t>3.4.10.</w:t>
        </w:r>
        <w:r>
          <w:rPr>
            <w:rFonts w:asciiTheme="minorHAnsi" w:eastAsiaTheme="minorEastAsia" w:hAnsiTheme="minorHAnsi" w:cstheme="minorBidi"/>
            <w:noProof/>
            <w:color w:val="auto"/>
            <w:kern w:val="2"/>
            <w:sz w:val="24"/>
            <w:szCs w:val="24"/>
            <w:lang w:eastAsia="pl-PL"/>
            <w14:ligatures w14:val="standardContextual"/>
          </w:rPr>
          <w:tab/>
        </w:r>
        <w:r w:rsidRPr="00E13FFB">
          <w:rPr>
            <w:rStyle w:val="Hipercze"/>
            <w:noProof/>
          </w:rPr>
          <w:t>Zapobieganie poważnym awariom</w:t>
        </w:r>
        <w:r>
          <w:rPr>
            <w:noProof/>
            <w:webHidden/>
          </w:rPr>
          <w:tab/>
        </w:r>
        <w:r>
          <w:rPr>
            <w:noProof/>
            <w:webHidden/>
          </w:rPr>
          <w:fldChar w:fldCharType="begin"/>
        </w:r>
        <w:r>
          <w:rPr>
            <w:noProof/>
            <w:webHidden/>
          </w:rPr>
          <w:instrText xml:space="preserve"> PAGEREF _Toc241616789 \h </w:instrText>
        </w:r>
        <w:r>
          <w:rPr>
            <w:noProof/>
            <w:webHidden/>
          </w:rPr>
        </w:r>
        <w:r>
          <w:rPr>
            <w:noProof/>
            <w:webHidden/>
          </w:rPr>
          <w:fldChar w:fldCharType="separate"/>
        </w:r>
        <w:r>
          <w:rPr>
            <w:noProof/>
            <w:webHidden/>
          </w:rPr>
          <w:t>138</w:t>
        </w:r>
        <w:r>
          <w:rPr>
            <w:noProof/>
            <w:webHidden/>
          </w:rPr>
          <w:fldChar w:fldCharType="end"/>
        </w:r>
      </w:hyperlink>
    </w:p>
    <w:p w14:paraId="31F125C2" w14:textId="58A06E17"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790" w:history="1">
        <w:r w:rsidRPr="00E13FFB">
          <w:rPr>
            <w:rStyle w:val="Hipercze"/>
          </w:rPr>
          <w:t>4.</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Istniejące problemy ochrony środowiska istotne z punktu widzenia realizacji projektowanego dokumentu</w:t>
        </w:r>
        <w:r>
          <w:rPr>
            <w:webHidden/>
          </w:rPr>
          <w:tab/>
        </w:r>
        <w:r>
          <w:rPr>
            <w:webHidden/>
          </w:rPr>
          <w:fldChar w:fldCharType="begin"/>
        </w:r>
        <w:r>
          <w:rPr>
            <w:webHidden/>
          </w:rPr>
          <w:instrText xml:space="preserve"> PAGEREF _Toc241616790 \h </w:instrText>
        </w:r>
        <w:r>
          <w:rPr>
            <w:webHidden/>
          </w:rPr>
        </w:r>
        <w:r>
          <w:rPr>
            <w:webHidden/>
          </w:rPr>
          <w:fldChar w:fldCharType="separate"/>
        </w:r>
        <w:r>
          <w:rPr>
            <w:webHidden/>
          </w:rPr>
          <w:t>140</w:t>
        </w:r>
        <w:r>
          <w:rPr>
            <w:webHidden/>
          </w:rPr>
          <w:fldChar w:fldCharType="end"/>
        </w:r>
      </w:hyperlink>
    </w:p>
    <w:p w14:paraId="0B4251C8" w14:textId="78653C70"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791" w:history="1">
        <w:r w:rsidRPr="00E13FFB">
          <w:rPr>
            <w:rStyle w:val="Hipercze"/>
          </w:rPr>
          <w:t>5.</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Przewidywane oddziaływanie na środowisko</w:t>
        </w:r>
        <w:r>
          <w:rPr>
            <w:webHidden/>
          </w:rPr>
          <w:tab/>
        </w:r>
        <w:r>
          <w:rPr>
            <w:webHidden/>
          </w:rPr>
          <w:fldChar w:fldCharType="begin"/>
        </w:r>
        <w:r>
          <w:rPr>
            <w:webHidden/>
          </w:rPr>
          <w:instrText xml:space="preserve"> PAGEREF _Toc241616791 \h </w:instrText>
        </w:r>
        <w:r>
          <w:rPr>
            <w:webHidden/>
          </w:rPr>
        </w:r>
        <w:r>
          <w:rPr>
            <w:webHidden/>
          </w:rPr>
          <w:fldChar w:fldCharType="separate"/>
        </w:r>
        <w:r>
          <w:rPr>
            <w:webHidden/>
          </w:rPr>
          <w:t>143</w:t>
        </w:r>
        <w:r>
          <w:rPr>
            <w:webHidden/>
          </w:rPr>
          <w:fldChar w:fldCharType="end"/>
        </w:r>
      </w:hyperlink>
    </w:p>
    <w:p w14:paraId="0A481204" w14:textId="6B198DBF"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92" w:history="1">
        <w:r w:rsidRPr="00E13FFB">
          <w:rPr>
            <w:rStyle w:val="Hipercze"/>
            <w:lang w:eastAsia="pl-PL"/>
          </w:rPr>
          <w:t>5.1.</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lang w:eastAsia="pl-PL"/>
          </w:rPr>
          <w:t>Różnorodność biologiczna, fauna i flora, obszary chronione oraz cele i przedmioty ochrony obszarów Natura 2000</w:t>
        </w:r>
        <w:r>
          <w:rPr>
            <w:webHidden/>
          </w:rPr>
          <w:tab/>
        </w:r>
        <w:r>
          <w:rPr>
            <w:webHidden/>
          </w:rPr>
          <w:fldChar w:fldCharType="begin"/>
        </w:r>
        <w:r>
          <w:rPr>
            <w:webHidden/>
          </w:rPr>
          <w:instrText xml:space="preserve"> PAGEREF _Toc241616792 \h </w:instrText>
        </w:r>
        <w:r>
          <w:rPr>
            <w:webHidden/>
          </w:rPr>
        </w:r>
        <w:r>
          <w:rPr>
            <w:webHidden/>
          </w:rPr>
          <w:fldChar w:fldCharType="separate"/>
        </w:r>
        <w:r>
          <w:rPr>
            <w:webHidden/>
          </w:rPr>
          <w:t>143</w:t>
        </w:r>
        <w:r>
          <w:rPr>
            <w:webHidden/>
          </w:rPr>
          <w:fldChar w:fldCharType="end"/>
        </w:r>
      </w:hyperlink>
    </w:p>
    <w:p w14:paraId="09E7EB50" w14:textId="4AA3B174"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93" w:history="1">
        <w:r w:rsidRPr="00E13FFB">
          <w:rPr>
            <w:rStyle w:val="Hipercze"/>
            <w:lang w:eastAsia="pl-PL"/>
          </w:rPr>
          <w:t>5.2.</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lang w:eastAsia="pl-PL"/>
          </w:rPr>
          <w:t>Zdrowie i bezpieczeństwo ludzi</w:t>
        </w:r>
        <w:r>
          <w:rPr>
            <w:webHidden/>
          </w:rPr>
          <w:tab/>
        </w:r>
        <w:r>
          <w:rPr>
            <w:webHidden/>
          </w:rPr>
          <w:fldChar w:fldCharType="begin"/>
        </w:r>
        <w:r>
          <w:rPr>
            <w:webHidden/>
          </w:rPr>
          <w:instrText xml:space="preserve"> PAGEREF _Toc241616793 \h </w:instrText>
        </w:r>
        <w:r>
          <w:rPr>
            <w:webHidden/>
          </w:rPr>
        </w:r>
        <w:r>
          <w:rPr>
            <w:webHidden/>
          </w:rPr>
          <w:fldChar w:fldCharType="separate"/>
        </w:r>
        <w:r>
          <w:rPr>
            <w:webHidden/>
          </w:rPr>
          <w:t>174</w:t>
        </w:r>
        <w:r>
          <w:rPr>
            <w:webHidden/>
          </w:rPr>
          <w:fldChar w:fldCharType="end"/>
        </w:r>
      </w:hyperlink>
    </w:p>
    <w:p w14:paraId="213B16F5" w14:textId="76FD2183"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94" w:history="1">
        <w:r w:rsidRPr="00E13FFB">
          <w:rPr>
            <w:rStyle w:val="Hipercze"/>
            <w:lang w:eastAsia="pl-PL"/>
          </w:rPr>
          <w:t>5.3.</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lang w:eastAsia="pl-PL"/>
          </w:rPr>
          <w:t>Wody powierzchniowe i podziemne</w:t>
        </w:r>
        <w:r>
          <w:rPr>
            <w:webHidden/>
          </w:rPr>
          <w:tab/>
        </w:r>
        <w:r>
          <w:rPr>
            <w:webHidden/>
          </w:rPr>
          <w:fldChar w:fldCharType="begin"/>
        </w:r>
        <w:r>
          <w:rPr>
            <w:webHidden/>
          </w:rPr>
          <w:instrText xml:space="preserve"> PAGEREF _Toc241616794 \h </w:instrText>
        </w:r>
        <w:r>
          <w:rPr>
            <w:webHidden/>
          </w:rPr>
        </w:r>
        <w:r>
          <w:rPr>
            <w:webHidden/>
          </w:rPr>
          <w:fldChar w:fldCharType="separate"/>
        </w:r>
        <w:r>
          <w:rPr>
            <w:webHidden/>
          </w:rPr>
          <w:t>179</w:t>
        </w:r>
        <w:r>
          <w:rPr>
            <w:webHidden/>
          </w:rPr>
          <w:fldChar w:fldCharType="end"/>
        </w:r>
      </w:hyperlink>
    </w:p>
    <w:p w14:paraId="72EC8600" w14:textId="3C8BB1F6"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95" w:history="1">
        <w:r w:rsidRPr="00E13FFB">
          <w:rPr>
            <w:rStyle w:val="Hipercze"/>
            <w:lang w:eastAsia="pl-PL"/>
          </w:rPr>
          <w:t>5.4.</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lang w:eastAsia="pl-PL"/>
          </w:rPr>
          <w:t>Powietrze i klimat</w:t>
        </w:r>
        <w:r>
          <w:rPr>
            <w:webHidden/>
          </w:rPr>
          <w:tab/>
        </w:r>
        <w:r>
          <w:rPr>
            <w:webHidden/>
          </w:rPr>
          <w:fldChar w:fldCharType="begin"/>
        </w:r>
        <w:r>
          <w:rPr>
            <w:webHidden/>
          </w:rPr>
          <w:instrText xml:space="preserve"> PAGEREF _Toc241616795 \h </w:instrText>
        </w:r>
        <w:r>
          <w:rPr>
            <w:webHidden/>
          </w:rPr>
        </w:r>
        <w:r>
          <w:rPr>
            <w:webHidden/>
          </w:rPr>
          <w:fldChar w:fldCharType="separate"/>
        </w:r>
        <w:r>
          <w:rPr>
            <w:webHidden/>
          </w:rPr>
          <w:t>188</w:t>
        </w:r>
        <w:r>
          <w:rPr>
            <w:webHidden/>
          </w:rPr>
          <w:fldChar w:fldCharType="end"/>
        </w:r>
      </w:hyperlink>
    </w:p>
    <w:p w14:paraId="76DD9566" w14:textId="14B538F1"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96" w:history="1">
        <w:r w:rsidRPr="00E13FFB">
          <w:rPr>
            <w:rStyle w:val="Hipercze"/>
            <w:lang w:eastAsia="pl-PL"/>
          </w:rPr>
          <w:t>5.5.</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lang w:eastAsia="pl-PL"/>
          </w:rPr>
          <w:t>Powierzchnia ziemi, krajobraz i gleby</w:t>
        </w:r>
        <w:r>
          <w:rPr>
            <w:webHidden/>
          </w:rPr>
          <w:tab/>
        </w:r>
        <w:r>
          <w:rPr>
            <w:webHidden/>
          </w:rPr>
          <w:fldChar w:fldCharType="begin"/>
        </w:r>
        <w:r>
          <w:rPr>
            <w:webHidden/>
          </w:rPr>
          <w:instrText xml:space="preserve"> PAGEREF _Toc241616796 \h </w:instrText>
        </w:r>
        <w:r>
          <w:rPr>
            <w:webHidden/>
          </w:rPr>
        </w:r>
        <w:r>
          <w:rPr>
            <w:webHidden/>
          </w:rPr>
          <w:fldChar w:fldCharType="separate"/>
        </w:r>
        <w:r>
          <w:rPr>
            <w:webHidden/>
          </w:rPr>
          <w:t>193</w:t>
        </w:r>
        <w:r>
          <w:rPr>
            <w:webHidden/>
          </w:rPr>
          <w:fldChar w:fldCharType="end"/>
        </w:r>
      </w:hyperlink>
    </w:p>
    <w:p w14:paraId="2DB95D5F" w14:textId="10D25350"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97" w:history="1">
        <w:r w:rsidRPr="00E13FFB">
          <w:rPr>
            <w:rStyle w:val="Hipercze"/>
            <w:lang w:eastAsia="pl-PL"/>
          </w:rPr>
          <w:t>5.6.</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lang w:eastAsia="pl-PL"/>
          </w:rPr>
          <w:t>Klimat akustyczny</w:t>
        </w:r>
        <w:r>
          <w:rPr>
            <w:webHidden/>
          </w:rPr>
          <w:tab/>
        </w:r>
        <w:r>
          <w:rPr>
            <w:webHidden/>
          </w:rPr>
          <w:fldChar w:fldCharType="begin"/>
        </w:r>
        <w:r>
          <w:rPr>
            <w:webHidden/>
          </w:rPr>
          <w:instrText xml:space="preserve"> PAGEREF _Toc241616797 \h </w:instrText>
        </w:r>
        <w:r>
          <w:rPr>
            <w:webHidden/>
          </w:rPr>
        </w:r>
        <w:r>
          <w:rPr>
            <w:webHidden/>
          </w:rPr>
          <w:fldChar w:fldCharType="separate"/>
        </w:r>
        <w:r>
          <w:rPr>
            <w:webHidden/>
          </w:rPr>
          <w:t>200</w:t>
        </w:r>
        <w:r>
          <w:rPr>
            <w:webHidden/>
          </w:rPr>
          <w:fldChar w:fldCharType="end"/>
        </w:r>
      </w:hyperlink>
    </w:p>
    <w:p w14:paraId="3B3FCDF8" w14:textId="055909AE"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98" w:history="1">
        <w:r w:rsidRPr="00E13FFB">
          <w:rPr>
            <w:rStyle w:val="Hipercze"/>
            <w:lang w:eastAsia="pl-PL"/>
          </w:rPr>
          <w:t>5.7.</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lang w:eastAsia="pl-PL"/>
          </w:rPr>
          <w:t>Zasoby naturalne</w:t>
        </w:r>
        <w:r>
          <w:rPr>
            <w:webHidden/>
          </w:rPr>
          <w:tab/>
        </w:r>
        <w:r>
          <w:rPr>
            <w:webHidden/>
          </w:rPr>
          <w:fldChar w:fldCharType="begin"/>
        </w:r>
        <w:r>
          <w:rPr>
            <w:webHidden/>
          </w:rPr>
          <w:instrText xml:space="preserve"> PAGEREF _Toc241616798 \h </w:instrText>
        </w:r>
        <w:r>
          <w:rPr>
            <w:webHidden/>
          </w:rPr>
        </w:r>
        <w:r>
          <w:rPr>
            <w:webHidden/>
          </w:rPr>
          <w:fldChar w:fldCharType="separate"/>
        </w:r>
        <w:r>
          <w:rPr>
            <w:webHidden/>
          </w:rPr>
          <w:t>204</w:t>
        </w:r>
        <w:r>
          <w:rPr>
            <w:webHidden/>
          </w:rPr>
          <w:fldChar w:fldCharType="end"/>
        </w:r>
      </w:hyperlink>
    </w:p>
    <w:p w14:paraId="19CD6F60" w14:textId="612819D9"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799" w:history="1">
        <w:r w:rsidRPr="00E13FFB">
          <w:rPr>
            <w:rStyle w:val="Hipercze"/>
            <w:lang w:eastAsia="pl-PL"/>
          </w:rPr>
          <w:t>5.8.</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lang w:eastAsia="pl-PL"/>
          </w:rPr>
          <w:t>Zabytki i dobra materialne</w:t>
        </w:r>
        <w:r>
          <w:rPr>
            <w:webHidden/>
          </w:rPr>
          <w:tab/>
        </w:r>
        <w:r>
          <w:rPr>
            <w:webHidden/>
          </w:rPr>
          <w:fldChar w:fldCharType="begin"/>
        </w:r>
        <w:r>
          <w:rPr>
            <w:webHidden/>
          </w:rPr>
          <w:instrText xml:space="preserve"> PAGEREF _Toc241616799 \h </w:instrText>
        </w:r>
        <w:r>
          <w:rPr>
            <w:webHidden/>
          </w:rPr>
        </w:r>
        <w:r>
          <w:rPr>
            <w:webHidden/>
          </w:rPr>
          <w:fldChar w:fldCharType="separate"/>
        </w:r>
        <w:r>
          <w:rPr>
            <w:webHidden/>
          </w:rPr>
          <w:t>205</w:t>
        </w:r>
        <w:r>
          <w:rPr>
            <w:webHidden/>
          </w:rPr>
          <w:fldChar w:fldCharType="end"/>
        </w:r>
      </w:hyperlink>
    </w:p>
    <w:p w14:paraId="793665E7" w14:textId="40FF19BA" w:rsidR="00DB1B78" w:rsidRDefault="00DB1B78">
      <w:pPr>
        <w:pStyle w:val="Spistreci2"/>
        <w:rPr>
          <w:rFonts w:asciiTheme="minorHAnsi" w:eastAsiaTheme="minorEastAsia" w:hAnsiTheme="minorHAnsi" w:cstheme="minorBidi"/>
          <w:color w:val="auto"/>
          <w:kern w:val="2"/>
          <w:sz w:val="24"/>
          <w:szCs w:val="24"/>
          <w:lang w:eastAsia="pl-PL"/>
          <w14:ligatures w14:val="standardContextual"/>
        </w:rPr>
      </w:pPr>
      <w:hyperlink w:anchor="_Toc241616800" w:history="1">
        <w:r w:rsidRPr="00E13FFB">
          <w:rPr>
            <w:rStyle w:val="Hipercze"/>
            <w:lang w:eastAsia="pl-PL"/>
          </w:rPr>
          <w:t>5.9.</w:t>
        </w:r>
        <w:r>
          <w:rPr>
            <w:rFonts w:asciiTheme="minorHAnsi" w:eastAsiaTheme="minorEastAsia" w:hAnsiTheme="minorHAnsi" w:cstheme="minorBidi"/>
            <w:color w:val="auto"/>
            <w:kern w:val="2"/>
            <w:sz w:val="24"/>
            <w:szCs w:val="24"/>
            <w:lang w:eastAsia="pl-PL"/>
            <w14:ligatures w14:val="standardContextual"/>
          </w:rPr>
          <w:tab/>
        </w:r>
        <w:r w:rsidRPr="00E13FFB">
          <w:rPr>
            <w:rStyle w:val="Hipercze"/>
            <w:lang w:eastAsia="pl-PL"/>
          </w:rPr>
          <w:t>Oddziaływania skumulowane</w:t>
        </w:r>
        <w:r>
          <w:rPr>
            <w:webHidden/>
          </w:rPr>
          <w:tab/>
        </w:r>
        <w:r>
          <w:rPr>
            <w:webHidden/>
          </w:rPr>
          <w:fldChar w:fldCharType="begin"/>
        </w:r>
        <w:r>
          <w:rPr>
            <w:webHidden/>
          </w:rPr>
          <w:instrText xml:space="preserve"> PAGEREF _Toc241616800 \h </w:instrText>
        </w:r>
        <w:r>
          <w:rPr>
            <w:webHidden/>
          </w:rPr>
        </w:r>
        <w:r>
          <w:rPr>
            <w:webHidden/>
          </w:rPr>
          <w:fldChar w:fldCharType="separate"/>
        </w:r>
        <w:r>
          <w:rPr>
            <w:webHidden/>
          </w:rPr>
          <w:t>205</w:t>
        </w:r>
        <w:r>
          <w:rPr>
            <w:webHidden/>
          </w:rPr>
          <w:fldChar w:fldCharType="end"/>
        </w:r>
      </w:hyperlink>
    </w:p>
    <w:p w14:paraId="36F03951" w14:textId="061B067B"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801" w:history="1">
        <w:r w:rsidRPr="00E13FFB">
          <w:rPr>
            <w:rStyle w:val="Hipercze"/>
          </w:rPr>
          <w:t>6.</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Przewidywane rozwiązania mające na celu zapobieganie, ograniczenie lub kompensację przyrodniczą negatywnych oddziaływań na środowisko wynikających z realizacji Strategii Rozwoju Gminy Bedlno na lata 2027-2037</w:t>
        </w:r>
        <w:r>
          <w:rPr>
            <w:webHidden/>
          </w:rPr>
          <w:tab/>
        </w:r>
        <w:r>
          <w:rPr>
            <w:webHidden/>
          </w:rPr>
          <w:fldChar w:fldCharType="begin"/>
        </w:r>
        <w:r>
          <w:rPr>
            <w:webHidden/>
          </w:rPr>
          <w:instrText xml:space="preserve"> PAGEREF _Toc241616801 \h </w:instrText>
        </w:r>
        <w:r>
          <w:rPr>
            <w:webHidden/>
          </w:rPr>
        </w:r>
        <w:r>
          <w:rPr>
            <w:webHidden/>
          </w:rPr>
          <w:fldChar w:fldCharType="separate"/>
        </w:r>
        <w:r>
          <w:rPr>
            <w:webHidden/>
          </w:rPr>
          <w:t>209</w:t>
        </w:r>
        <w:r>
          <w:rPr>
            <w:webHidden/>
          </w:rPr>
          <w:fldChar w:fldCharType="end"/>
        </w:r>
      </w:hyperlink>
    </w:p>
    <w:p w14:paraId="38D3AF91" w14:textId="4BCC554F"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802" w:history="1">
        <w:r w:rsidRPr="00E13FFB">
          <w:rPr>
            <w:rStyle w:val="Hipercze"/>
          </w:rPr>
          <w:t>7.</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Możliwe zmiany w przypadku braku realizacji założeń Strategii</w:t>
        </w:r>
        <w:r>
          <w:rPr>
            <w:webHidden/>
          </w:rPr>
          <w:tab/>
        </w:r>
        <w:r>
          <w:rPr>
            <w:webHidden/>
          </w:rPr>
          <w:fldChar w:fldCharType="begin"/>
        </w:r>
        <w:r>
          <w:rPr>
            <w:webHidden/>
          </w:rPr>
          <w:instrText xml:space="preserve"> PAGEREF _Toc241616802 \h </w:instrText>
        </w:r>
        <w:r>
          <w:rPr>
            <w:webHidden/>
          </w:rPr>
        </w:r>
        <w:r>
          <w:rPr>
            <w:webHidden/>
          </w:rPr>
          <w:fldChar w:fldCharType="separate"/>
        </w:r>
        <w:r>
          <w:rPr>
            <w:webHidden/>
          </w:rPr>
          <w:t>215</w:t>
        </w:r>
        <w:r>
          <w:rPr>
            <w:webHidden/>
          </w:rPr>
          <w:fldChar w:fldCharType="end"/>
        </w:r>
      </w:hyperlink>
    </w:p>
    <w:p w14:paraId="2C033108" w14:textId="67C21D49"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803" w:history="1">
        <w:r w:rsidRPr="00E13FFB">
          <w:rPr>
            <w:rStyle w:val="Hipercze"/>
          </w:rPr>
          <w:t>8.</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Transgraniczne oddziaływanie na środowisko</w:t>
        </w:r>
        <w:r>
          <w:rPr>
            <w:webHidden/>
          </w:rPr>
          <w:tab/>
        </w:r>
        <w:r>
          <w:rPr>
            <w:webHidden/>
          </w:rPr>
          <w:fldChar w:fldCharType="begin"/>
        </w:r>
        <w:r>
          <w:rPr>
            <w:webHidden/>
          </w:rPr>
          <w:instrText xml:space="preserve"> PAGEREF _Toc241616803 \h </w:instrText>
        </w:r>
        <w:r>
          <w:rPr>
            <w:webHidden/>
          </w:rPr>
        </w:r>
        <w:r>
          <w:rPr>
            <w:webHidden/>
          </w:rPr>
          <w:fldChar w:fldCharType="separate"/>
        </w:r>
        <w:r>
          <w:rPr>
            <w:webHidden/>
          </w:rPr>
          <w:t>218</w:t>
        </w:r>
        <w:r>
          <w:rPr>
            <w:webHidden/>
          </w:rPr>
          <w:fldChar w:fldCharType="end"/>
        </w:r>
      </w:hyperlink>
    </w:p>
    <w:p w14:paraId="117CD434" w14:textId="651C7BA0"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804" w:history="1">
        <w:r w:rsidRPr="00E13FFB">
          <w:rPr>
            <w:rStyle w:val="Hipercze"/>
          </w:rPr>
          <w:t>9.</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Napotkane trudności wynikające z niedostatków techniki lub luk we współczesnej wiedzy</w:t>
        </w:r>
        <w:r>
          <w:rPr>
            <w:webHidden/>
          </w:rPr>
          <w:tab/>
        </w:r>
        <w:r>
          <w:rPr>
            <w:webHidden/>
          </w:rPr>
          <w:fldChar w:fldCharType="begin"/>
        </w:r>
        <w:r>
          <w:rPr>
            <w:webHidden/>
          </w:rPr>
          <w:instrText xml:space="preserve"> PAGEREF _Toc241616804 \h </w:instrText>
        </w:r>
        <w:r>
          <w:rPr>
            <w:webHidden/>
          </w:rPr>
        </w:r>
        <w:r>
          <w:rPr>
            <w:webHidden/>
          </w:rPr>
          <w:fldChar w:fldCharType="separate"/>
        </w:r>
        <w:r>
          <w:rPr>
            <w:webHidden/>
          </w:rPr>
          <w:t>219</w:t>
        </w:r>
        <w:r>
          <w:rPr>
            <w:webHidden/>
          </w:rPr>
          <w:fldChar w:fldCharType="end"/>
        </w:r>
      </w:hyperlink>
    </w:p>
    <w:p w14:paraId="7CE58FA0" w14:textId="219C668A"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805" w:history="1">
        <w:r w:rsidRPr="00E13FFB">
          <w:rPr>
            <w:rStyle w:val="Hipercze"/>
          </w:rPr>
          <w:t>10.</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Rekomendacje i wnioski do ostatecznej wersji dokumentu</w:t>
        </w:r>
        <w:r>
          <w:rPr>
            <w:webHidden/>
          </w:rPr>
          <w:tab/>
        </w:r>
        <w:r>
          <w:rPr>
            <w:webHidden/>
          </w:rPr>
          <w:fldChar w:fldCharType="begin"/>
        </w:r>
        <w:r>
          <w:rPr>
            <w:webHidden/>
          </w:rPr>
          <w:instrText xml:space="preserve"> PAGEREF _Toc241616805 \h </w:instrText>
        </w:r>
        <w:r>
          <w:rPr>
            <w:webHidden/>
          </w:rPr>
        </w:r>
        <w:r>
          <w:rPr>
            <w:webHidden/>
          </w:rPr>
          <w:fldChar w:fldCharType="separate"/>
        </w:r>
        <w:r>
          <w:rPr>
            <w:webHidden/>
          </w:rPr>
          <w:t>220</w:t>
        </w:r>
        <w:r>
          <w:rPr>
            <w:webHidden/>
          </w:rPr>
          <w:fldChar w:fldCharType="end"/>
        </w:r>
      </w:hyperlink>
    </w:p>
    <w:p w14:paraId="0DC3EAEF" w14:textId="6003C27F"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806" w:history="1">
        <w:r w:rsidRPr="00E13FFB">
          <w:rPr>
            <w:rStyle w:val="Hipercze"/>
            <w:lang w:eastAsia="pl-PL"/>
          </w:rPr>
          <w:t>11.</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lang w:eastAsia="pl-PL"/>
          </w:rPr>
          <w:t>Rozwiązania alternatywne do rozwiązań przewidzianych w projekcie Strategii</w:t>
        </w:r>
        <w:r>
          <w:rPr>
            <w:webHidden/>
          </w:rPr>
          <w:tab/>
        </w:r>
        <w:r>
          <w:rPr>
            <w:webHidden/>
          </w:rPr>
          <w:fldChar w:fldCharType="begin"/>
        </w:r>
        <w:r>
          <w:rPr>
            <w:webHidden/>
          </w:rPr>
          <w:instrText xml:space="preserve"> PAGEREF _Toc241616806 \h </w:instrText>
        </w:r>
        <w:r>
          <w:rPr>
            <w:webHidden/>
          </w:rPr>
        </w:r>
        <w:r>
          <w:rPr>
            <w:webHidden/>
          </w:rPr>
          <w:fldChar w:fldCharType="separate"/>
        </w:r>
        <w:r>
          <w:rPr>
            <w:webHidden/>
          </w:rPr>
          <w:t>221</w:t>
        </w:r>
        <w:r>
          <w:rPr>
            <w:webHidden/>
          </w:rPr>
          <w:fldChar w:fldCharType="end"/>
        </w:r>
      </w:hyperlink>
    </w:p>
    <w:p w14:paraId="30188567" w14:textId="1BF22E1C"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807" w:history="1">
        <w:r w:rsidRPr="00E13FFB">
          <w:rPr>
            <w:rStyle w:val="Hipercze"/>
            <w:lang w:eastAsia="pl-PL"/>
          </w:rPr>
          <w:t>12.</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lang w:eastAsia="pl-PL"/>
          </w:rPr>
          <w:t>Propozycje dotyczące przewidywanych metod analizy skutków realizacji postanowień projektowanego dokumentu oraz częstotliwości jej przeprowadzania</w:t>
        </w:r>
        <w:r>
          <w:rPr>
            <w:webHidden/>
          </w:rPr>
          <w:tab/>
        </w:r>
        <w:r>
          <w:rPr>
            <w:webHidden/>
          </w:rPr>
          <w:fldChar w:fldCharType="begin"/>
        </w:r>
        <w:r>
          <w:rPr>
            <w:webHidden/>
          </w:rPr>
          <w:instrText xml:space="preserve"> PAGEREF _Toc241616807 \h </w:instrText>
        </w:r>
        <w:r>
          <w:rPr>
            <w:webHidden/>
          </w:rPr>
        </w:r>
        <w:r>
          <w:rPr>
            <w:webHidden/>
          </w:rPr>
          <w:fldChar w:fldCharType="separate"/>
        </w:r>
        <w:r>
          <w:rPr>
            <w:webHidden/>
          </w:rPr>
          <w:t>222</w:t>
        </w:r>
        <w:r>
          <w:rPr>
            <w:webHidden/>
          </w:rPr>
          <w:fldChar w:fldCharType="end"/>
        </w:r>
      </w:hyperlink>
    </w:p>
    <w:p w14:paraId="37C28B32" w14:textId="04E9985F"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808" w:history="1">
        <w:r w:rsidRPr="00E13FFB">
          <w:rPr>
            <w:rStyle w:val="Hipercze"/>
          </w:rPr>
          <w:t>13.</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Streszczenie w języku niespecjalistycznym</w:t>
        </w:r>
        <w:r>
          <w:rPr>
            <w:webHidden/>
          </w:rPr>
          <w:tab/>
        </w:r>
        <w:r>
          <w:rPr>
            <w:webHidden/>
          </w:rPr>
          <w:fldChar w:fldCharType="begin"/>
        </w:r>
        <w:r>
          <w:rPr>
            <w:webHidden/>
          </w:rPr>
          <w:instrText xml:space="preserve"> PAGEREF _Toc241616808 \h </w:instrText>
        </w:r>
        <w:r>
          <w:rPr>
            <w:webHidden/>
          </w:rPr>
        </w:r>
        <w:r>
          <w:rPr>
            <w:webHidden/>
          </w:rPr>
          <w:fldChar w:fldCharType="separate"/>
        </w:r>
        <w:r>
          <w:rPr>
            <w:webHidden/>
          </w:rPr>
          <w:t>224</w:t>
        </w:r>
        <w:r>
          <w:rPr>
            <w:webHidden/>
          </w:rPr>
          <w:fldChar w:fldCharType="end"/>
        </w:r>
      </w:hyperlink>
    </w:p>
    <w:p w14:paraId="3D62E1A5" w14:textId="2D915583"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809" w:history="1">
        <w:r w:rsidRPr="00E13FFB">
          <w:rPr>
            <w:rStyle w:val="Hipercze"/>
          </w:rPr>
          <w:t>14.</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Spis tabel i rysunków</w:t>
        </w:r>
        <w:r>
          <w:rPr>
            <w:webHidden/>
          </w:rPr>
          <w:tab/>
        </w:r>
        <w:r>
          <w:rPr>
            <w:webHidden/>
          </w:rPr>
          <w:fldChar w:fldCharType="begin"/>
        </w:r>
        <w:r>
          <w:rPr>
            <w:webHidden/>
          </w:rPr>
          <w:instrText xml:space="preserve"> PAGEREF _Toc241616809 \h </w:instrText>
        </w:r>
        <w:r>
          <w:rPr>
            <w:webHidden/>
          </w:rPr>
        </w:r>
        <w:r>
          <w:rPr>
            <w:webHidden/>
          </w:rPr>
          <w:fldChar w:fldCharType="separate"/>
        </w:r>
        <w:r>
          <w:rPr>
            <w:webHidden/>
          </w:rPr>
          <w:t>229</w:t>
        </w:r>
        <w:r>
          <w:rPr>
            <w:webHidden/>
          </w:rPr>
          <w:fldChar w:fldCharType="end"/>
        </w:r>
      </w:hyperlink>
    </w:p>
    <w:p w14:paraId="157740AC" w14:textId="44EF064F" w:rsidR="00DB1B78" w:rsidRDefault="00DB1B78">
      <w:pPr>
        <w:pStyle w:val="Spistreci1"/>
        <w:rPr>
          <w:rFonts w:asciiTheme="minorHAnsi" w:eastAsiaTheme="minorEastAsia" w:hAnsiTheme="minorHAnsi" w:cstheme="minorBidi"/>
          <w:b w:val="0"/>
          <w:bCs w:val="0"/>
          <w:color w:val="auto"/>
          <w:kern w:val="2"/>
          <w:sz w:val="24"/>
          <w:szCs w:val="24"/>
          <w:lang w:eastAsia="pl-PL"/>
          <w14:ligatures w14:val="standardContextual"/>
        </w:rPr>
      </w:pPr>
      <w:hyperlink w:anchor="_Toc241616810" w:history="1">
        <w:r w:rsidRPr="00E13FFB">
          <w:rPr>
            <w:rStyle w:val="Hipercze"/>
          </w:rPr>
          <w:t>15.</w:t>
        </w:r>
        <w:r>
          <w:rPr>
            <w:rFonts w:asciiTheme="minorHAnsi" w:eastAsiaTheme="minorEastAsia" w:hAnsiTheme="minorHAnsi" w:cstheme="minorBidi"/>
            <w:b w:val="0"/>
            <w:bCs w:val="0"/>
            <w:color w:val="auto"/>
            <w:kern w:val="2"/>
            <w:sz w:val="24"/>
            <w:szCs w:val="24"/>
            <w:lang w:eastAsia="pl-PL"/>
            <w14:ligatures w14:val="standardContextual"/>
          </w:rPr>
          <w:tab/>
        </w:r>
        <w:r w:rsidRPr="00E13FFB">
          <w:rPr>
            <w:rStyle w:val="Hipercze"/>
          </w:rPr>
          <w:t>Oświadczenie autora prognozy oddziaływania na środowisko o spełnieniu wymagań, o których mowa w art. 74a ust. 2</w:t>
        </w:r>
        <w:r>
          <w:rPr>
            <w:webHidden/>
          </w:rPr>
          <w:tab/>
        </w:r>
        <w:r>
          <w:rPr>
            <w:webHidden/>
          </w:rPr>
          <w:fldChar w:fldCharType="begin"/>
        </w:r>
        <w:r>
          <w:rPr>
            <w:webHidden/>
          </w:rPr>
          <w:instrText xml:space="preserve"> PAGEREF _Toc241616810 \h </w:instrText>
        </w:r>
        <w:r>
          <w:rPr>
            <w:webHidden/>
          </w:rPr>
        </w:r>
        <w:r>
          <w:rPr>
            <w:webHidden/>
          </w:rPr>
          <w:fldChar w:fldCharType="separate"/>
        </w:r>
        <w:r>
          <w:rPr>
            <w:webHidden/>
          </w:rPr>
          <w:t>230</w:t>
        </w:r>
        <w:r>
          <w:rPr>
            <w:webHidden/>
          </w:rPr>
          <w:fldChar w:fldCharType="end"/>
        </w:r>
      </w:hyperlink>
    </w:p>
    <w:p w14:paraId="7A84E999" w14:textId="1AF8D623" w:rsidR="001E30CC" w:rsidRPr="00A06781" w:rsidRDefault="00153A26" w:rsidP="003B4C0F">
      <w:pPr>
        <w:spacing w:before="60" w:after="60"/>
        <w:ind w:firstLine="567"/>
        <w:jc w:val="both"/>
        <w:rPr>
          <w:rFonts w:eastAsia="Calibri" w:cs="Open Sans"/>
          <w:color w:val="000000"/>
          <w:szCs w:val="20"/>
        </w:rPr>
      </w:pPr>
      <w:r w:rsidRPr="00D35FEE">
        <w:rPr>
          <w:rFonts w:eastAsia="Calibri" w:cs="Open Sans"/>
          <w:noProof/>
          <w:color w:val="000000"/>
          <w:szCs w:val="20"/>
        </w:rPr>
        <w:fldChar w:fldCharType="end"/>
      </w:r>
    </w:p>
    <w:p w14:paraId="7A84E99A" w14:textId="69A14D63" w:rsidR="001E30CC" w:rsidRDefault="001E30CC" w:rsidP="003B4C0F">
      <w:pPr>
        <w:spacing w:before="60" w:after="60"/>
        <w:ind w:firstLine="567"/>
        <w:jc w:val="both"/>
        <w:rPr>
          <w:rFonts w:ascii="Montserrat" w:eastAsia="Calibri" w:hAnsi="Montserrat" w:cs="Tahoma"/>
          <w:color w:val="000000"/>
          <w:sz w:val="24"/>
          <w:szCs w:val="24"/>
        </w:rPr>
      </w:pPr>
    </w:p>
    <w:p w14:paraId="6D2F0E88" w14:textId="414D622E" w:rsidR="003E77C3" w:rsidRDefault="003E77C3" w:rsidP="00A06781">
      <w:pPr>
        <w:spacing w:before="60" w:after="60"/>
        <w:jc w:val="both"/>
        <w:rPr>
          <w:rFonts w:ascii="Montserrat" w:eastAsia="Calibri" w:hAnsi="Montserrat" w:cs="Tahoma"/>
          <w:color w:val="000000"/>
          <w:sz w:val="24"/>
          <w:szCs w:val="24"/>
        </w:rPr>
      </w:pPr>
    </w:p>
    <w:p w14:paraId="50BC5268" w14:textId="63B2357F" w:rsidR="003E77C3" w:rsidRDefault="003E77C3" w:rsidP="003B4C0F">
      <w:pPr>
        <w:spacing w:before="60" w:after="60"/>
        <w:ind w:firstLine="567"/>
        <w:jc w:val="both"/>
        <w:rPr>
          <w:rFonts w:ascii="Montserrat" w:eastAsia="Calibri" w:hAnsi="Montserrat" w:cs="Tahoma"/>
          <w:color w:val="000000"/>
          <w:sz w:val="24"/>
          <w:szCs w:val="24"/>
        </w:rPr>
      </w:pPr>
    </w:p>
    <w:p w14:paraId="46BB418C" w14:textId="18CE6DBB" w:rsidR="003E77C3" w:rsidRDefault="003E77C3" w:rsidP="003B4C0F">
      <w:pPr>
        <w:spacing w:before="60" w:after="60"/>
        <w:ind w:firstLine="567"/>
        <w:jc w:val="both"/>
        <w:rPr>
          <w:rFonts w:ascii="Montserrat" w:eastAsia="Calibri" w:hAnsi="Montserrat" w:cs="Tahoma"/>
          <w:color w:val="000000"/>
          <w:sz w:val="24"/>
          <w:szCs w:val="24"/>
        </w:rPr>
      </w:pPr>
    </w:p>
    <w:p w14:paraId="4254588E" w14:textId="38D60D36" w:rsidR="003E77C3" w:rsidRDefault="003E77C3" w:rsidP="003B4C0F">
      <w:pPr>
        <w:spacing w:before="60" w:after="60"/>
        <w:ind w:firstLine="567"/>
        <w:jc w:val="both"/>
        <w:rPr>
          <w:rFonts w:ascii="Montserrat" w:eastAsia="Calibri" w:hAnsi="Montserrat" w:cs="Tahoma"/>
          <w:color w:val="000000"/>
          <w:sz w:val="24"/>
          <w:szCs w:val="24"/>
        </w:rPr>
      </w:pPr>
    </w:p>
    <w:p w14:paraId="06C5B15A" w14:textId="69319047" w:rsidR="003E77C3" w:rsidRDefault="003E77C3" w:rsidP="003B4C0F">
      <w:pPr>
        <w:spacing w:before="60" w:after="60"/>
        <w:ind w:firstLine="567"/>
        <w:jc w:val="both"/>
        <w:rPr>
          <w:rFonts w:ascii="Montserrat" w:eastAsia="Calibri" w:hAnsi="Montserrat" w:cs="Tahoma"/>
          <w:color w:val="000000"/>
          <w:sz w:val="24"/>
          <w:szCs w:val="24"/>
        </w:rPr>
      </w:pPr>
    </w:p>
    <w:p w14:paraId="2D78D1AE" w14:textId="0F10CA8B" w:rsidR="003E77C3" w:rsidRDefault="003E77C3" w:rsidP="003B4C0F">
      <w:pPr>
        <w:spacing w:before="60" w:after="60"/>
        <w:ind w:firstLine="567"/>
        <w:jc w:val="both"/>
        <w:rPr>
          <w:rFonts w:ascii="Montserrat" w:eastAsia="Calibri" w:hAnsi="Montserrat" w:cs="Tahoma"/>
          <w:color w:val="000000"/>
          <w:sz w:val="24"/>
          <w:szCs w:val="24"/>
        </w:rPr>
      </w:pPr>
    </w:p>
    <w:p w14:paraId="1236F12B" w14:textId="60CEBAB6" w:rsidR="003E77C3" w:rsidRDefault="003E77C3" w:rsidP="003B4C0F">
      <w:pPr>
        <w:spacing w:before="60" w:after="60"/>
        <w:ind w:firstLine="567"/>
        <w:jc w:val="both"/>
        <w:rPr>
          <w:rFonts w:ascii="Montserrat" w:eastAsia="Calibri" w:hAnsi="Montserrat" w:cs="Tahoma"/>
          <w:color w:val="000000"/>
          <w:sz w:val="24"/>
          <w:szCs w:val="24"/>
        </w:rPr>
      </w:pPr>
    </w:p>
    <w:p w14:paraId="75DDCBE1" w14:textId="58E368EE" w:rsidR="003E77C3" w:rsidRDefault="003E77C3" w:rsidP="003B4C0F">
      <w:pPr>
        <w:spacing w:before="60" w:after="60"/>
        <w:ind w:firstLine="567"/>
        <w:jc w:val="both"/>
        <w:rPr>
          <w:rFonts w:ascii="Montserrat" w:eastAsia="Calibri" w:hAnsi="Montserrat" w:cs="Tahoma"/>
          <w:color w:val="000000"/>
          <w:sz w:val="24"/>
          <w:szCs w:val="24"/>
        </w:rPr>
      </w:pPr>
    </w:p>
    <w:p w14:paraId="31885DC7" w14:textId="57826E3D" w:rsidR="003E77C3" w:rsidRDefault="003E77C3" w:rsidP="009E6C92">
      <w:pPr>
        <w:spacing w:before="60" w:after="60"/>
        <w:jc w:val="both"/>
        <w:rPr>
          <w:rFonts w:ascii="Montserrat" w:eastAsia="Calibri" w:hAnsi="Montserrat" w:cs="Tahoma"/>
          <w:color w:val="000000"/>
          <w:sz w:val="24"/>
          <w:szCs w:val="24"/>
        </w:rPr>
      </w:pPr>
    </w:p>
    <w:p w14:paraId="4919FE82" w14:textId="05459EE4" w:rsidR="003E77C3" w:rsidRDefault="003E77C3" w:rsidP="00D5552B">
      <w:pPr>
        <w:spacing w:before="60" w:after="60"/>
        <w:jc w:val="both"/>
        <w:rPr>
          <w:rFonts w:ascii="Montserrat" w:eastAsia="Calibri" w:hAnsi="Montserrat" w:cs="Tahoma"/>
          <w:color w:val="000000"/>
          <w:sz w:val="24"/>
          <w:szCs w:val="24"/>
        </w:rPr>
      </w:pPr>
    </w:p>
    <w:p w14:paraId="5AED4640" w14:textId="5BACF2A5" w:rsidR="003E77C3" w:rsidRDefault="003E77C3" w:rsidP="003B4C0F">
      <w:pPr>
        <w:spacing w:before="60" w:after="60"/>
        <w:ind w:firstLine="567"/>
        <w:jc w:val="both"/>
        <w:rPr>
          <w:rFonts w:ascii="Montserrat" w:eastAsia="Calibri" w:hAnsi="Montserrat" w:cs="Tahoma"/>
          <w:color w:val="000000"/>
          <w:sz w:val="24"/>
          <w:szCs w:val="24"/>
        </w:rPr>
      </w:pPr>
    </w:p>
    <w:p w14:paraId="7971E05F" w14:textId="20B982DE" w:rsidR="003E77C3" w:rsidRDefault="003E77C3" w:rsidP="00D5552B">
      <w:pPr>
        <w:spacing w:before="60" w:after="60"/>
        <w:jc w:val="both"/>
        <w:rPr>
          <w:rFonts w:ascii="Montserrat" w:eastAsia="Calibri" w:hAnsi="Montserrat" w:cs="Tahoma"/>
          <w:color w:val="000000"/>
          <w:sz w:val="24"/>
          <w:szCs w:val="24"/>
        </w:rPr>
      </w:pPr>
    </w:p>
    <w:p w14:paraId="75B6DD44" w14:textId="77777777" w:rsidR="00F447F8" w:rsidRPr="00F447F8" w:rsidRDefault="00F447F8" w:rsidP="00F447F8">
      <w:pPr>
        <w:rPr>
          <w:rFonts w:ascii="Montserrat" w:eastAsia="Calibri" w:hAnsi="Montserrat" w:cs="Tahoma"/>
          <w:sz w:val="24"/>
          <w:szCs w:val="24"/>
        </w:rPr>
      </w:pPr>
    </w:p>
    <w:p w14:paraId="399E6B01" w14:textId="7BA730F6" w:rsidR="00F447F8" w:rsidRPr="00F447F8" w:rsidRDefault="00F447F8" w:rsidP="00F447F8">
      <w:pPr>
        <w:tabs>
          <w:tab w:val="left" w:pos="1830"/>
        </w:tabs>
        <w:rPr>
          <w:rFonts w:ascii="Montserrat" w:eastAsia="Calibri" w:hAnsi="Montserrat" w:cs="Tahoma"/>
          <w:sz w:val="24"/>
          <w:szCs w:val="24"/>
        </w:rPr>
      </w:pPr>
    </w:p>
    <w:p w14:paraId="18EDD7D8" w14:textId="77777777" w:rsidR="003E77C3" w:rsidRPr="00517DFA" w:rsidRDefault="003E77C3" w:rsidP="003E77C3">
      <w:pPr>
        <w:pStyle w:val="Styl16"/>
      </w:pPr>
      <w:bookmarkStart w:id="1" w:name="_Toc92640713"/>
      <w:bookmarkStart w:id="2" w:name="_Toc241616756"/>
      <w:r w:rsidRPr="00672E08">
        <w:lastRenderedPageBreak/>
        <w:t>Informacje</w:t>
      </w:r>
      <w:r w:rsidRPr="00517DFA">
        <w:t xml:space="preserve"> o prognozie oddziaływania na środowisko</w:t>
      </w:r>
      <w:bookmarkEnd w:id="1"/>
      <w:bookmarkEnd w:id="2"/>
    </w:p>
    <w:p w14:paraId="6971BFDE" w14:textId="0C6DB9B5" w:rsidR="00D16599" w:rsidRPr="00FC0617" w:rsidRDefault="003E77C3" w:rsidP="00956ED1">
      <w:pPr>
        <w:pStyle w:val="Styl15"/>
      </w:pPr>
      <w:bookmarkStart w:id="3" w:name="_Toc92640714"/>
      <w:bookmarkStart w:id="4" w:name="_Toc241616757"/>
      <w:r w:rsidRPr="00FC0617">
        <w:t>Podstawy formalno-prawne sporządzenia prognozy</w:t>
      </w:r>
      <w:bookmarkEnd w:id="3"/>
      <w:bookmarkEnd w:id="4"/>
    </w:p>
    <w:p w14:paraId="13403E70" w14:textId="5C2DEE06" w:rsidR="00D16599" w:rsidRPr="00366124" w:rsidRDefault="00D16599" w:rsidP="00366124">
      <w:pPr>
        <w:spacing w:line="360" w:lineRule="auto"/>
        <w:jc w:val="both"/>
        <w:rPr>
          <w:rFonts w:eastAsia="Calibri" w:cs="Open Sans"/>
          <w:szCs w:val="18"/>
        </w:rPr>
      </w:pPr>
      <w:r w:rsidRPr="00366124">
        <w:rPr>
          <w:rFonts w:eastAsia="Calibri" w:cs="Open Sans"/>
          <w:szCs w:val="18"/>
        </w:rPr>
        <w:t xml:space="preserve">Podstawą opracowania prognozy oddziaływania na środowisko jest </w:t>
      </w:r>
      <w:r w:rsidR="009C7038" w:rsidRPr="00366124">
        <w:rPr>
          <w:rFonts w:eastAsia="Calibri" w:cs="Open Sans"/>
          <w:szCs w:val="18"/>
        </w:rPr>
        <w:t>u</w:t>
      </w:r>
      <w:r w:rsidRPr="00366124">
        <w:rPr>
          <w:rFonts w:eastAsia="Calibri" w:cs="Open Sans"/>
          <w:szCs w:val="18"/>
        </w:rPr>
        <w:t>stawa z dnia 3 października 2008 r. o udostępnianiu informacji o środowisku i jego ochronie, udziale społeczeństwa w ochronie środowiska oraz o ocenach oddziaływania na środowisko (</w:t>
      </w:r>
      <w:proofErr w:type="spellStart"/>
      <w:r w:rsidRPr="00366124">
        <w:rPr>
          <w:rFonts w:eastAsia="Calibri" w:cs="Open Sans"/>
          <w:szCs w:val="18"/>
        </w:rPr>
        <w:t>t</w:t>
      </w:r>
      <w:r w:rsidR="00366124">
        <w:rPr>
          <w:rFonts w:eastAsia="Calibri" w:cs="Open Sans"/>
          <w:szCs w:val="18"/>
        </w:rPr>
        <w:t>.</w:t>
      </w:r>
      <w:r w:rsidRPr="00366124">
        <w:rPr>
          <w:rFonts w:eastAsia="Calibri" w:cs="Open Sans"/>
          <w:szCs w:val="18"/>
        </w:rPr>
        <w:t>j</w:t>
      </w:r>
      <w:proofErr w:type="spellEnd"/>
      <w:r w:rsidRPr="00366124">
        <w:rPr>
          <w:rFonts w:eastAsia="Calibri" w:cs="Open Sans"/>
          <w:szCs w:val="18"/>
        </w:rPr>
        <w:t>. Dz. U z 202</w:t>
      </w:r>
      <w:r w:rsidR="00582F9C">
        <w:rPr>
          <w:rFonts w:eastAsia="Calibri" w:cs="Open Sans"/>
          <w:szCs w:val="18"/>
        </w:rPr>
        <w:t>6</w:t>
      </w:r>
      <w:r w:rsidRPr="00366124">
        <w:rPr>
          <w:rFonts w:eastAsia="Calibri" w:cs="Open Sans"/>
          <w:szCs w:val="18"/>
        </w:rPr>
        <w:t xml:space="preserve">, poz. </w:t>
      </w:r>
      <w:r w:rsidR="00582F9C">
        <w:rPr>
          <w:rFonts w:eastAsia="Calibri" w:cs="Open Sans"/>
          <w:szCs w:val="18"/>
        </w:rPr>
        <w:t>670</w:t>
      </w:r>
      <w:r w:rsidRPr="00366124">
        <w:rPr>
          <w:rFonts w:eastAsia="Calibri" w:cs="Open Sans"/>
          <w:szCs w:val="18"/>
        </w:rPr>
        <w:t xml:space="preserve">). Według zapisów art. 46 ust. 1 pkt 1, pkt 2 i pkt 3 </w:t>
      </w:r>
      <w:r w:rsidR="0094652D" w:rsidRPr="00366124">
        <w:rPr>
          <w:rFonts w:eastAsia="Calibri" w:cs="Open Sans"/>
          <w:szCs w:val="18"/>
        </w:rPr>
        <w:t xml:space="preserve">ww. </w:t>
      </w:r>
      <w:r w:rsidRPr="00366124">
        <w:rPr>
          <w:rFonts w:eastAsia="Calibri" w:cs="Open Sans"/>
          <w:szCs w:val="18"/>
        </w:rPr>
        <w:t>Ustawy</w:t>
      </w:r>
      <w:r w:rsidR="002710C1" w:rsidRPr="00366124">
        <w:rPr>
          <w:rFonts w:eastAsia="Calibri" w:cs="Open Sans"/>
          <w:szCs w:val="18"/>
        </w:rPr>
        <w:t>,</w:t>
      </w:r>
      <w:r w:rsidRPr="00366124">
        <w:rPr>
          <w:rFonts w:eastAsia="Calibri" w:cs="Open Sans"/>
          <w:szCs w:val="18"/>
        </w:rPr>
        <w:t xml:space="preserve"> przeprowadzenia strategicznej oceny oddziaływania na środowisko wymagają projekty:</w:t>
      </w:r>
    </w:p>
    <w:p w14:paraId="43595382" w14:textId="77777777" w:rsidR="002F022A" w:rsidRPr="00366124" w:rsidRDefault="002F022A" w:rsidP="00366124">
      <w:pPr>
        <w:numPr>
          <w:ilvl w:val="0"/>
          <w:numId w:val="9"/>
        </w:numPr>
        <w:spacing w:line="360" w:lineRule="auto"/>
        <w:jc w:val="both"/>
        <w:rPr>
          <w:rFonts w:eastAsia="Calibri" w:cs="Open Sans"/>
          <w:szCs w:val="18"/>
        </w:rPr>
      </w:pPr>
      <w:r w:rsidRPr="00366124">
        <w:rPr>
          <w:rFonts w:eastAsia="Calibri" w:cs="Open Sans"/>
          <w:szCs w:val="18"/>
        </w:rPr>
        <w:t>planu ogólnego gminy oraz planu zagospodarowania przestrzennego, wyznaczający ramy dla późniejszej realizacji przedsięwzięć mogących znacząco oddziaływać na środowisko, a także koncepcji rozwoju kraju, strategii rozwoju, programu, polityki publicznej i dokumentu programowego, z zakresu polityki rozwoju, wyznaczający ramy dla późniejszej realizacji przedsięwzięć mogących znacząco oddziaływać na środowisko;</w:t>
      </w:r>
    </w:p>
    <w:p w14:paraId="54E57000" w14:textId="77777777" w:rsidR="002F022A" w:rsidRPr="00366124" w:rsidRDefault="002F022A" w:rsidP="00366124">
      <w:pPr>
        <w:numPr>
          <w:ilvl w:val="0"/>
          <w:numId w:val="9"/>
        </w:numPr>
        <w:spacing w:line="360" w:lineRule="auto"/>
        <w:jc w:val="both"/>
        <w:rPr>
          <w:rFonts w:eastAsia="Calibri" w:cs="Open Sans"/>
          <w:szCs w:val="18"/>
        </w:rPr>
      </w:pPr>
      <w:r w:rsidRPr="00366124">
        <w:rPr>
          <w:rFonts w:eastAsia="Calibri" w:cs="Open Sans"/>
          <w:szCs w:val="18"/>
        </w:rPr>
        <w:t xml:space="preserve">polityki, strategii, planu i programu w dziedzinie przemysłu, energetyki, transportu, telekomunikacji, gospodarki wodnej, gospodarki odpadami, leśnictwa, rolnictwa, rybołówstwa, turystyki i wykorzystywania terenu, opracowywany lub przyjmowany przez organy administracji, wyznaczający ramy dla późniejszej realizacji przedsięwzięć mogących znacząco oddziaływać na środowisko; </w:t>
      </w:r>
    </w:p>
    <w:p w14:paraId="03F45F6A" w14:textId="2E7790D3" w:rsidR="002F022A" w:rsidRPr="00366124" w:rsidRDefault="002F022A" w:rsidP="00366124">
      <w:pPr>
        <w:numPr>
          <w:ilvl w:val="0"/>
          <w:numId w:val="9"/>
        </w:numPr>
        <w:spacing w:line="360" w:lineRule="auto"/>
        <w:jc w:val="both"/>
        <w:rPr>
          <w:rFonts w:eastAsia="Calibri" w:cs="Open Sans"/>
          <w:szCs w:val="18"/>
        </w:rPr>
      </w:pPr>
      <w:r w:rsidRPr="00366124">
        <w:rPr>
          <w:rFonts w:eastAsia="Calibri" w:cs="Open Sans"/>
          <w:szCs w:val="18"/>
        </w:rPr>
        <w:t xml:space="preserve">polityki, strategii, planu i programu innego niż wymienione w pkt 1 i 2, którego realizacja może spowodować znaczące oddziaływanie na obszar Natura 2000, jeżeli nie jest on bezpośrednio związany z ochroną obszaru Natura 2000 lub nie wynika z tej ochrony. </w:t>
      </w:r>
    </w:p>
    <w:p w14:paraId="2BB73DBA" w14:textId="53CA81E9" w:rsidR="00730C8A" w:rsidRPr="00366124" w:rsidRDefault="006C4BA3" w:rsidP="00366124">
      <w:pPr>
        <w:spacing w:line="360" w:lineRule="auto"/>
        <w:jc w:val="both"/>
        <w:rPr>
          <w:rFonts w:eastAsia="Calibri" w:cs="Open Sans"/>
          <w:szCs w:val="18"/>
        </w:rPr>
      </w:pPr>
      <w:r w:rsidRPr="00366124">
        <w:rPr>
          <w:rFonts w:eastAsia="Calibri" w:cs="Open Sans"/>
          <w:szCs w:val="18"/>
        </w:rPr>
        <w:t xml:space="preserve">Przeprowadzenie strategicznej oceny oddziaływania na środowisko jest wymagane także w przypadku projektu dokumentu innego niż wymieniony w art. 46 ust. 1 oraz w przypadku projektu zmiany takiego dokumentu, jeżeli w uzgodnieniu z właściwym organem, o którym mowa w art. 57 ustawy, organ opracowujący projekt stwierdzi, że realizacja postanowień danego dokumentu albo jego zmiany może spowodować znaczące oddziaływanie na środowisko. </w:t>
      </w:r>
    </w:p>
    <w:p w14:paraId="1DD37209" w14:textId="4CDEDC51" w:rsidR="00730C8A" w:rsidRPr="00366124" w:rsidRDefault="006C4BA3" w:rsidP="00366124">
      <w:pPr>
        <w:spacing w:line="360" w:lineRule="auto"/>
        <w:jc w:val="both"/>
        <w:rPr>
          <w:rFonts w:eastAsia="Calibri" w:cs="Open Sans"/>
          <w:color w:val="000000"/>
          <w:szCs w:val="18"/>
          <w:lang w:eastAsia="pl-PL"/>
        </w:rPr>
      </w:pPr>
      <w:r w:rsidRPr="00366124">
        <w:rPr>
          <w:rFonts w:eastAsia="Calibri" w:cs="Open Sans"/>
          <w:color w:val="000000"/>
          <w:szCs w:val="18"/>
          <w:lang w:eastAsia="pl-PL"/>
        </w:rPr>
        <w:t xml:space="preserve">Projekt Strategii Rozwoju </w:t>
      </w:r>
      <w:r w:rsidR="008B3DA4" w:rsidRPr="00366124">
        <w:rPr>
          <w:rFonts w:eastAsia="Calibri" w:cs="Open Sans"/>
          <w:color w:val="000000"/>
          <w:szCs w:val="18"/>
          <w:lang w:eastAsia="pl-PL"/>
        </w:rPr>
        <w:t xml:space="preserve">Gminy </w:t>
      </w:r>
      <w:r w:rsidR="0025077F">
        <w:rPr>
          <w:rFonts w:eastAsia="Calibri" w:cs="Open Sans"/>
          <w:color w:val="000000"/>
          <w:szCs w:val="18"/>
          <w:lang w:eastAsia="pl-PL"/>
        </w:rPr>
        <w:t xml:space="preserve">Bedlno </w:t>
      </w:r>
      <w:r w:rsidR="00ED6F23" w:rsidRPr="00366124">
        <w:rPr>
          <w:rFonts w:eastAsia="Calibri" w:cs="Open Sans"/>
          <w:color w:val="000000"/>
          <w:szCs w:val="18"/>
          <w:lang w:eastAsia="pl-PL"/>
        </w:rPr>
        <w:t>na lata 202</w:t>
      </w:r>
      <w:r w:rsidR="0025077F">
        <w:rPr>
          <w:rFonts w:eastAsia="Calibri" w:cs="Open Sans"/>
          <w:color w:val="000000"/>
          <w:szCs w:val="18"/>
          <w:lang w:eastAsia="pl-PL"/>
        </w:rPr>
        <w:t>7</w:t>
      </w:r>
      <w:r w:rsidR="00ED6F23" w:rsidRPr="00366124">
        <w:rPr>
          <w:rFonts w:eastAsia="Calibri" w:cs="Open Sans"/>
          <w:color w:val="000000"/>
          <w:szCs w:val="18"/>
          <w:lang w:eastAsia="pl-PL"/>
        </w:rPr>
        <w:t>-203</w:t>
      </w:r>
      <w:r w:rsidR="0025077F">
        <w:rPr>
          <w:rFonts w:eastAsia="Calibri" w:cs="Open Sans"/>
          <w:color w:val="000000"/>
          <w:szCs w:val="18"/>
          <w:lang w:eastAsia="pl-PL"/>
        </w:rPr>
        <w:t>7</w:t>
      </w:r>
      <w:r w:rsidR="00ED6F23" w:rsidRPr="00366124">
        <w:rPr>
          <w:rFonts w:eastAsia="Calibri" w:cs="Open Sans"/>
          <w:color w:val="000000"/>
          <w:szCs w:val="18"/>
          <w:lang w:eastAsia="pl-PL"/>
        </w:rPr>
        <w:t xml:space="preserve"> </w:t>
      </w:r>
      <w:r w:rsidR="00D16599" w:rsidRPr="00366124">
        <w:rPr>
          <w:rFonts w:eastAsia="Calibri" w:cs="Open Sans"/>
          <w:color w:val="000000"/>
          <w:szCs w:val="18"/>
          <w:lang w:eastAsia="pl-PL"/>
        </w:rPr>
        <w:t xml:space="preserve">wraz z prognozą oddziaływania na środowisko podlega opiniowaniu przez Regionalnego Dyrektora Ochrony Środowiska w </w:t>
      </w:r>
      <w:r w:rsidR="009D015D" w:rsidRPr="00366124">
        <w:rPr>
          <w:rFonts w:eastAsia="Calibri" w:cs="Open Sans"/>
          <w:color w:val="000000"/>
          <w:szCs w:val="18"/>
          <w:lang w:eastAsia="pl-PL"/>
        </w:rPr>
        <w:t>Łodzi</w:t>
      </w:r>
      <w:r w:rsidR="00D16599" w:rsidRPr="00366124">
        <w:rPr>
          <w:rFonts w:eastAsia="Calibri" w:cs="Open Sans"/>
          <w:color w:val="000000"/>
          <w:szCs w:val="18"/>
          <w:lang w:eastAsia="pl-PL"/>
        </w:rPr>
        <w:t xml:space="preserve"> oraz </w:t>
      </w:r>
      <w:r w:rsidR="009D015D" w:rsidRPr="00366124">
        <w:rPr>
          <w:rFonts w:eastAsia="Calibri" w:cs="Open Sans"/>
          <w:color w:val="000000"/>
          <w:szCs w:val="18"/>
          <w:lang w:eastAsia="pl-PL"/>
        </w:rPr>
        <w:t>Łódzkiego</w:t>
      </w:r>
      <w:r w:rsidR="00D16599" w:rsidRPr="00366124">
        <w:rPr>
          <w:rFonts w:eastAsia="Calibri" w:cs="Open Sans"/>
          <w:color w:val="000000"/>
          <w:szCs w:val="18"/>
          <w:lang w:eastAsia="pl-PL"/>
        </w:rPr>
        <w:t xml:space="preserve"> Państwowego Wojewódzkiego Inspektora Sanitarnego. </w:t>
      </w:r>
    </w:p>
    <w:p w14:paraId="6C671159" w14:textId="2FC7C4BE" w:rsidR="00D16599" w:rsidRPr="00366124" w:rsidRDefault="00D16599" w:rsidP="00366124">
      <w:pPr>
        <w:spacing w:after="158" w:line="360" w:lineRule="auto"/>
        <w:ind w:left="-10"/>
        <w:jc w:val="both"/>
        <w:rPr>
          <w:rFonts w:eastAsia="Calibri" w:cs="Open Sans"/>
          <w:color w:val="000000"/>
          <w:szCs w:val="18"/>
          <w:lang w:eastAsia="pl-PL"/>
        </w:rPr>
      </w:pPr>
      <w:r w:rsidRPr="00366124">
        <w:rPr>
          <w:rFonts w:eastAsia="Calibri" w:cs="Open Sans"/>
          <w:color w:val="000000"/>
          <w:szCs w:val="18"/>
          <w:lang w:eastAsia="pl-PL"/>
        </w:rPr>
        <w:t xml:space="preserve">Przedmiotowe dokumenty zostaną także udostępnione społeczeństwu w celu zapewnienia jego udziału w procedurze strategicznej oceny oddziaływania na środowisko. </w:t>
      </w:r>
    </w:p>
    <w:p w14:paraId="3A338D6B" w14:textId="0FC8BA1E" w:rsidR="00891E6A" w:rsidRDefault="000E777A" w:rsidP="00956ED1">
      <w:pPr>
        <w:pStyle w:val="Styl15"/>
      </w:pPr>
      <w:bookmarkStart w:id="5" w:name="_Toc241616758"/>
      <w:r>
        <w:lastRenderedPageBreak/>
        <w:t>Zakres i cel prognozy</w:t>
      </w:r>
      <w:bookmarkEnd w:id="5"/>
    </w:p>
    <w:p w14:paraId="639A694C" w14:textId="6DC15943" w:rsidR="000E777A" w:rsidRPr="00906347" w:rsidRDefault="000E777A" w:rsidP="00730C8A">
      <w:pPr>
        <w:spacing w:after="153" w:line="360" w:lineRule="auto"/>
        <w:ind w:left="-10"/>
        <w:jc w:val="both"/>
        <w:rPr>
          <w:rFonts w:eastAsia="Calibri" w:cs="Open Sans"/>
          <w:color w:val="000000"/>
          <w:lang w:eastAsia="pl-PL"/>
        </w:rPr>
      </w:pPr>
      <w:r w:rsidRPr="00906347">
        <w:rPr>
          <w:rFonts w:cs="Open Sans"/>
        </w:rPr>
        <w:t>Prognoza oddziaływania na środowisko zawiera identyfikację potencjalnych oddziaływań na środowisko, będących wynikiem realizacji „</w:t>
      </w:r>
      <w:r w:rsidR="00906347" w:rsidRPr="00906347">
        <w:rPr>
          <w:rFonts w:eastAsia="Calibri" w:cs="Open Sans"/>
          <w:color w:val="000000"/>
          <w:szCs w:val="20"/>
          <w:lang w:eastAsia="pl-PL"/>
        </w:rPr>
        <w:t xml:space="preserve">Strategii Rozwoju Gminy </w:t>
      </w:r>
      <w:r w:rsidR="0025077F">
        <w:rPr>
          <w:rFonts w:eastAsia="Calibri" w:cs="Open Sans"/>
          <w:color w:val="000000"/>
          <w:szCs w:val="20"/>
          <w:lang w:eastAsia="pl-PL"/>
        </w:rPr>
        <w:t xml:space="preserve">Bedlno </w:t>
      </w:r>
      <w:r w:rsidR="00906347" w:rsidRPr="00906347">
        <w:rPr>
          <w:rFonts w:eastAsia="Calibri" w:cs="Open Sans"/>
          <w:color w:val="000000"/>
          <w:szCs w:val="20"/>
          <w:lang w:eastAsia="pl-PL"/>
        </w:rPr>
        <w:t>na lata 202</w:t>
      </w:r>
      <w:r w:rsidR="0025077F">
        <w:rPr>
          <w:rFonts w:eastAsia="Calibri" w:cs="Open Sans"/>
          <w:color w:val="000000"/>
          <w:szCs w:val="20"/>
          <w:lang w:eastAsia="pl-PL"/>
        </w:rPr>
        <w:t>7</w:t>
      </w:r>
      <w:r w:rsidR="00906347" w:rsidRPr="00906347">
        <w:rPr>
          <w:rFonts w:eastAsia="Calibri" w:cs="Open Sans"/>
          <w:color w:val="000000"/>
          <w:szCs w:val="20"/>
          <w:lang w:eastAsia="pl-PL"/>
        </w:rPr>
        <w:t>-203</w:t>
      </w:r>
      <w:r w:rsidR="0025077F">
        <w:rPr>
          <w:rFonts w:eastAsia="Calibri" w:cs="Open Sans"/>
          <w:color w:val="000000"/>
          <w:szCs w:val="20"/>
          <w:lang w:eastAsia="pl-PL"/>
        </w:rPr>
        <w:t>7</w:t>
      </w:r>
      <w:r w:rsidR="009F708F" w:rsidRPr="00906347">
        <w:rPr>
          <w:rFonts w:eastAsia="Calibri" w:cs="Open Sans"/>
          <w:color w:val="000000"/>
          <w:szCs w:val="20"/>
          <w:lang w:eastAsia="pl-PL"/>
        </w:rPr>
        <w:t xml:space="preserve">” </w:t>
      </w:r>
      <w:r w:rsidRPr="00906347">
        <w:rPr>
          <w:rFonts w:cs="Open Sans"/>
        </w:rPr>
        <w:t xml:space="preserve">oraz ocenę natężenia tych oddziaływań. </w:t>
      </w:r>
      <w:r w:rsidRPr="00906347">
        <w:rPr>
          <w:rFonts w:eastAsia="Calibri" w:cs="Open Sans"/>
          <w:color w:val="000000"/>
          <w:lang w:eastAsia="pl-PL"/>
        </w:rPr>
        <w:t xml:space="preserve">Jej celem jest analiza potencjalnego oddziaływania na środowisko przedsięwzięć oraz realizacji założeń </w:t>
      </w:r>
      <w:r w:rsidR="0024274F" w:rsidRPr="00906347">
        <w:rPr>
          <w:rFonts w:eastAsia="Calibri" w:cs="Open Sans"/>
          <w:color w:val="000000"/>
          <w:lang w:eastAsia="pl-PL"/>
        </w:rPr>
        <w:t>wskazanego wyżej dokumentu</w:t>
      </w:r>
      <w:r w:rsidRPr="00906347">
        <w:rPr>
          <w:rFonts w:eastAsia="Calibri" w:cs="Open Sans"/>
          <w:color w:val="000000"/>
          <w:lang w:eastAsia="pl-PL"/>
        </w:rPr>
        <w:t>.</w:t>
      </w:r>
    </w:p>
    <w:p w14:paraId="35C6776E" w14:textId="0FD78CCF" w:rsidR="000E777A" w:rsidRPr="00906347" w:rsidRDefault="000E777A" w:rsidP="00730C8A">
      <w:pPr>
        <w:spacing w:after="153" w:line="360" w:lineRule="auto"/>
        <w:ind w:left="-10"/>
        <w:jc w:val="both"/>
        <w:rPr>
          <w:rFonts w:cs="Open Sans"/>
        </w:rPr>
      </w:pPr>
      <w:r w:rsidRPr="00906347">
        <w:rPr>
          <w:rFonts w:cs="Open Sans"/>
        </w:rPr>
        <w:t>Zgodnie z zapisami art. 53 ustawy z dnia 3 października 2008 r. o udostępnianiu informacji o środowisku i jego ochronie, udziale społeczeństwa w ochronie środowiska oraz o ocenach oddziaływania na środowisko (</w:t>
      </w:r>
      <w:proofErr w:type="spellStart"/>
      <w:r w:rsidRPr="00906347">
        <w:rPr>
          <w:rFonts w:cs="Open Sans"/>
        </w:rPr>
        <w:t>t</w:t>
      </w:r>
      <w:r w:rsidR="00906347">
        <w:rPr>
          <w:rFonts w:cs="Open Sans"/>
        </w:rPr>
        <w:t>.</w:t>
      </w:r>
      <w:r w:rsidRPr="00906347">
        <w:rPr>
          <w:rFonts w:cs="Open Sans"/>
        </w:rPr>
        <w:t>j</w:t>
      </w:r>
      <w:proofErr w:type="spellEnd"/>
      <w:r w:rsidRPr="00906347">
        <w:rPr>
          <w:rFonts w:cs="Open Sans"/>
        </w:rPr>
        <w:t>. Dz. U. z 202</w:t>
      </w:r>
      <w:r w:rsidR="0025077F">
        <w:rPr>
          <w:rFonts w:cs="Open Sans"/>
        </w:rPr>
        <w:t>6</w:t>
      </w:r>
      <w:r w:rsidRPr="00906347">
        <w:rPr>
          <w:rFonts w:cs="Open Sans"/>
        </w:rPr>
        <w:t xml:space="preserve"> r., poz.</w:t>
      </w:r>
      <w:r w:rsidR="0025077F">
        <w:rPr>
          <w:rFonts w:cs="Open Sans"/>
        </w:rPr>
        <w:t xml:space="preserve"> 670</w:t>
      </w:r>
      <w:r w:rsidRPr="00906347">
        <w:rPr>
          <w:rFonts w:cs="Open Sans"/>
        </w:rPr>
        <w:t>) organ opracowujący projekt dokumentu uzgadnia z właściwymi organami (o których mowa w art. 57 i 58) zakres i stopień szczegółowości informacji wymaganych w prognozie oddziaływania na środowisko. Uzgodnienia dokonuje się w terminie 30 dni od dnia otrzymania wniosku o uzgodnienie.</w:t>
      </w:r>
    </w:p>
    <w:p w14:paraId="19E0833E" w14:textId="1FCB454F" w:rsidR="000E777A" w:rsidRPr="00906347" w:rsidRDefault="000E777A" w:rsidP="00730C8A">
      <w:pPr>
        <w:spacing w:after="153" w:line="360" w:lineRule="auto"/>
        <w:ind w:left="-10"/>
        <w:jc w:val="both"/>
        <w:rPr>
          <w:rFonts w:cs="Open Sans"/>
        </w:rPr>
      </w:pPr>
      <w:r w:rsidRPr="00906347">
        <w:rPr>
          <w:rFonts w:cs="Open Sans"/>
        </w:rPr>
        <w:t xml:space="preserve">Regionalny Dyrektor Ochrony Środowiska w </w:t>
      </w:r>
      <w:r w:rsidR="009D015D" w:rsidRPr="00906347">
        <w:rPr>
          <w:rFonts w:cs="Open Sans"/>
        </w:rPr>
        <w:t>Łodzi</w:t>
      </w:r>
      <w:r w:rsidRPr="00906347">
        <w:rPr>
          <w:rFonts w:cs="Open Sans"/>
        </w:rPr>
        <w:t xml:space="preserve"> po zapoznaniu się z wnioskie</w:t>
      </w:r>
      <w:r w:rsidR="002563E2">
        <w:rPr>
          <w:rFonts w:cs="Open Sans"/>
        </w:rPr>
        <w:t xml:space="preserve">m </w:t>
      </w:r>
      <w:r w:rsidR="0025077F">
        <w:rPr>
          <w:rFonts w:cs="Open Sans"/>
        </w:rPr>
        <w:t xml:space="preserve">Wójta Gminy Bedlno </w:t>
      </w:r>
      <w:r w:rsidRPr="00906347">
        <w:rPr>
          <w:rFonts w:cs="Open Sans"/>
        </w:rPr>
        <w:t xml:space="preserve">w piśmie nr </w:t>
      </w:r>
      <w:bookmarkStart w:id="6" w:name="_Hlk80089350"/>
      <w:r w:rsidRPr="00906347">
        <w:rPr>
          <w:rFonts w:cs="Open Sans"/>
        </w:rPr>
        <w:t>WOO</w:t>
      </w:r>
      <w:r w:rsidR="003250AF" w:rsidRPr="00906347">
        <w:rPr>
          <w:rFonts w:cs="Open Sans"/>
        </w:rPr>
        <w:t>Ś</w:t>
      </w:r>
      <w:r w:rsidRPr="00906347">
        <w:rPr>
          <w:rFonts w:cs="Open Sans"/>
        </w:rPr>
        <w:t>.41</w:t>
      </w:r>
      <w:r w:rsidR="003250AF" w:rsidRPr="00906347">
        <w:rPr>
          <w:rFonts w:cs="Open Sans"/>
        </w:rPr>
        <w:t>1</w:t>
      </w:r>
      <w:r w:rsidRPr="00906347">
        <w:rPr>
          <w:rFonts w:cs="Open Sans"/>
        </w:rPr>
        <w:t>.</w:t>
      </w:r>
      <w:r w:rsidR="0025077F">
        <w:rPr>
          <w:rFonts w:cs="Open Sans"/>
        </w:rPr>
        <w:t>317</w:t>
      </w:r>
      <w:r w:rsidRPr="00906347">
        <w:rPr>
          <w:rFonts w:cs="Open Sans"/>
        </w:rPr>
        <w:t>.202</w:t>
      </w:r>
      <w:r w:rsidR="0025077F">
        <w:rPr>
          <w:rFonts w:cs="Open Sans"/>
        </w:rPr>
        <w:t>6</w:t>
      </w:r>
      <w:r w:rsidRPr="00906347">
        <w:rPr>
          <w:rFonts w:cs="Open Sans"/>
        </w:rPr>
        <w:t>.</w:t>
      </w:r>
      <w:r w:rsidR="0025077F">
        <w:rPr>
          <w:rFonts w:cs="Open Sans"/>
        </w:rPr>
        <w:t>AJa</w:t>
      </w:r>
      <w:r w:rsidR="002563E2">
        <w:rPr>
          <w:rFonts w:cs="Open Sans"/>
        </w:rPr>
        <w:t>.2</w:t>
      </w:r>
      <w:r w:rsidRPr="00906347">
        <w:rPr>
          <w:rFonts w:cs="Open Sans"/>
        </w:rPr>
        <w:t xml:space="preserve"> z dnia </w:t>
      </w:r>
      <w:r w:rsidR="0025077F">
        <w:rPr>
          <w:rFonts w:cs="Open Sans"/>
        </w:rPr>
        <w:t>21</w:t>
      </w:r>
      <w:r w:rsidR="003250AF" w:rsidRPr="00906347">
        <w:rPr>
          <w:rFonts w:cs="Open Sans"/>
        </w:rPr>
        <w:t xml:space="preserve"> </w:t>
      </w:r>
      <w:r w:rsidR="0025077F">
        <w:rPr>
          <w:rFonts w:cs="Open Sans"/>
        </w:rPr>
        <w:t>sierpnia</w:t>
      </w:r>
      <w:r w:rsidR="003250AF" w:rsidRPr="00906347">
        <w:rPr>
          <w:rFonts w:cs="Open Sans"/>
        </w:rPr>
        <w:t xml:space="preserve"> </w:t>
      </w:r>
      <w:r w:rsidRPr="00906347">
        <w:rPr>
          <w:rFonts w:cs="Open Sans"/>
        </w:rPr>
        <w:t>202</w:t>
      </w:r>
      <w:r w:rsidR="0025077F">
        <w:rPr>
          <w:rFonts w:cs="Open Sans"/>
        </w:rPr>
        <w:t>6</w:t>
      </w:r>
      <w:r w:rsidRPr="00906347">
        <w:rPr>
          <w:rFonts w:cs="Open Sans"/>
        </w:rPr>
        <w:t xml:space="preserve"> roku </w:t>
      </w:r>
      <w:bookmarkEnd w:id="6"/>
      <w:r w:rsidRPr="00906347">
        <w:rPr>
          <w:rFonts w:cs="Open Sans"/>
        </w:rPr>
        <w:t xml:space="preserve">uzgodnił </w:t>
      </w:r>
      <w:bookmarkStart w:id="7" w:name="_Hlk112671610"/>
      <w:r w:rsidRPr="00906347">
        <w:rPr>
          <w:rFonts w:cs="Open Sans"/>
        </w:rPr>
        <w:t>zakres i stopień szczegółowości informacji wymaganych w prognozie oddziaływania na środowisko dla projektu „</w:t>
      </w:r>
      <w:r w:rsidR="008B3DA4" w:rsidRPr="00906347">
        <w:rPr>
          <w:rFonts w:cs="Open Sans"/>
        </w:rPr>
        <w:t xml:space="preserve">Strategii Rozwoju Gminy </w:t>
      </w:r>
      <w:r w:rsidR="0025077F">
        <w:rPr>
          <w:rFonts w:cs="Open Sans"/>
        </w:rPr>
        <w:t xml:space="preserve">Bedlno </w:t>
      </w:r>
      <w:r w:rsidR="008B3DA4" w:rsidRPr="00906347">
        <w:rPr>
          <w:rFonts w:cs="Open Sans"/>
        </w:rPr>
        <w:t>na lata 202</w:t>
      </w:r>
      <w:r w:rsidR="0025077F">
        <w:rPr>
          <w:rFonts w:cs="Open Sans"/>
        </w:rPr>
        <w:t>7</w:t>
      </w:r>
      <w:r w:rsidR="008B3DA4" w:rsidRPr="00906347">
        <w:rPr>
          <w:rFonts w:cs="Open Sans"/>
        </w:rPr>
        <w:t>-203</w:t>
      </w:r>
      <w:r w:rsidR="0025077F">
        <w:rPr>
          <w:rFonts w:cs="Open Sans"/>
        </w:rPr>
        <w:t>7</w:t>
      </w:r>
      <w:r w:rsidR="0024274F" w:rsidRPr="00906347">
        <w:rPr>
          <w:rFonts w:cs="Open Sans"/>
        </w:rPr>
        <w:t>”</w:t>
      </w:r>
      <w:bookmarkEnd w:id="7"/>
      <w:r w:rsidRPr="00906347">
        <w:rPr>
          <w:rFonts w:cs="Open Sans"/>
        </w:rPr>
        <w:t xml:space="preserve">. W swym piśmie organ ten wskazał, że prognoza powinna być opracowana zgodnie z art. 51 i art. 52 ustawy </w:t>
      </w:r>
      <w:proofErr w:type="spellStart"/>
      <w:r w:rsidRPr="00906347">
        <w:rPr>
          <w:rFonts w:cs="Open Sans"/>
        </w:rPr>
        <w:t>ooś</w:t>
      </w:r>
      <w:proofErr w:type="spellEnd"/>
      <w:r w:rsidRPr="00906347">
        <w:rPr>
          <w:rFonts w:cs="Open Sans"/>
        </w:rPr>
        <w:t xml:space="preserve">. </w:t>
      </w:r>
    </w:p>
    <w:p w14:paraId="5517918D" w14:textId="7C861892" w:rsidR="000E777A" w:rsidRPr="00906347" w:rsidRDefault="009D015D" w:rsidP="00730C8A">
      <w:pPr>
        <w:spacing w:after="153" w:line="360" w:lineRule="auto"/>
        <w:ind w:left="-10"/>
        <w:jc w:val="both"/>
        <w:rPr>
          <w:rFonts w:eastAsia="Calibri" w:cs="Open Sans"/>
          <w:color w:val="000000"/>
          <w:lang w:eastAsia="pl-PL"/>
        </w:rPr>
      </w:pPr>
      <w:bookmarkStart w:id="8" w:name="_Hlk80089389"/>
      <w:r w:rsidRPr="00906347">
        <w:rPr>
          <w:rFonts w:eastAsia="Calibri" w:cs="Open Sans"/>
          <w:color w:val="000000"/>
          <w:lang w:eastAsia="pl-PL"/>
        </w:rPr>
        <w:t>Łódzki</w:t>
      </w:r>
      <w:r w:rsidR="000E777A" w:rsidRPr="00906347">
        <w:rPr>
          <w:rFonts w:eastAsia="Calibri" w:cs="Open Sans"/>
          <w:color w:val="000000"/>
          <w:lang w:eastAsia="pl-PL"/>
        </w:rPr>
        <w:t xml:space="preserve"> Państwowy Wojewódzki Inspektor Sanitarny</w:t>
      </w:r>
      <w:r w:rsidR="00DA7608" w:rsidRPr="00906347">
        <w:rPr>
          <w:rFonts w:eastAsia="Calibri" w:cs="Open Sans"/>
          <w:color w:val="000000"/>
          <w:lang w:eastAsia="pl-PL"/>
        </w:rPr>
        <w:t xml:space="preserve"> </w:t>
      </w:r>
      <w:bookmarkStart w:id="9" w:name="_Hlk184924336"/>
      <w:r w:rsidR="00DA7608" w:rsidRPr="00906347">
        <w:rPr>
          <w:rFonts w:eastAsia="Calibri" w:cs="Open Sans"/>
          <w:color w:val="000000"/>
          <w:lang w:eastAsia="pl-PL"/>
        </w:rPr>
        <w:t xml:space="preserve">w piśmie z </w:t>
      </w:r>
      <w:r w:rsidR="00AE0566">
        <w:rPr>
          <w:rFonts w:eastAsia="Calibri" w:cs="Open Sans"/>
          <w:color w:val="000000"/>
          <w:lang w:eastAsia="pl-PL"/>
        </w:rPr>
        <w:t>1</w:t>
      </w:r>
      <w:r w:rsidR="00954BCF">
        <w:rPr>
          <w:rFonts w:eastAsia="Calibri" w:cs="Open Sans"/>
          <w:color w:val="000000"/>
          <w:lang w:eastAsia="pl-PL"/>
        </w:rPr>
        <w:t xml:space="preserve"> </w:t>
      </w:r>
      <w:r w:rsidR="00AE0566">
        <w:rPr>
          <w:rFonts w:eastAsia="Calibri" w:cs="Open Sans"/>
          <w:color w:val="000000"/>
          <w:lang w:eastAsia="pl-PL"/>
        </w:rPr>
        <w:t>września</w:t>
      </w:r>
      <w:r w:rsidR="00954BCF">
        <w:rPr>
          <w:rFonts w:eastAsia="Calibri" w:cs="Open Sans"/>
          <w:color w:val="000000"/>
          <w:lang w:eastAsia="pl-PL"/>
        </w:rPr>
        <w:t xml:space="preserve"> </w:t>
      </w:r>
      <w:r w:rsidR="00DA7608" w:rsidRPr="00DF199A">
        <w:rPr>
          <w:rFonts w:eastAsia="Calibri" w:cs="Open Sans"/>
          <w:color w:val="000000"/>
          <w:lang w:eastAsia="pl-PL"/>
        </w:rPr>
        <w:t>202</w:t>
      </w:r>
      <w:r w:rsidR="00AE0566">
        <w:rPr>
          <w:rFonts w:eastAsia="Calibri" w:cs="Open Sans"/>
          <w:color w:val="000000"/>
          <w:lang w:eastAsia="pl-PL"/>
        </w:rPr>
        <w:t>6</w:t>
      </w:r>
      <w:r w:rsidR="00A5240A" w:rsidRPr="00DF199A">
        <w:rPr>
          <w:rFonts w:eastAsia="Calibri" w:cs="Open Sans"/>
          <w:color w:val="000000"/>
          <w:lang w:eastAsia="pl-PL"/>
        </w:rPr>
        <w:t xml:space="preserve"> </w:t>
      </w:r>
      <w:r w:rsidR="00DA7608" w:rsidRPr="00DF199A">
        <w:rPr>
          <w:rFonts w:eastAsia="Calibri" w:cs="Open Sans"/>
          <w:color w:val="000000"/>
          <w:lang w:eastAsia="pl-PL"/>
        </w:rPr>
        <w:t>r., znak:</w:t>
      </w:r>
      <w:r w:rsidR="00437B1F" w:rsidRPr="00DF199A">
        <w:rPr>
          <w:rFonts w:eastAsia="Calibri" w:cs="Open Sans"/>
          <w:color w:val="000000"/>
          <w:lang w:eastAsia="pl-PL"/>
        </w:rPr>
        <w:t xml:space="preserve"> </w:t>
      </w:r>
      <w:r w:rsidR="000A44C8" w:rsidRPr="00DF199A">
        <w:rPr>
          <w:rFonts w:eastAsia="Calibri" w:cs="Open Sans"/>
          <w:color w:val="000000"/>
          <w:lang w:eastAsia="pl-PL"/>
        </w:rPr>
        <w:t xml:space="preserve">NS </w:t>
      </w:r>
      <w:bookmarkStart w:id="10" w:name="_Hlk200026484"/>
      <w:r w:rsidR="000A44C8" w:rsidRPr="00DF199A">
        <w:rPr>
          <w:rFonts w:eastAsia="Calibri" w:cs="Open Sans"/>
          <w:color w:val="000000"/>
          <w:lang w:eastAsia="pl-PL"/>
        </w:rPr>
        <w:t>OZNS.9022.</w:t>
      </w:r>
      <w:r w:rsidR="00AE0566">
        <w:rPr>
          <w:rFonts w:eastAsia="Calibri" w:cs="Open Sans"/>
          <w:color w:val="000000"/>
          <w:lang w:eastAsia="pl-PL"/>
        </w:rPr>
        <w:t>685</w:t>
      </w:r>
      <w:r w:rsidR="000A44C8" w:rsidRPr="00DF199A">
        <w:rPr>
          <w:rFonts w:eastAsia="Calibri" w:cs="Open Sans"/>
          <w:color w:val="000000"/>
          <w:lang w:eastAsia="pl-PL"/>
        </w:rPr>
        <w:t>.202</w:t>
      </w:r>
      <w:r w:rsidR="00AE0566">
        <w:rPr>
          <w:rFonts w:eastAsia="Calibri" w:cs="Open Sans"/>
          <w:color w:val="000000"/>
          <w:lang w:eastAsia="pl-PL"/>
        </w:rPr>
        <w:t>6</w:t>
      </w:r>
      <w:r w:rsidR="000A44C8" w:rsidRPr="00DF199A">
        <w:rPr>
          <w:rFonts w:eastAsia="Calibri" w:cs="Open Sans"/>
          <w:color w:val="000000"/>
          <w:lang w:eastAsia="pl-PL"/>
        </w:rPr>
        <w:t>.</w:t>
      </w:r>
      <w:r w:rsidR="00AE0566">
        <w:rPr>
          <w:rFonts w:eastAsia="Calibri" w:cs="Open Sans"/>
          <w:color w:val="000000"/>
          <w:lang w:eastAsia="pl-PL"/>
        </w:rPr>
        <w:t>PD</w:t>
      </w:r>
      <w:r w:rsidR="000A44C8" w:rsidRPr="00DF199A">
        <w:rPr>
          <w:rFonts w:eastAsia="Calibri" w:cs="Open Sans"/>
          <w:color w:val="000000"/>
          <w:lang w:eastAsia="pl-PL"/>
        </w:rPr>
        <w:t xml:space="preserve"> </w:t>
      </w:r>
      <w:bookmarkEnd w:id="9"/>
      <w:bookmarkEnd w:id="10"/>
      <w:r w:rsidR="00A5240A" w:rsidRPr="00DF199A">
        <w:rPr>
          <w:rFonts w:eastAsia="Calibri" w:cs="Open Sans"/>
          <w:color w:val="000000"/>
          <w:lang w:eastAsia="pl-PL"/>
        </w:rPr>
        <w:t xml:space="preserve">uzgodnił </w:t>
      </w:r>
      <w:bookmarkStart w:id="11" w:name="_Hlk141897768"/>
      <w:bookmarkEnd w:id="8"/>
      <w:r w:rsidR="00E62100" w:rsidRPr="00DF199A">
        <w:rPr>
          <w:rFonts w:eastAsia="Calibri" w:cs="Open Sans"/>
          <w:color w:val="000000"/>
          <w:lang w:eastAsia="pl-PL"/>
        </w:rPr>
        <w:t>zakres i stopień szczegółowości informacji wymaganych w prognozie oddziaływania na środowisko dla projektu „</w:t>
      </w:r>
      <w:r w:rsidR="002563E2" w:rsidRPr="00DF199A">
        <w:rPr>
          <w:rFonts w:eastAsia="Calibri" w:cs="Open Sans"/>
          <w:color w:val="000000"/>
          <w:lang w:eastAsia="pl-PL"/>
        </w:rPr>
        <w:t xml:space="preserve">Strategii Rozwoju Gminy </w:t>
      </w:r>
      <w:r w:rsidR="00AE0566">
        <w:rPr>
          <w:rFonts w:eastAsia="Calibri" w:cs="Open Sans"/>
          <w:color w:val="000000"/>
          <w:lang w:eastAsia="pl-PL"/>
        </w:rPr>
        <w:t xml:space="preserve">Bedlno </w:t>
      </w:r>
      <w:r w:rsidR="002563E2" w:rsidRPr="002563E2">
        <w:rPr>
          <w:rFonts w:eastAsia="Calibri" w:cs="Open Sans"/>
          <w:color w:val="000000"/>
          <w:lang w:eastAsia="pl-PL"/>
        </w:rPr>
        <w:t>na lata 202</w:t>
      </w:r>
      <w:r w:rsidR="00AE0566">
        <w:rPr>
          <w:rFonts w:eastAsia="Calibri" w:cs="Open Sans"/>
          <w:color w:val="000000"/>
          <w:lang w:eastAsia="pl-PL"/>
        </w:rPr>
        <w:t>7</w:t>
      </w:r>
      <w:r w:rsidR="002563E2" w:rsidRPr="002563E2">
        <w:rPr>
          <w:rFonts w:eastAsia="Calibri" w:cs="Open Sans"/>
          <w:color w:val="000000"/>
          <w:lang w:eastAsia="pl-PL"/>
        </w:rPr>
        <w:t>-203</w:t>
      </w:r>
      <w:r w:rsidR="00AE0566">
        <w:rPr>
          <w:rFonts w:eastAsia="Calibri" w:cs="Open Sans"/>
          <w:color w:val="000000"/>
          <w:lang w:eastAsia="pl-PL"/>
        </w:rPr>
        <w:t>7</w:t>
      </w:r>
      <w:r w:rsidR="00E62100" w:rsidRPr="00906347">
        <w:rPr>
          <w:rFonts w:eastAsia="Calibri" w:cs="Open Sans"/>
          <w:color w:val="000000"/>
          <w:lang w:eastAsia="pl-PL"/>
        </w:rPr>
        <w:t>”.</w:t>
      </w:r>
    </w:p>
    <w:bookmarkEnd w:id="11"/>
    <w:p w14:paraId="0437B8A0" w14:textId="7601E8A3" w:rsidR="000E777A" w:rsidRPr="00906347" w:rsidRDefault="000E777A" w:rsidP="00730C8A">
      <w:pPr>
        <w:spacing w:after="153" w:line="360" w:lineRule="auto"/>
        <w:jc w:val="both"/>
        <w:rPr>
          <w:rFonts w:eastAsia="Calibri" w:cs="Open Sans"/>
          <w:color w:val="000000"/>
          <w:lang w:eastAsia="pl-PL"/>
        </w:rPr>
      </w:pPr>
      <w:r w:rsidRPr="00906347">
        <w:rPr>
          <w:rFonts w:eastAsia="Calibri" w:cs="Open Sans"/>
          <w:color w:val="000000"/>
          <w:lang w:eastAsia="pl-PL"/>
        </w:rPr>
        <w:t>Biorąc powyższe pod uwagę niniejsza prognoza oddziaływania na środowisko</w:t>
      </w:r>
      <w:r w:rsidR="00E357B3" w:rsidRPr="00906347">
        <w:rPr>
          <w:rFonts w:eastAsia="Calibri" w:cs="Open Sans"/>
          <w:color w:val="000000"/>
          <w:lang w:eastAsia="pl-PL"/>
        </w:rPr>
        <w:t xml:space="preserve"> (art. 51 ust. 2)</w:t>
      </w:r>
      <w:r w:rsidRPr="00906347">
        <w:rPr>
          <w:rFonts w:eastAsia="Calibri" w:cs="Open Sans"/>
          <w:color w:val="000000"/>
          <w:lang w:eastAsia="pl-PL"/>
        </w:rPr>
        <w:t>:</w:t>
      </w:r>
    </w:p>
    <w:p w14:paraId="68B282E7" w14:textId="7506AA3F" w:rsidR="000E777A" w:rsidRPr="00906347" w:rsidRDefault="000E777A" w:rsidP="00B56F76">
      <w:pPr>
        <w:spacing w:after="153" w:line="360" w:lineRule="auto"/>
        <w:ind w:firstLine="709"/>
        <w:jc w:val="both"/>
        <w:rPr>
          <w:rFonts w:eastAsia="Calibri" w:cs="Open Sans"/>
          <w:color w:val="000000"/>
          <w:szCs w:val="20"/>
          <w:lang w:eastAsia="pl-PL"/>
        </w:rPr>
      </w:pPr>
      <w:r w:rsidRPr="00906347">
        <w:rPr>
          <w:rFonts w:eastAsia="Calibri" w:cs="Open Sans"/>
          <w:color w:val="000000"/>
          <w:szCs w:val="20"/>
          <w:lang w:eastAsia="pl-PL"/>
        </w:rPr>
        <w:t>1. zawiera:</w:t>
      </w:r>
    </w:p>
    <w:p w14:paraId="2354BB46"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a) informacje o zawartości, głównych celach projektowanego dokumentu oraz jego powiązaniach z innymi dokumentami,</w:t>
      </w:r>
    </w:p>
    <w:p w14:paraId="04A140BA" w14:textId="77777777" w:rsidR="000E777A" w:rsidRPr="00906347" w:rsidRDefault="000E777A" w:rsidP="00B56F76">
      <w:pPr>
        <w:spacing w:after="153" w:line="360" w:lineRule="auto"/>
        <w:jc w:val="both"/>
        <w:rPr>
          <w:rFonts w:eastAsia="Calibri" w:cs="Open Sans"/>
          <w:color w:val="000000"/>
          <w:szCs w:val="20"/>
          <w:lang w:eastAsia="pl-PL"/>
        </w:rPr>
      </w:pPr>
      <w:r w:rsidRPr="00906347">
        <w:rPr>
          <w:rFonts w:eastAsia="Calibri" w:cs="Open Sans"/>
          <w:color w:val="000000"/>
          <w:szCs w:val="20"/>
          <w:lang w:eastAsia="pl-PL"/>
        </w:rPr>
        <w:t>b) informacje o metodach zastosowanych przy sporządzaniu prognozy,</w:t>
      </w:r>
    </w:p>
    <w:p w14:paraId="393CE04F"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c) propozycje dotyczące przewidywanych metod analizy skutków realizacji postanowień projektowanego dokumentu oraz częstotliwości jej przeprowadzania,</w:t>
      </w:r>
    </w:p>
    <w:p w14:paraId="6F760E23"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d) informacje o możliwym transgranicznym oddziaływaniu na środowisko,</w:t>
      </w:r>
    </w:p>
    <w:p w14:paraId="1F0953F2" w14:textId="371B8090" w:rsidR="000E777A" w:rsidRPr="00906347" w:rsidRDefault="000E777A" w:rsidP="00B56F76">
      <w:pPr>
        <w:spacing w:after="153" w:line="360" w:lineRule="auto"/>
        <w:jc w:val="both"/>
        <w:rPr>
          <w:rFonts w:eastAsia="Calibri" w:cs="Open Sans"/>
          <w:color w:val="000000"/>
          <w:szCs w:val="20"/>
          <w:lang w:eastAsia="pl-PL"/>
        </w:rPr>
      </w:pPr>
      <w:r w:rsidRPr="00906347">
        <w:rPr>
          <w:rFonts w:eastAsia="Calibri" w:cs="Open Sans"/>
          <w:color w:val="000000"/>
          <w:szCs w:val="20"/>
          <w:lang w:eastAsia="pl-PL"/>
        </w:rPr>
        <w:t>e) streszczenie sporządzone w języku niespecjalistycznym;</w:t>
      </w:r>
    </w:p>
    <w:p w14:paraId="4C710D7F" w14:textId="0EB8A29A" w:rsidR="00E357B3" w:rsidRPr="00906347" w:rsidRDefault="00E357B3" w:rsidP="00B56F76">
      <w:pPr>
        <w:spacing w:after="153" w:line="360" w:lineRule="auto"/>
        <w:jc w:val="both"/>
        <w:rPr>
          <w:rFonts w:eastAsia="Calibri" w:cs="Open Sans"/>
          <w:color w:val="000000"/>
          <w:szCs w:val="20"/>
          <w:lang w:eastAsia="pl-PL"/>
        </w:rPr>
      </w:pPr>
      <w:r w:rsidRPr="00906347">
        <w:rPr>
          <w:rFonts w:eastAsia="Calibri" w:cs="Open Sans"/>
          <w:color w:val="000000"/>
          <w:szCs w:val="20"/>
          <w:lang w:eastAsia="pl-PL"/>
        </w:rPr>
        <w:lastRenderedPageBreak/>
        <w:t xml:space="preserve">f) oświadczenie autora, a w </w:t>
      </w:r>
      <w:r w:rsidR="00F63464" w:rsidRPr="00906347">
        <w:rPr>
          <w:rFonts w:eastAsia="Calibri" w:cs="Open Sans"/>
          <w:color w:val="000000"/>
          <w:szCs w:val="20"/>
          <w:lang w:eastAsia="pl-PL"/>
        </w:rPr>
        <w:t>przypadku,</w:t>
      </w:r>
      <w:r w:rsidRPr="00906347">
        <w:rPr>
          <w:rFonts w:eastAsia="Calibri" w:cs="Open Sans"/>
          <w:color w:val="000000"/>
          <w:szCs w:val="20"/>
          <w:lang w:eastAsia="pl-PL"/>
        </w:rPr>
        <w:t xml:space="preserve"> gdy wykonawcą prognozy jest zespół autorów - kierującego tym zespołem, o spełnieniu wymagań, o których mowa w art. 74a ust. 2, stanowiące załącznik do prognozy,</w:t>
      </w:r>
    </w:p>
    <w:p w14:paraId="351FF7E5" w14:textId="327D39EA" w:rsidR="00E357B3" w:rsidRPr="00906347" w:rsidRDefault="00E357B3" w:rsidP="00B56F76">
      <w:pPr>
        <w:spacing w:after="153" w:line="360" w:lineRule="auto"/>
        <w:jc w:val="both"/>
        <w:rPr>
          <w:rFonts w:eastAsia="Calibri" w:cs="Open Sans"/>
          <w:color w:val="000000"/>
          <w:szCs w:val="20"/>
          <w:lang w:eastAsia="pl-PL"/>
        </w:rPr>
      </w:pPr>
      <w:r w:rsidRPr="00906347">
        <w:rPr>
          <w:rFonts w:eastAsia="Calibri" w:cs="Open Sans"/>
          <w:color w:val="000000"/>
          <w:szCs w:val="20"/>
          <w:lang w:eastAsia="pl-PL"/>
        </w:rPr>
        <w:t xml:space="preserve">g) datę sporządzenia prognozy, imię, nazwisko i podpis autora, a w </w:t>
      </w:r>
      <w:r w:rsidR="00F63464" w:rsidRPr="00906347">
        <w:rPr>
          <w:rFonts w:eastAsia="Calibri" w:cs="Open Sans"/>
          <w:color w:val="000000"/>
          <w:szCs w:val="20"/>
          <w:lang w:eastAsia="pl-PL"/>
        </w:rPr>
        <w:t>przypadku,</w:t>
      </w:r>
      <w:r w:rsidRPr="00906347">
        <w:rPr>
          <w:rFonts w:eastAsia="Calibri" w:cs="Open Sans"/>
          <w:color w:val="000000"/>
          <w:szCs w:val="20"/>
          <w:lang w:eastAsia="pl-PL"/>
        </w:rPr>
        <w:t xml:space="preserve"> gdy wykonawcą prognozy jest zespół autorów - imię, nazwisko i podpis kierującego tym zespołem oraz imiona, nazwiska i podpisy członków zespołu autorów;</w:t>
      </w:r>
    </w:p>
    <w:p w14:paraId="43E62EE0" w14:textId="2DC96DCC" w:rsidR="000E777A" w:rsidRPr="00906347" w:rsidRDefault="000E777A" w:rsidP="00B56F76">
      <w:pPr>
        <w:spacing w:after="153" w:line="360" w:lineRule="auto"/>
        <w:ind w:firstLine="709"/>
        <w:jc w:val="both"/>
        <w:rPr>
          <w:rFonts w:eastAsia="Calibri" w:cs="Open Sans"/>
          <w:color w:val="000000"/>
          <w:szCs w:val="20"/>
          <w:lang w:eastAsia="pl-PL"/>
        </w:rPr>
      </w:pPr>
      <w:r w:rsidRPr="00906347">
        <w:rPr>
          <w:rFonts w:eastAsia="Calibri" w:cs="Open Sans"/>
          <w:color w:val="000000"/>
          <w:szCs w:val="20"/>
          <w:lang w:eastAsia="pl-PL"/>
        </w:rPr>
        <w:t>2. określ</w:t>
      </w:r>
      <w:r w:rsidR="00E357B3" w:rsidRPr="00906347">
        <w:rPr>
          <w:rFonts w:eastAsia="Calibri" w:cs="Open Sans"/>
          <w:color w:val="000000"/>
          <w:szCs w:val="20"/>
          <w:lang w:eastAsia="pl-PL"/>
        </w:rPr>
        <w:t>a</w:t>
      </w:r>
      <w:r w:rsidRPr="00906347">
        <w:rPr>
          <w:rFonts w:eastAsia="Calibri" w:cs="Open Sans"/>
          <w:color w:val="000000"/>
          <w:szCs w:val="20"/>
          <w:lang w:eastAsia="pl-PL"/>
        </w:rPr>
        <w:t>, analiz</w:t>
      </w:r>
      <w:r w:rsidR="00E357B3" w:rsidRPr="00906347">
        <w:rPr>
          <w:rFonts w:eastAsia="Calibri" w:cs="Open Sans"/>
          <w:color w:val="000000"/>
          <w:szCs w:val="20"/>
          <w:lang w:eastAsia="pl-PL"/>
        </w:rPr>
        <w:t>uje</w:t>
      </w:r>
      <w:r w:rsidRPr="00906347">
        <w:rPr>
          <w:rFonts w:eastAsia="Calibri" w:cs="Open Sans"/>
          <w:color w:val="000000"/>
          <w:szCs w:val="20"/>
          <w:lang w:eastAsia="pl-PL"/>
        </w:rPr>
        <w:t>, ocenia:</w:t>
      </w:r>
    </w:p>
    <w:p w14:paraId="70A1178C"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a) istniejący stan środowiska oraz potencjalne zmiany tego stanu w przypadku braku realizacji projektowanego dokumentu,</w:t>
      </w:r>
    </w:p>
    <w:p w14:paraId="6F113D55"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b) stan środowiska na obszarach objętych przewidywanym znaczącym oddziaływaniem,</w:t>
      </w:r>
    </w:p>
    <w:p w14:paraId="036AE03E"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c) istniejące problemy ochrony środowiska istotne z punktu widzenia realizacji projektowanego dokumentu, w szczególności dotyczące obszarów podlegających ochronie na podstawie ustawy z dnia 16 kwietnia 2004 r. o ochronie przyrody,</w:t>
      </w:r>
    </w:p>
    <w:p w14:paraId="36294F77"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d) cele ochrony środowiska ustanowione na szczeblu międzynarodowym, wspólnotowym i krajowym, istotne z punktu widzenia projektowanego dokumentu oraz sposoby w jakich te cele i inne problemy środowiska zostały uwzględnione podczas opracowywania dokumentu,</w:t>
      </w:r>
    </w:p>
    <w:p w14:paraId="69DA50C2"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e) przewidywane znaczące oddziaływania, w tym oddziaływania bezpośrednie, pośrednie, wtórne, skumulowane, krótkoterminowe, średnioterminowe i długoterminowe, stałe i chwilowe oraz pozytywne i negatywne, na cele i przedmiot ochrony obszaru Natura 2000 oraz integralność tego obszaru, a także na środowisko, a w szczególności na:</w:t>
      </w:r>
    </w:p>
    <w:p w14:paraId="77591C15"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różnorodność biologiczną,</w:t>
      </w:r>
    </w:p>
    <w:p w14:paraId="30974A44"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ludzi,</w:t>
      </w:r>
    </w:p>
    <w:p w14:paraId="3708D743"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zwierzęta,</w:t>
      </w:r>
    </w:p>
    <w:p w14:paraId="693706E5"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rośliny,</w:t>
      </w:r>
    </w:p>
    <w:p w14:paraId="7F106C0F"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wodę,</w:t>
      </w:r>
    </w:p>
    <w:p w14:paraId="340E78BB"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powietrze,</w:t>
      </w:r>
    </w:p>
    <w:p w14:paraId="2A3A6C63"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powierzchnię ziemi,</w:t>
      </w:r>
    </w:p>
    <w:p w14:paraId="1E5CCC43"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krajobraz,</w:t>
      </w:r>
    </w:p>
    <w:p w14:paraId="6914E5F4"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lastRenderedPageBreak/>
        <w:t>– klimat,</w:t>
      </w:r>
    </w:p>
    <w:p w14:paraId="61C6A3A5"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zasoby naturalne,</w:t>
      </w:r>
    </w:p>
    <w:p w14:paraId="1C80E143"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zabytki,</w:t>
      </w:r>
    </w:p>
    <w:p w14:paraId="174E8588"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dobra materialne</w:t>
      </w:r>
    </w:p>
    <w:p w14:paraId="3A65831B"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 z uwzględnieniem zależności między tymi elementami środowiska i między oddziaływaniami na te elementy;</w:t>
      </w:r>
    </w:p>
    <w:p w14:paraId="0F628444" w14:textId="66BAF87C" w:rsidR="000E777A" w:rsidRPr="00906347" w:rsidRDefault="000E777A" w:rsidP="00B56F76">
      <w:pPr>
        <w:spacing w:after="153" w:line="360" w:lineRule="auto"/>
        <w:ind w:firstLine="709"/>
        <w:jc w:val="both"/>
        <w:rPr>
          <w:rFonts w:eastAsia="Calibri" w:cs="Open Sans"/>
          <w:color w:val="000000"/>
          <w:szCs w:val="20"/>
          <w:lang w:eastAsia="pl-PL"/>
        </w:rPr>
      </w:pPr>
      <w:r w:rsidRPr="00906347">
        <w:rPr>
          <w:rFonts w:eastAsia="Calibri" w:cs="Open Sans"/>
          <w:color w:val="000000"/>
          <w:szCs w:val="20"/>
          <w:lang w:eastAsia="pl-PL"/>
        </w:rPr>
        <w:t>3. przedstawia:</w:t>
      </w:r>
    </w:p>
    <w:p w14:paraId="5178EC7C"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a) rozwiązania mające na celu zapobieganie, ograniczanie lub kompensację przyrodniczą negatywnych oddziaływań na środowisko, mogących być rezultatem realizacji projektowanego dokumentu, w szczególności na cele i przedmiot ochrony obszaru Natura 2000 oraz integralność tego obszaru,</w:t>
      </w:r>
    </w:p>
    <w:p w14:paraId="604C35FE" w14:textId="66311856" w:rsidR="00D118D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b) biorąc pod uwagę cele i geograficzny zasięg dokumentu oraz cele i przedmiot ochrony obszaru Natura 2000 oraz integralność tego obszaru – rozwiązania alternatywne do rozwiązań zawartych w projektowanym dokumencie wraz z uzasadnieniem ich wyboru oraz opis metod dokonania oceny prowadzącej do tego wyboru, albo wyjaśnienie braku rozwiązań alternatywnych, w tym wskazania napotkanych trudności wynikających z niedostatków techniki lub luk we współczesnej wiedzy.</w:t>
      </w:r>
    </w:p>
    <w:p w14:paraId="722C575C" w14:textId="77777777" w:rsidR="000E777A" w:rsidRPr="00906347" w:rsidRDefault="000E777A" w:rsidP="00B56F76">
      <w:pPr>
        <w:spacing w:after="153" w:line="360" w:lineRule="auto"/>
        <w:ind w:left="-10"/>
        <w:jc w:val="both"/>
        <w:rPr>
          <w:rFonts w:eastAsia="Calibri" w:cs="Open Sans"/>
          <w:color w:val="000000"/>
          <w:szCs w:val="20"/>
          <w:lang w:eastAsia="pl-PL"/>
        </w:rPr>
      </w:pPr>
      <w:r w:rsidRPr="00906347">
        <w:rPr>
          <w:rFonts w:eastAsia="Calibri" w:cs="Open Sans"/>
          <w:color w:val="000000"/>
          <w:szCs w:val="20"/>
          <w:lang w:eastAsia="pl-PL"/>
        </w:rPr>
        <w:t>Ponadto, zgodnie z art. 52 ust. 1 i 2:</w:t>
      </w:r>
    </w:p>
    <w:p w14:paraId="2A204B73" w14:textId="523F4B94" w:rsidR="000E777A" w:rsidRPr="00906347" w:rsidRDefault="000E777A" w:rsidP="00B56F76">
      <w:pPr>
        <w:pStyle w:val="Akapitzlist"/>
        <w:numPr>
          <w:ilvl w:val="0"/>
          <w:numId w:val="10"/>
        </w:numPr>
        <w:spacing w:before="0" w:after="153" w:line="360" w:lineRule="auto"/>
        <w:contextualSpacing/>
        <w:rPr>
          <w:rFonts w:ascii="Open Sans" w:hAnsi="Open Sans" w:cs="Open Sans"/>
          <w:szCs w:val="20"/>
          <w:lang w:eastAsia="pl-PL"/>
        </w:rPr>
      </w:pPr>
      <w:r w:rsidRPr="00906347">
        <w:rPr>
          <w:rFonts w:ascii="Open Sans" w:hAnsi="Open Sans" w:cs="Open Sans"/>
          <w:szCs w:val="20"/>
          <w:lang w:eastAsia="pl-PL"/>
        </w:rPr>
        <w:t>Prognoza oddziaływania na środowisko, został</w:t>
      </w:r>
      <w:r w:rsidR="00E357B3" w:rsidRPr="00906347">
        <w:rPr>
          <w:rFonts w:ascii="Open Sans" w:hAnsi="Open Sans" w:cs="Open Sans"/>
          <w:szCs w:val="20"/>
          <w:lang w:eastAsia="pl-PL"/>
        </w:rPr>
        <w:t>a</w:t>
      </w:r>
      <w:r w:rsidRPr="00906347">
        <w:rPr>
          <w:rFonts w:ascii="Open Sans" w:hAnsi="Open Sans" w:cs="Open Sans"/>
          <w:szCs w:val="20"/>
          <w:lang w:eastAsia="pl-PL"/>
        </w:rPr>
        <w:t xml:space="preserve"> opracowana stosow</w:t>
      </w:r>
      <w:r w:rsidR="00070B85" w:rsidRPr="00906347">
        <w:rPr>
          <w:rFonts w:ascii="Open Sans" w:hAnsi="Open Sans" w:cs="Open Sans"/>
          <w:szCs w:val="20"/>
          <w:lang w:eastAsia="pl-PL"/>
        </w:rPr>
        <w:t xml:space="preserve">nie </w:t>
      </w:r>
      <w:r w:rsidRPr="00906347">
        <w:rPr>
          <w:rFonts w:ascii="Open Sans" w:hAnsi="Open Sans" w:cs="Open Sans"/>
          <w:szCs w:val="20"/>
          <w:lang w:eastAsia="pl-PL"/>
        </w:rPr>
        <w:t>do stanu współczesnej wiedzy i metod oceny oraz dostosowana do zawartości i stopnia szczegółowości projektowanego dokumentu oraz etapu przyjęcia tego dokumentu w procesie opracowywania projektów dokumentów powiązanych z tym dokumentem;</w:t>
      </w:r>
    </w:p>
    <w:p w14:paraId="33FB4B54" w14:textId="472C1A1A" w:rsidR="000E777A" w:rsidRPr="00906347" w:rsidRDefault="000E777A" w:rsidP="00B56F76">
      <w:pPr>
        <w:pStyle w:val="Akapitzlist"/>
        <w:numPr>
          <w:ilvl w:val="0"/>
          <w:numId w:val="10"/>
        </w:numPr>
        <w:spacing w:before="0" w:after="153" w:line="360" w:lineRule="auto"/>
        <w:contextualSpacing/>
        <w:rPr>
          <w:rFonts w:ascii="Open Sans" w:hAnsi="Open Sans" w:cs="Open Sans"/>
          <w:szCs w:val="20"/>
          <w:lang w:eastAsia="pl-PL"/>
        </w:rPr>
      </w:pPr>
      <w:r w:rsidRPr="00906347">
        <w:rPr>
          <w:rFonts w:ascii="Open Sans" w:hAnsi="Open Sans" w:cs="Open Sans"/>
          <w:szCs w:val="20"/>
          <w:lang w:eastAsia="pl-PL"/>
        </w:rPr>
        <w:t>w Prognozie zostały uwzględnione informacje zawarte w prognozach oddziaływania na środowisko sporządzonych dla innych, przyjętych już, dokumentów powiązanych z projektem dokumentu będącego przedmiotem postępowania.</w:t>
      </w:r>
    </w:p>
    <w:p w14:paraId="4B1DBEAA" w14:textId="355A7A00" w:rsidR="009648F6" w:rsidRPr="00906347" w:rsidRDefault="009648F6" w:rsidP="009648F6">
      <w:pPr>
        <w:spacing w:after="153" w:line="360" w:lineRule="auto"/>
        <w:contextualSpacing/>
        <w:jc w:val="both"/>
        <w:rPr>
          <w:rFonts w:cs="Open Sans"/>
          <w:szCs w:val="20"/>
          <w:lang w:eastAsia="pl-PL"/>
        </w:rPr>
      </w:pPr>
      <w:r w:rsidRPr="00906347">
        <w:rPr>
          <w:rFonts w:cs="Open Sans"/>
          <w:szCs w:val="20"/>
          <w:lang w:eastAsia="pl-PL"/>
        </w:rPr>
        <w:t>Ponadto zgodnie z wymogami określonymi w uzgodnieniu Regionalnego Dyrektora Ochrony Środowiska prognoza powinna</w:t>
      </w:r>
      <w:r w:rsidR="009D015D" w:rsidRPr="00906347">
        <w:rPr>
          <w:rFonts w:cs="Open Sans"/>
          <w:szCs w:val="20"/>
          <w:lang w:eastAsia="pl-PL"/>
        </w:rPr>
        <w:t xml:space="preserve"> zawierać</w:t>
      </w:r>
      <w:r w:rsidRPr="00906347">
        <w:rPr>
          <w:rFonts w:cs="Open Sans"/>
          <w:szCs w:val="20"/>
          <w:lang w:eastAsia="pl-PL"/>
        </w:rPr>
        <w:t>:</w:t>
      </w:r>
    </w:p>
    <w:p w14:paraId="48C9116E" w14:textId="4BBF780F" w:rsidR="000754A6" w:rsidRDefault="000754A6" w:rsidP="000367B4">
      <w:pPr>
        <w:pStyle w:val="Akapitzlist"/>
        <w:numPr>
          <w:ilvl w:val="0"/>
          <w:numId w:val="56"/>
        </w:numPr>
        <w:spacing w:before="0" w:after="0" w:line="360" w:lineRule="auto"/>
        <w:ind w:left="714" w:hanging="357"/>
        <w:contextualSpacing/>
        <w:rPr>
          <w:rFonts w:ascii="Open Sans" w:hAnsi="Open Sans" w:cs="Open Sans"/>
          <w:szCs w:val="20"/>
          <w:lang w:eastAsia="pl-PL"/>
        </w:rPr>
      </w:pPr>
      <w:r w:rsidRPr="00906347">
        <w:rPr>
          <w:rFonts w:ascii="Open Sans" w:hAnsi="Open Sans" w:cs="Open Sans"/>
          <w:szCs w:val="20"/>
          <w:lang w:eastAsia="pl-PL"/>
        </w:rPr>
        <w:t>identyfikację, analizę i ocenę oddziaływań generowanych zapisami projektu dokumentu na zasoby, twory i składniki przyrody, a także na cele ochrony przyrody wymienione w art. 2 ust. 1 ustawy z dnia 16 kwietnia 2004 r. o ochronie przyrody (</w:t>
      </w:r>
      <w:proofErr w:type="spellStart"/>
      <w:r w:rsidR="00A8361E">
        <w:rPr>
          <w:rFonts w:ascii="Open Sans" w:hAnsi="Open Sans" w:cs="Open Sans"/>
          <w:szCs w:val="20"/>
          <w:lang w:eastAsia="pl-PL"/>
        </w:rPr>
        <w:t>t.j</w:t>
      </w:r>
      <w:proofErr w:type="spellEnd"/>
      <w:r w:rsidR="00A8361E">
        <w:rPr>
          <w:rFonts w:ascii="Open Sans" w:hAnsi="Open Sans" w:cs="Open Sans"/>
          <w:szCs w:val="20"/>
          <w:lang w:eastAsia="pl-PL"/>
        </w:rPr>
        <w:t xml:space="preserve">. </w:t>
      </w:r>
      <w:r w:rsidRPr="00906347">
        <w:rPr>
          <w:rFonts w:ascii="Open Sans" w:hAnsi="Open Sans" w:cs="Open Sans"/>
          <w:szCs w:val="20"/>
          <w:lang w:eastAsia="pl-PL"/>
        </w:rPr>
        <w:t>Dz. U. z 202</w:t>
      </w:r>
      <w:r w:rsidR="0064551F">
        <w:rPr>
          <w:rFonts w:ascii="Open Sans" w:hAnsi="Open Sans" w:cs="Open Sans"/>
          <w:szCs w:val="20"/>
          <w:lang w:eastAsia="pl-PL"/>
        </w:rPr>
        <w:t>6</w:t>
      </w:r>
      <w:r w:rsidRPr="00906347">
        <w:rPr>
          <w:rFonts w:ascii="Open Sans" w:hAnsi="Open Sans" w:cs="Open Sans"/>
          <w:szCs w:val="20"/>
          <w:lang w:eastAsia="pl-PL"/>
        </w:rPr>
        <w:t xml:space="preserve"> r. poz. </w:t>
      </w:r>
      <w:r w:rsidR="00692CBA" w:rsidRPr="00906347">
        <w:rPr>
          <w:rFonts w:ascii="Open Sans" w:hAnsi="Open Sans" w:cs="Open Sans"/>
          <w:szCs w:val="20"/>
          <w:lang w:eastAsia="pl-PL"/>
        </w:rPr>
        <w:t>1</w:t>
      </w:r>
      <w:r w:rsidR="0064551F">
        <w:rPr>
          <w:rFonts w:ascii="Open Sans" w:hAnsi="Open Sans" w:cs="Open Sans"/>
          <w:szCs w:val="20"/>
          <w:lang w:eastAsia="pl-PL"/>
        </w:rPr>
        <w:t>3</w:t>
      </w:r>
      <w:r w:rsidR="00A8361E">
        <w:rPr>
          <w:rFonts w:ascii="Open Sans" w:hAnsi="Open Sans" w:cs="Open Sans"/>
          <w:szCs w:val="20"/>
          <w:lang w:eastAsia="pl-PL"/>
        </w:rPr>
        <w:t xml:space="preserve"> ze </w:t>
      </w:r>
      <w:r w:rsidR="00A8361E">
        <w:rPr>
          <w:rFonts w:ascii="Open Sans" w:hAnsi="Open Sans" w:cs="Open Sans"/>
          <w:szCs w:val="20"/>
          <w:lang w:eastAsia="pl-PL"/>
        </w:rPr>
        <w:lastRenderedPageBreak/>
        <w:t>zm.</w:t>
      </w:r>
      <w:r w:rsidRPr="00906347">
        <w:rPr>
          <w:rFonts w:ascii="Open Sans" w:hAnsi="Open Sans" w:cs="Open Sans"/>
          <w:szCs w:val="20"/>
          <w:lang w:eastAsia="pl-PL"/>
        </w:rPr>
        <w:t>) oraz cele, przedmioty i zakazy obowiązujące w odniesieniu do form ochrony przyrody i otulin;</w:t>
      </w:r>
    </w:p>
    <w:p w14:paraId="3343236A" w14:textId="78E40D40" w:rsidR="00E17157" w:rsidRDefault="000367B4" w:rsidP="000367B4">
      <w:pPr>
        <w:pStyle w:val="p1"/>
        <w:numPr>
          <w:ilvl w:val="0"/>
          <w:numId w:val="56"/>
        </w:numPr>
        <w:spacing w:line="360" w:lineRule="auto"/>
        <w:ind w:left="714" w:hanging="357"/>
        <w:jc w:val="both"/>
        <w:rPr>
          <w:rFonts w:ascii="Open Sans" w:hAnsi="Open Sans" w:cs="Open Sans"/>
          <w:sz w:val="20"/>
          <w:szCs w:val="20"/>
        </w:rPr>
      </w:pPr>
      <w:r w:rsidRPr="000367B4">
        <w:rPr>
          <w:rFonts w:ascii="Open Sans" w:hAnsi="Open Sans" w:cs="Open Sans"/>
          <w:sz w:val="20"/>
          <w:szCs w:val="20"/>
        </w:rPr>
        <w:t>zakres informacji zawartych w prognozie powinien uwzględniać szczegółową analizę możliwości negatywnego oddziaływania przewidywanych przez projekt dokumentu zapisów na cele ochrony, przedmioty ochrony, integralność obszarów i spójność Europejskiej Sieci Ekologicznej Natura 2000 w kontekście zapisów art. 33 ustawy o ochronie przyrody</w:t>
      </w:r>
      <w:r w:rsidR="00E17157" w:rsidRPr="000367B4">
        <w:rPr>
          <w:rFonts w:ascii="Open Sans" w:hAnsi="Open Sans" w:cs="Open Sans"/>
          <w:sz w:val="20"/>
          <w:szCs w:val="20"/>
        </w:rPr>
        <w:t>;</w:t>
      </w:r>
    </w:p>
    <w:p w14:paraId="3A32E87F" w14:textId="5DE77332" w:rsidR="000367B4" w:rsidRPr="000367B4" w:rsidRDefault="000367B4" w:rsidP="000367B4">
      <w:pPr>
        <w:pStyle w:val="p1"/>
        <w:numPr>
          <w:ilvl w:val="0"/>
          <w:numId w:val="56"/>
        </w:numPr>
        <w:spacing w:line="360" w:lineRule="auto"/>
        <w:jc w:val="both"/>
        <w:rPr>
          <w:rFonts w:ascii="Open Sans" w:hAnsi="Open Sans" w:cs="Open Sans"/>
          <w:sz w:val="20"/>
          <w:szCs w:val="20"/>
        </w:rPr>
      </w:pPr>
      <w:r>
        <w:rPr>
          <w:rFonts w:ascii="Open Sans" w:hAnsi="Open Sans" w:cs="Open Sans"/>
          <w:sz w:val="20"/>
          <w:szCs w:val="20"/>
        </w:rPr>
        <w:t>i</w:t>
      </w:r>
      <w:r w:rsidRPr="000367B4">
        <w:rPr>
          <w:rFonts w:ascii="Open Sans" w:hAnsi="Open Sans" w:cs="Open Sans"/>
          <w:sz w:val="20"/>
          <w:szCs w:val="20"/>
        </w:rPr>
        <w:t>dentyfikację, analizę i ocenę oddziaływania generowanego zapisami projektu dokumentu</w:t>
      </w:r>
      <w:r>
        <w:rPr>
          <w:rFonts w:ascii="Open Sans" w:hAnsi="Open Sans" w:cs="Open Sans"/>
          <w:sz w:val="20"/>
          <w:szCs w:val="20"/>
        </w:rPr>
        <w:t xml:space="preserve"> </w:t>
      </w:r>
      <w:r w:rsidRPr="000367B4">
        <w:rPr>
          <w:rFonts w:ascii="Open Sans" w:hAnsi="Open Sans" w:cs="Open Sans"/>
          <w:sz w:val="20"/>
          <w:szCs w:val="20"/>
        </w:rPr>
        <w:t>na jednolite części wód powierzchniowych i podziemnych oraz obejmować analizę możliwości</w:t>
      </w:r>
      <w:r>
        <w:rPr>
          <w:rFonts w:ascii="Open Sans" w:hAnsi="Open Sans" w:cs="Open Sans"/>
          <w:sz w:val="20"/>
          <w:szCs w:val="20"/>
        </w:rPr>
        <w:t xml:space="preserve"> </w:t>
      </w:r>
      <w:r w:rsidRPr="000367B4">
        <w:rPr>
          <w:rFonts w:ascii="Open Sans" w:hAnsi="Open Sans" w:cs="Open Sans"/>
          <w:sz w:val="20"/>
          <w:szCs w:val="20"/>
        </w:rPr>
        <w:t>nieosiągnięcia celów środowiskowych zawartych w planie gospodarowania wodami</w:t>
      </w:r>
      <w:r>
        <w:rPr>
          <w:rFonts w:ascii="Open Sans" w:hAnsi="Open Sans" w:cs="Open Sans"/>
          <w:sz w:val="20"/>
          <w:szCs w:val="20"/>
        </w:rPr>
        <w:t xml:space="preserve"> </w:t>
      </w:r>
      <w:r w:rsidRPr="000367B4">
        <w:rPr>
          <w:rFonts w:ascii="Open Sans" w:hAnsi="Open Sans" w:cs="Open Sans"/>
          <w:sz w:val="20"/>
          <w:szCs w:val="20"/>
        </w:rPr>
        <w:t>na obszarze dorzecza dla zidentyfikowanych części wód;</w:t>
      </w:r>
    </w:p>
    <w:p w14:paraId="49F9151D" w14:textId="2D348AD3" w:rsidR="000367B4" w:rsidRPr="000367B4" w:rsidRDefault="000367B4" w:rsidP="000367B4">
      <w:pPr>
        <w:pStyle w:val="p1"/>
        <w:numPr>
          <w:ilvl w:val="0"/>
          <w:numId w:val="56"/>
        </w:numPr>
        <w:spacing w:line="360" w:lineRule="auto"/>
        <w:jc w:val="both"/>
        <w:rPr>
          <w:rFonts w:ascii="Open Sans" w:hAnsi="Open Sans" w:cs="Open Sans"/>
          <w:sz w:val="20"/>
          <w:szCs w:val="20"/>
        </w:rPr>
      </w:pPr>
      <w:r w:rsidRPr="000367B4">
        <w:rPr>
          <w:rFonts w:ascii="Open Sans" w:hAnsi="Open Sans" w:cs="Open Sans"/>
          <w:sz w:val="20"/>
          <w:szCs w:val="20"/>
        </w:rPr>
        <w:t>analizę odporności ustaleń projektowanego dokumentu na zmiany klimatu ze szczególnym</w:t>
      </w:r>
      <w:r>
        <w:rPr>
          <w:rFonts w:ascii="Open Sans" w:hAnsi="Open Sans" w:cs="Open Sans"/>
          <w:sz w:val="20"/>
          <w:szCs w:val="20"/>
        </w:rPr>
        <w:t xml:space="preserve"> </w:t>
      </w:r>
      <w:r w:rsidRPr="000367B4">
        <w:rPr>
          <w:rFonts w:ascii="Open Sans" w:hAnsi="Open Sans" w:cs="Open Sans"/>
          <w:sz w:val="20"/>
          <w:szCs w:val="20"/>
        </w:rPr>
        <w:t>uwzględnieniem klęsk żywiołowych, jak i analizę oddziaływania zmieniających się warunków</w:t>
      </w:r>
      <w:r>
        <w:rPr>
          <w:rFonts w:ascii="Open Sans" w:hAnsi="Open Sans" w:cs="Open Sans"/>
          <w:sz w:val="20"/>
          <w:szCs w:val="20"/>
        </w:rPr>
        <w:t xml:space="preserve"> </w:t>
      </w:r>
      <w:r w:rsidRPr="000367B4">
        <w:rPr>
          <w:rFonts w:ascii="Open Sans" w:hAnsi="Open Sans" w:cs="Open Sans"/>
          <w:sz w:val="20"/>
          <w:szCs w:val="20"/>
        </w:rPr>
        <w:t>klimatycznych i środowiskowych na ustalenia projektowanego dokumentu, powyższa analiza</w:t>
      </w:r>
      <w:r>
        <w:rPr>
          <w:rFonts w:ascii="Open Sans" w:hAnsi="Open Sans" w:cs="Open Sans"/>
          <w:sz w:val="20"/>
          <w:szCs w:val="20"/>
        </w:rPr>
        <w:t xml:space="preserve"> </w:t>
      </w:r>
      <w:r w:rsidRPr="000367B4">
        <w:rPr>
          <w:rFonts w:ascii="Open Sans" w:hAnsi="Open Sans" w:cs="Open Sans"/>
          <w:sz w:val="20"/>
          <w:szCs w:val="20"/>
        </w:rPr>
        <w:t>winna również uwzględniać wpływ projektu dokumentu na różnorodność biologiczną i inne</w:t>
      </w:r>
      <w:r>
        <w:rPr>
          <w:rFonts w:ascii="Open Sans" w:hAnsi="Open Sans" w:cs="Open Sans"/>
          <w:sz w:val="20"/>
          <w:szCs w:val="20"/>
        </w:rPr>
        <w:t xml:space="preserve"> </w:t>
      </w:r>
      <w:r w:rsidRPr="000367B4">
        <w:rPr>
          <w:rFonts w:ascii="Open Sans" w:hAnsi="Open Sans" w:cs="Open Sans"/>
          <w:sz w:val="20"/>
          <w:szCs w:val="20"/>
        </w:rPr>
        <w:t>elementy środowiska;</w:t>
      </w:r>
    </w:p>
    <w:p w14:paraId="15A7D72C" w14:textId="77777777" w:rsidR="000367B4" w:rsidRDefault="000367B4" w:rsidP="000367B4">
      <w:pPr>
        <w:pStyle w:val="p1"/>
        <w:numPr>
          <w:ilvl w:val="0"/>
          <w:numId w:val="56"/>
        </w:numPr>
        <w:spacing w:line="360" w:lineRule="auto"/>
        <w:jc w:val="both"/>
        <w:rPr>
          <w:rFonts w:ascii="Open Sans" w:hAnsi="Open Sans" w:cs="Open Sans"/>
          <w:sz w:val="20"/>
          <w:szCs w:val="20"/>
        </w:rPr>
      </w:pPr>
      <w:r>
        <w:rPr>
          <w:rFonts w:ascii="Open Sans" w:hAnsi="Open Sans" w:cs="Open Sans"/>
          <w:sz w:val="20"/>
          <w:szCs w:val="20"/>
        </w:rPr>
        <w:t>z</w:t>
      </w:r>
      <w:r w:rsidRPr="000367B4">
        <w:rPr>
          <w:rFonts w:ascii="Open Sans" w:hAnsi="Open Sans" w:cs="Open Sans"/>
          <w:sz w:val="20"/>
          <w:szCs w:val="20"/>
        </w:rPr>
        <w:t>akres informacji zawartych w prognozie powinien uwzględniać szczegółową analizę i ocenę</w:t>
      </w:r>
      <w:r>
        <w:rPr>
          <w:rFonts w:ascii="Open Sans" w:hAnsi="Open Sans" w:cs="Open Sans"/>
          <w:sz w:val="20"/>
          <w:szCs w:val="20"/>
        </w:rPr>
        <w:t xml:space="preserve"> </w:t>
      </w:r>
      <w:r w:rsidRPr="000367B4">
        <w:rPr>
          <w:rFonts w:ascii="Open Sans" w:hAnsi="Open Sans" w:cs="Open Sans"/>
          <w:sz w:val="20"/>
          <w:szCs w:val="20"/>
        </w:rPr>
        <w:t>w jaki sposób zapisy Rozporządzenia (UE) 2024/1991 Parlamentu Europejskiego i Rady z dnia</w:t>
      </w:r>
      <w:r>
        <w:rPr>
          <w:rFonts w:ascii="Open Sans" w:hAnsi="Open Sans" w:cs="Open Sans"/>
          <w:sz w:val="20"/>
          <w:szCs w:val="20"/>
        </w:rPr>
        <w:t xml:space="preserve"> </w:t>
      </w:r>
      <w:r w:rsidRPr="000367B4">
        <w:rPr>
          <w:rFonts w:ascii="Open Sans" w:hAnsi="Open Sans" w:cs="Open Sans"/>
          <w:sz w:val="20"/>
          <w:szCs w:val="20"/>
        </w:rPr>
        <w:t>24 czerwca 2024 r. w sprawie odbudowy zasobów przyrodniczych i zmiany rozporządzenia</w:t>
      </w:r>
      <w:r>
        <w:rPr>
          <w:rFonts w:ascii="Open Sans" w:hAnsi="Open Sans" w:cs="Open Sans"/>
          <w:sz w:val="20"/>
          <w:szCs w:val="20"/>
        </w:rPr>
        <w:t xml:space="preserve"> </w:t>
      </w:r>
      <w:r w:rsidRPr="000367B4">
        <w:rPr>
          <w:rFonts w:ascii="Open Sans" w:hAnsi="Open Sans" w:cs="Open Sans"/>
          <w:sz w:val="20"/>
          <w:szCs w:val="20"/>
        </w:rPr>
        <w:t>(UE) 2022/869 (Dz. U. UE. L. z 2024 r. poz. 1991) nakładającego cele i obowiązki odbudowy</w:t>
      </w:r>
      <w:r>
        <w:rPr>
          <w:rFonts w:ascii="Open Sans" w:hAnsi="Open Sans" w:cs="Open Sans"/>
          <w:sz w:val="20"/>
          <w:szCs w:val="20"/>
        </w:rPr>
        <w:t xml:space="preserve"> </w:t>
      </w:r>
      <w:r w:rsidRPr="000367B4">
        <w:rPr>
          <w:rFonts w:ascii="Open Sans" w:hAnsi="Open Sans" w:cs="Open Sans"/>
          <w:sz w:val="20"/>
          <w:szCs w:val="20"/>
        </w:rPr>
        <w:t>m.in. ekosystemów lądowych, przybrzeżnych i słodkowodnych, odbudowy naturalnej łączności</w:t>
      </w:r>
      <w:r>
        <w:rPr>
          <w:rFonts w:ascii="Open Sans" w:hAnsi="Open Sans" w:cs="Open Sans"/>
          <w:sz w:val="20"/>
          <w:szCs w:val="20"/>
        </w:rPr>
        <w:t xml:space="preserve"> </w:t>
      </w:r>
      <w:r w:rsidRPr="000367B4">
        <w:rPr>
          <w:rFonts w:ascii="Open Sans" w:hAnsi="Open Sans" w:cs="Open Sans"/>
          <w:sz w:val="20"/>
          <w:szCs w:val="20"/>
        </w:rPr>
        <w:t>rzek oraz naturalnych funkcji powiązanych równin zalewowych, odbudowy populacji owadów</w:t>
      </w:r>
      <w:r>
        <w:rPr>
          <w:rFonts w:ascii="Open Sans" w:hAnsi="Open Sans" w:cs="Open Sans"/>
          <w:sz w:val="20"/>
          <w:szCs w:val="20"/>
        </w:rPr>
        <w:t xml:space="preserve"> </w:t>
      </w:r>
      <w:r w:rsidRPr="000367B4">
        <w:rPr>
          <w:rFonts w:ascii="Open Sans" w:hAnsi="Open Sans" w:cs="Open Sans"/>
          <w:sz w:val="20"/>
          <w:szCs w:val="20"/>
        </w:rPr>
        <w:t>zapylających, odbudowy ekosystemów rolniczych oraz odbudowy ekosystemów leśnych,</w:t>
      </w:r>
      <w:r>
        <w:rPr>
          <w:rFonts w:ascii="Open Sans" w:hAnsi="Open Sans" w:cs="Open Sans"/>
          <w:sz w:val="20"/>
          <w:szCs w:val="20"/>
        </w:rPr>
        <w:t xml:space="preserve"> </w:t>
      </w:r>
      <w:r w:rsidRPr="000367B4">
        <w:rPr>
          <w:rFonts w:ascii="Open Sans" w:hAnsi="Open Sans" w:cs="Open Sans"/>
          <w:sz w:val="20"/>
          <w:szCs w:val="20"/>
        </w:rPr>
        <w:t>zostały uwzględnione w projekcie dokumentu oraz jak zapisy projektowanego dokumentu</w:t>
      </w:r>
      <w:r>
        <w:rPr>
          <w:rFonts w:ascii="Open Sans" w:hAnsi="Open Sans" w:cs="Open Sans"/>
          <w:sz w:val="20"/>
          <w:szCs w:val="20"/>
        </w:rPr>
        <w:t xml:space="preserve"> </w:t>
      </w:r>
      <w:r w:rsidRPr="000367B4">
        <w:rPr>
          <w:rFonts w:ascii="Open Sans" w:hAnsi="Open Sans" w:cs="Open Sans"/>
          <w:sz w:val="20"/>
          <w:szCs w:val="20"/>
        </w:rPr>
        <w:t>przyczyniły się do ograniczenia oddziaływania na środowisko. Wyjaśnić, czy zawarte</w:t>
      </w:r>
      <w:r>
        <w:rPr>
          <w:rFonts w:ascii="Open Sans" w:hAnsi="Open Sans" w:cs="Open Sans"/>
          <w:sz w:val="20"/>
          <w:szCs w:val="20"/>
        </w:rPr>
        <w:t xml:space="preserve"> </w:t>
      </w:r>
      <w:r w:rsidRPr="000367B4">
        <w:rPr>
          <w:rFonts w:ascii="Open Sans" w:hAnsi="Open Sans" w:cs="Open Sans"/>
          <w:sz w:val="20"/>
          <w:szCs w:val="20"/>
        </w:rPr>
        <w:t>w projekcie dokumentu działania są wystarczające do spełnienia założeń wynikających</w:t>
      </w:r>
      <w:r>
        <w:rPr>
          <w:rFonts w:ascii="Open Sans" w:hAnsi="Open Sans" w:cs="Open Sans"/>
          <w:sz w:val="20"/>
          <w:szCs w:val="20"/>
        </w:rPr>
        <w:t xml:space="preserve"> </w:t>
      </w:r>
      <w:r w:rsidRPr="000367B4">
        <w:rPr>
          <w:rFonts w:ascii="Open Sans" w:hAnsi="Open Sans" w:cs="Open Sans"/>
          <w:sz w:val="20"/>
          <w:szCs w:val="20"/>
        </w:rPr>
        <w:t>z ww. rozporządzenia;</w:t>
      </w:r>
    </w:p>
    <w:p w14:paraId="6C57E1A8" w14:textId="4C400FE9" w:rsidR="000367B4" w:rsidRPr="000367B4" w:rsidRDefault="000367B4" w:rsidP="000367B4">
      <w:pPr>
        <w:pStyle w:val="p1"/>
        <w:numPr>
          <w:ilvl w:val="0"/>
          <w:numId w:val="56"/>
        </w:numPr>
        <w:spacing w:line="360" w:lineRule="auto"/>
        <w:jc w:val="both"/>
        <w:rPr>
          <w:rFonts w:ascii="Open Sans" w:hAnsi="Open Sans" w:cs="Open Sans"/>
          <w:sz w:val="20"/>
          <w:szCs w:val="20"/>
        </w:rPr>
      </w:pPr>
      <w:r w:rsidRPr="000367B4">
        <w:rPr>
          <w:rFonts w:ascii="Open Sans" w:hAnsi="Open Sans" w:cs="Open Sans"/>
          <w:sz w:val="20"/>
          <w:szCs w:val="20"/>
        </w:rPr>
        <w:t>zakres prognozy winien obejmować analizę zgodności ustaleń projektowanego dokumentu</w:t>
      </w:r>
      <w:r>
        <w:rPr>
          <w:rFonts w:ascii="Open Sans" w:hAnsi="Open Sans" w:cs="Open Sans"/>
          <w:sz w:val="20"/>
          <w:szCs w:val="20"/>
        </w:rPr>
        <w:t xml:space="preserve"> </w:t>
      </w:r>
      <w:r w:rsidRPr="000367B4">
        <w:rPr>
          <w:rFonts w:ascii="Open Sans" w:hAnsi="Open Sans" w:cs="Open Sans"/>
          <w:sz w:val="20"/>
          <w:szCs w:val="20"/>
        </w:rPr>
        <w:t>z zapisami Audytu krajobrazowego województwa łódzkiego obowiązujący na mocy uchwały</w:t>
      </w:r>
      <w:r>
        <w:rPr>
          <w:rFonts w:ascii="Open Sans" w:hAnsi="Open Sans" w:cs="Open Sans"/>
          <w:sz w:val="20"/>
          <w:szCs w:val="20"/>
        </w:rPr>
        <w:t xml:space="preserve"> </w:t>
      </w:r>
      <w:r w:rsidRPr="000367B4">
        <w:rPr>
          <w:rFonts w:ascii="Open Sans" w:hAnsi="Open Sans" w:cs="Open Sans"/>
          <w:sz w:val="20"/>
          <w:szCs w:val="20"/>
        </w:rPr>
        <w:t>Nr XIII/150/25 Sejmiku Województwa Łódzkiego z dnia 15 kwietnia 2025 r. w sprawie</w:t>
      </w:r>
      <w:r>
        <w:rPr>
          <w:rFonts w:ascii="Open Sans" w:hAnsi="Open Sans" w:cs="Open Sans"/>
          <w:sz w:val="20"/>
          <w:szCs w:val="20"/>
        </w:rPr>
        <w:t xml:space="preserve"> </w:t>
      </w:r>
      <w:r w:rsidRPr="000367B4">
        <w:rPr>
          <w:rFonts w:ascii="Open Sans" w:hAnsi="Open Sans" w:cs="Open Sans"/>
          <w:sz w:val="20"/>
          <w:szCs w:val="20"/>
        </w:rPr>
        <w:t>uchwalenia Audytu krajobrazowego województwa łódzkiego.</w:t>
      </w:r>
    </w:p>
    <w:p w14:paraId="09F4474D" w14:textId="4FF5CEA1" w:rsidR="000A44C8" w:rsidRPr="009F46CB" w:rsidRDefault="00C25255" w:rsidP="00C25255">
      <w:pPr>
        <w:spacing w:after="153" w:line="360" w:lineRule="auto"/>
        <w:contextualSpacing/>
        <w:jc w:val="both"/>
        <w:rPr>
          <w:rFonts w:cs="Open Sans"/>
          <w:szCs w:val="20"/>
          <w:lang w:eastAsia="pl-PL"/>
        </w:rPr>
      </w:pPr>
      <w:r w:rsidRPr="009F46CB">
        <w:rPr>
          <w:rFonts w:cs="Open Sans"/>
          <w:szCs w:val="20"/>
          <w:lang w:eastAsia="pl-PL"/>
        </w:rPr>
        <w:t xml:space="preserve">Natomiast zgodnie z wymogami określonymi w uzgodnieniu Łódzkiego Państwowego Wojewódzkiego Inspektora Sanitarnego prognoza powinna </w:t>
      </w:r>
      <w:r w:rsidR="000A44C8" w:rsidRPr="009F46CB">
        <w:rPr>
          <w:rFonts w:cs="Open Sans"/>
          <w:szCs w:val="20"/>
          <w:lang w:eastAsia="pl-PL"/>
        </w:rPr>
        <w:t>winna m.in. uwzględniać:</w:t>
      </w:r>
    </w:p>
    <w:p w14:paraId="0F76C46F" w14:textId="75D04140" w:rsidR="000A44C8" w:rsidRPr="009F46CB" w:rsidRDefault="000A44C8">
      <w:pPr>
        <w:pStyle w:val="Akapitzlist"/>
        <w:numPr>
          <w:ilvl w:val="0"/>
          <w:numId w:val="66"/>
        </w:numPr>
        <w:spacing w:after="153" w:line="360" w:lineRule="auto"/>
        <w:contextualSpacing/>
        <w:rPr>
          <w:rFonts w:ascii="Open Sans" w:hAnsi="Open Sans" w:cs="Open Sans"/>
          <w:szCs w:val="20"/>
          <w:lang w:eastAsia="pl-PL"/>
        </w:rPr>
      </w:pPr>
      <w:r w:rsidRPr="009F46CB">
        <w:rPr>
          <w:rFonts w:ascii="Open Sans" w:hAnsi="Open Sans" w:cs="Open Sans"/>
          <w:szCs w:val="20"/>
          <w:lang w:eastAsia="pl-PL"/>
        </w:rPr>
        <w:lastRenderedPageBreak/>
        <w:t>informacje o zawartości, głównych celach projektowanego dokumentu oraz jego powiązaniach z innymi dokumentami – spójność z dokumentami wyższego rzędu;</w:t>
      </w:r>
    </w:p>
    <w:p w14:paraId="68574206" w14:textId="74DBD36E" w:rsidR="000A44C8" w:rsidRPr="009F46CB" w:rsidRDefault="000A44C8">
      <w:pPr>
        <w:pStyle w:val="Akapitzlist"/>
        <w:numPr>
          <w:ilvl w:val="0"/>
          <w:numId w:val="66"/>
        </w:numPr>
        <w:spacing w:after="153" w:line="360" w:lineRule="auto"/>
        <w:contextualSpacing/>
        <w:rPr>
          <w:rFonts w:ascii="Open Sans" w:hAnsi="Open Sans" w:cs="Open Sans"/>
          <w:szCs w:val="20"/>
          <w:lang w:eastAsia="pl-PL"/>
        </w:rPr>
      </w:pPr>
      <w:r w:rsidRPr="009F46CB">
        <w:rPr>
          <w:rFonts w:ascii="Open Sans" w:hAnsi="Open Sans" w:cs="Open Sans"/>
          <w:szCs w:val="20"/>
          <w:lang w:eastAsia="pl-PL"/>
        </w:rPr>
        <w:t>rzetelnie sporządzone streszczenie w języku niespecjalistycznym, pozwalające wszystkim zainteresowanym, także tym nieposiadającym specjalistycznej wiedzy z zakresu ochrony środowiska, zapoznać się z wynikami i wnioskami z oceny, a także uczestniczyć w dyskusji nad ustaleniami projektu i jego wpływem na zmiany stanu środowiska;</w:t>
      </w:r>
    </w:p>
    <w:p w14:paraId="6652044D" w14:textId="203FA554" w:rsidR="000A44C8" w:rsidRPr="009F46CB" w:rsidRDefault="000A44C8">
      <w:pPr>
        <w:pStyle w:val="Akapitzlist"/>
        <w:numPr>
          <w:ilvl w:val="0"/>
          <w:numId w:val="66"/>
        </w:numPr>
        <w:spacing w:after="153" w:line="360" w:lineRule="auto"/>
        <w:contextualSpacing/>
        <w:rPr>
          <w:rFonts w:ascii="Open Sans" w:hAnsi="Open Sans" w:cs="Open Sans"/>
          <w:szCs w:val="20"/>
          <w:lang w:eastAsia="pl-PL"/>
        </w:rPr>
      </w:pPr>
      <w:r w:rsidRPr="009F46CB">
        <w:rPr>
          <w:rFonts w:ascii="Open Sans" w:hAnsi="Open Sans" w:cs="Open Sans"/>
          <w:szCs w:val="20"/>
          <w:lang w:eastAsia="pl-PL"/>
        </w:rPr>
        <w:t>przewidywane znaczące oddziaływania na ludzi, powietrze, wodę i powierzchnię ziemi, w fazie realizacji, jak i eksploatacji planowanych przedsięwzięć, w tym oddziaływa</w:t>
      </w:r>
      <w:r w:rsidR="009F46CB" w:rsidRPr="009F46CB">
        <w:rPr>
          <w:rFonts w:ascii="Open Sans" w:hAnsi="Open Sans" w:cs="Open Sans"/>
          <w:szCs w:val="20"/>
          <w:lang w:eastAsia="pl-PL"/>
        </w:rPr>
        <w:t>ń</w:t>
      </w:r>
      <w:r w:rsidRPr="009F46CB">
        <w:rPr>
          <w:rFonts w:ascii="Open Sans" w:hAnsi="Open Sans" w:cs="Open Sans"/>
          <w:szCs w:val="20"/>
          <w:lang w:eastAsia="pl-PL"/>
        </w:rPr>
        <w:t xml:space="preserve"> bezpośredni</w:t>
      </w:r>
      <w:r w:rsidR="009F46CB" w:rsidRPr="009F46CB">
        <w:rPr>
          <w:rFonts w:ascii="Open Sans" w:hAnsi="Open Sans" w:cs="Open Sans"/>
          <w:szCs w:val="20"/>
          <w:lang w:eastAsia="pl-PL"/>
        </w:rPr>
        <w:t>ch</w:t>
      </w:r>
      <w:r w:rsidRPr="009F46CB">
        <w:rPr>
          <w:rFonts w:ascii="Open Sans" w:hAnsi="Open Sans" w:cs="Open Sans"/>
          <w:szCs w:val="20"/>
          <w:lang w:eastAsia="pl-PL"/>
        </w:rPr>
        <w:t>, pośredni</w:t>
      </w:r>
      <w:r w:rsidR="009F46CB" w:rsidRPr="009F46CB">
        <w:rPr>
          <w:rFonts w:ascii="Open Sans" w:hAnsi="Open Sans" w:cs="Open Sans"/>
          <w:szCs w:val="20"/>
          <w:lang w:eastAsia="pl-PL"/>
        </w:rPr>
        <w:t>ch</w:t>
      </w:r>
      <w:r w:rsidRPr="009F46CB">
        <w:rPr>
          <w:rFonts w:ascii="Open Sans" w:hAnsi="Open Sans" w:cs="Open Sans"/>
          <w:szCs w:val="20"/>
          <w:lang w:eastAsia="pl-PL"/>
        </w:rPr>
        <w:t>, wtórn</w:t>
      </w:r>
      <w:r w:rsidR="009F46CB" w:rsidRPr="009F46CB">
        <w:rPr>
          <w:rFonts w:ascii="Open Sans" w:hAnsi="Open Sans" w:cs="Open Sans"/>
          <w:szCs w:val="20"/>
          <w:lang w:eastAsia="pl-PL"/>
        </w:rPr>
        <w:t>ych</w:t>
      </w:r>
      <w:r w:rsidRPr="009F46CB">
        <w:rPr>
          <w:rFonts w:ascii="Open Sans" w:hAnsi="Open Sans" w:cs="Open Sans"/>
          <w:szCs w:val="20"/>
          <w:lang w:eastAsia="pl-PL"/>
        </w:rPr>
        <w:t>, skumulowan</w:t>
      </w:r>
      <w:r w:rsidR="009F46CB" w:rsidRPr="009F46CB">
        <w:rPr>
          <w:rFonts w:ascii="Open Sans" w:hAnsi="Open Sans" w:cs="Open Sans"/>
          <w:szCs w:val="20"/>
          <w:lang w:eastAsia="pl-PL"/>
        </w:rPr>
        <w:t>ych</w:t>
      </w:r>
      <w:r w:rsidRPr="009F46CB">
        <w:rPr>
          <w:rFonts w:ascii="Open Sans" w:hAnsi="Open Sans" w:cs="Open Sans"/>
          <w:szCs w:val="20"/>
          <w:lang w:eastAsia="pl-PL"/>
        </w:rPr>
        <w:t>, krótkoterminow</w:t>
      </w:r>
      <w:r w:rsidR="009F46CB" w:rsidRPr="009F46CB">
        <w:rPr>
          <w:rFonts w:ascii="Open Sans" w:hAnsi="Open Sans" w:cs="Open Sans"/>
          <w:szCs w:val="20"/>
          <w:lang w:eastAsia="pl-PL"/>
        </w:rPr>
        <w:t>ych</w:t>
      </w:r>
      <w:r w:rsidRPr="009F46CB">
        <w:rPr>
          <w:rFonts w:ascii="Open Sans" w:hAnsi="Open Sans" w:cs="Open Sans"/>
          <w:szCs w:val="20"/>
          <w:lang w:eastAsia="pl-PL"/>
        </w:rPr>
        <w:t>, średnioterminow</w:t>
      </w:r>
      <w:r w:rsidR="009F46CB" w:rsidRPr="009F46CB">
        <w:rPr>
          <w:rFonts w:ascii="Open Sans" w:hAnsi="Open Sans" w:cs="Open Sans"/>
          <w:szCs w:val="20"/>
          <w:lang w:eastAsia="pl-PL"/>
        </w:rPr>
        <w:t>ych</w:t>
      </w:r>
      <w:r w:rsidRPr="009F46CB">
        <w:rPr>
          <w:rFonts w:ascii="Open Sans" w:hAnsi="Open Sans" w:cs="Open Sans"/>
          <w:szCs w:val="20"/>
          <w:lang w:eastAsia="pl-PL"/>
        </w:rPr>
        <w:t xml:space="preserve"> i długoterminow</w:t>
      </w:r>
      <w:r w:rsidR="009F46CB" w:rsidRPr="009F46CB">
        <w:rPr>
          <w:rFonts w:ascii="Open Sans" w:hAnsi="Open Sans" w:cs="Open Sans"/>
          <w:szCs w:val="20"/>
          <w:lang w:eastAsia="pl-PL"/>
        </w:rPr>
        <w:t>ych</w:t>
      </w:r>
      <w:r w:rsidRPr="009F46CB">
        <w:rPr>
          <w:rFonts w:ascii="Open Sans" w:hAnsi="Open Sans" w:cs="Open Sans"/>
          <w:szCs w:val="20"/>
          <w:lang w:eastAsia="pl-PL"/>
        </w:rPr>
        <w:t>, stał</w:t>
      </w:r>
      <w:r w:rsidR="009F46CB" w:rsidRPr="009F46CB">
        <w:rPr>
          <w:rFonts w:ascii="Open Sans" w:hAnsi="Open Sans" w:cs="Open Sans"/>
          <w:szCs w:val="20"/>
          <w:lang w:eastAsia="pl-PL"/>
        </w:rPr>
        <w:t>ych</w:t>
      </w:r>
      <w:r w:rsidRPr="009F46CB">
        <w:rPr>
          <w:rFonts w:ascii="Open Sans" w:hAnsi="Open Sans" w:cs="Open Sans"/>
          <w:szCs w:val="20"/>
          <w:lang w:eastAsia="pl-PL"/>
        </w:rPr>
        <w:t xml:space="preserve"> i chwilow</w:t>
      </w:r>
      <w:r w:rsidR="009F46CB" w:rsidRPr="009F46CB">
        <w:rPr>
          <w:rFonts w:ascii="Open Sans" w:hAnsi="Open Sans" w:cs="Open Sans"/>
          <w:szCs w:val="20"/>
          <w:lang w:eastAsia="pl-PL"/>
        </w:rPr>
        <w:t>ych</w:t>
      </w:r>
      <w:r w:rsidRPr="009F46CB">
        <w:rPr>
          <w:rFonts w:ascii="Open Sans" w:hAnsi="Open Sans" w:cs="Open Sans"/>
          <w:szCs w:val="20"/>
          <w:lang w:eastAsia="pl-PL"/>
        </w:rPr>
        <w:t xml:space="preserve"> oraz pozytywn</w:t>
      </w:r>
      <w:r w:rsidR="009F46CB" w:rsidRPr="009F46CB">
        <w:rPr>
          <w:rFonts w:ascii="Open Sans" w:hAnsi="Open Sans" w:cs="Open Sans"/>
          <w:szCs w:val="20"/>
          <w:lang w:eastAsia="pl-PL"/>
        </w:rPr>
        <w:t>ych</w:t>
      </w:r>
      <w:r w:rsidRPr="009F46CB">
        <w:rPr>
          <w:rFonts w:ascii="Open Sans" w:hAnsi="Open Sans" w:cs="Open Sans"/>
          <w:szCs w:val="20"/>
          <w:lang w:eastAsia="pl-PL"/>
        </w:rPr>
        <w:t xml:space="preserve"> i negatywn</w:t>
      </w:r>
      <w:r w:rsidR="009F46CB" w:rsidRPr="009F46CB">
        <w:rPr>
          <w:rFonts w:ascii="Open Sans" w:hAnsi="Open Sans" w:cs="Open Sans"/>
          <w:szCs w:val="20"/>
          <w:lang w:eastAsia="pl-PL"/>
        </w:rPr>
        <w:t>ych</w:t>
      </w:r>
      <w:r w:rsidRPr="009F46CB">
        <w:rPr>
          <w:rFonts w:ascii="Open Sans" w:hAnsi="Open Sans" w:cs="Open Sans"/>
          <w:szCs w:val="20"/>
          <w:lang w:eastAsia="pl-PL"/>
        </w:rPr>
        <w:t xml:space="preserve"> na środowisko – uwzględnienie zależności między poszczególnymi elementami środowiska i między oddziaływaniami na te elementy, zwłaszcza oddziaływania na stan zdrowia ludzi</w:t>
      </w:r>
      <w:r w:rsidR="009F46CB" w:rsidRPr="009F46CB">
        <w:rPr>
          <w:rFonts w:ascii="Open Sans" w:hAnsi="Open Sans" w:cs="Open Sans"/>
          <w:szCs w:val="20"/>
          <w:lang w:eastAsia="pl-PL"/>
        </w:rPr>
        <w:t xml:space="preserve"> zamieszkujących w sąsiedztwie planowanych do realizacji przedsięwzięć</w:t>
      </w:r>
      <w:r w:rsidR="00BE04CA">
        <w:rPr>
          <w:rFonts w:ascii="Open Sans" w:hAnsi="Open Sans" w:cs="Open Sans"/>
          <w:szCs w:val="20"/>
          <w:lang w:eastAsia="pl-PL"/>
        </w:rPr>
        <w:t>;</w:t>
      </w:r>
    </w:p>
    <w:p w14:paraId="3ABF727B" w14:textId="5E036B16" w:rsidR="000A44C8" w:rsidRPr="009F46CB" w:rsidRDefault="000A44C8">
      <w:pPr>
        <w:pStyle w:val="Akapitzlist"/>
        <w:numPr>
          <w:ilvl w:val="0"/>
          <w:numId w:val="66"/>
        </w:numPr>
        <w:spacing w:after="153" w:line="360" w:lineRule="auto"/>
        <w:contextualSpacing/>
        <w:rPr>
          <w:rFonts w:ascii="Open Sans" w:hAnsi="Open Sans" w:cs="Open Sans"/>
          <w:szCs w:val="20"/>
          <w:lang w:eastAsia="pl-PL"/>
        </w:rPr>
      </w:pPr>
      <w:r w:rsidRPr="009F46CB">
        <w:rPr>
          <w:rFonts w:ascii="Open Sans" w:hAnsi="Open Sans" w:cs="Open Sans"/>
          <w:szCs w:val="20"/>
          <w:lang w:eastAsia="pl-PL"/>
        </w:rPr>
        <w:t>rozwiąz</w:t>
      </w:r>
      <w:r w:rsidR="009F46CB" w:rsidRPr="009F46CB">
        <w:rPr>
          <w:rFonts w:ascii="Open Sans" w:hAnsi="Open Sans" w:cs="Open Sans"/>
          <w:szCs w:val="20"/>
          <w:lang w:eastAsia="pl-PL"/>
        </w:rPr>
        <w:t>ań</w:t>
      </w:r>
      <w:r w:rsidRPr="009F46CB">
        <w:rPr>
          <w:rFonts w:ascii="Open Sans" w:hAnsi="Open Sans" w:cs="Open Sans"/>
          <w:szCs w:val="20"/>
          <w:lang w:eastAsia="pl-PL"/>
        </w:rPr>
        <w:t xml:space="preserve"> mając</w:t>
      </w:r>
      <w:r w:rsidR="009F46CB" w:rsidRPr="009F46CB">
        <w:rPr>
          <w:rFonts w:ascii="Open Sans" w:hAnsi="Open Sans" w:cs="Open Sans"/>
          <w:szCs w:val="20"/>
          <w:lang w:eastAsia="pl-PL"/>
        </w:rPr>
        <w:t>ych</w:t>
      </w:r>
      <w:r w:rsidRPr="009F46CB">
        <w:rPr>
          <w:rFonts w:ascii="Open Sans" w:hAnsi="Open Sans" w:cs="Open Sans"/>
          <w:szCs w:val="20"/>
          <w:lang w:eastAsia="pl-PL"/>
        </w:rPr>
        <w:t xml:space="preserve"> na celu zapobieganie, ograniczanie lub kompensację przyrodniczą negatywnych oddziaływań na środowisko (zdrowie ludzi), mogąc</w:t>
      </w:r>
      <w:r w:rsidR="009F46CB" w:rsidRPr="009F46CB">
        <w:rPr>
          <w:rFonts w:ascii="Open Sans" w:hAnsi="Open Sans" w:cs="Open Sans"/>
          <w:szCs w:val="20"/>
          <w:lang w:eastAsia="pl-PL"/>
        </w:rPr>
        <w:t>ych</w:t>
      </w:r>
      <w:r w:rsidRPr="009F46CB">
        <w:rPr>
          <w:rFonts w:ascii="Open Sans" w:hAnsi="Open Sans" w:cs="Open Sans"/>
          <w:szCs w:val="20"/>
          <w:lang w:eastAsia="pl-PL"/>
        </w:rPr>
        <w:t xml:space="preserve"> być rezultatem realizacji „Strategii Rozwoju Gminy </w:t>
      </w:r>
      <w:r w:rsidR="00BE04CA">
        <w:rPr>
          <w:rFonts w:ascii="Open Sans" w:hAnsi="Open Sans" w:cs="Open Sans"/>
          <w:szCs w:val="20"/>
          <w:lang w:eastAsia="pl-PL"/>
        </w:rPr>
        <w:t xml:space="preserve">Bedlno </w:t>
      </w:r>
      <w:r w:rsidRPr="009F46CB">
        <w:rPr>
          <w:rFonts w:ascii="Open Sans" w:hAnsi="Open Sans" w:cs="Open Sans"/>
          <w:szCs w:val="20"/>
          <w:lang w:eastAsia="pl-PL"/>
        </w:rPr>
        <w:t>na lata 202</w:t>
      </w:r>
      <w:r w:rsidR="00BE04CA">
        <w:rPr>
          <w:rFonts w:ascii="Open Sans" w:hAnsi="Open Sans" w:cs="Open Sans"/>
          <w:szCs w:val="20"/>
          <w:lang w:eastAsia="pl-PL"/>
        </w:rPr>
        <w:t>7-</w:t>
      </w:r>
      <w:r w:rsidRPr="009F46CB">
        <w:rPr>
          <w:rFonts w:ascii="Open Sans" w:hAnsi="Open Sans" w:cs="Open Sans"/>
          <w:szCs w:val="20"/>
          <w:lang w:eastAsia="pl-PL"/>
        </w:rPr>
        <w:t>203</w:t>
      </w:r>
      <w:r w:rsidR="00BE04CA">
        <w:rPr>
          <w:rFonts w:ascii="Open Sans" w:hAnsi="Open Sans" w:cs="Open Sans"/>
          <w:szCs w:val="20"/>
          <w:lang w:eastAsia="pl-PL"/>
        </w:rPr>
        <w:t>7</w:t>
      </w:r>
      <w:r w:rsidRPr="009F46CB">
        <w:rPr>
          <w:rFonts w:ascii="Open Sans" w:hAnsi="Open Sans" w:cs="Open Sans"/>
          <w:szCs w:val="20"/>
          <w:lang w:eastAsia="pl-PL"/>
        </w:rPr>
        <w:t>”</w:t>
      </w:r>
      <w:r w:rsidR="00BE04CA">
        <w:rPr>
          <w:rFonts w:ascii="Open Sans" w:hAnsi="Open Sans" w:cs="Open Sans"/>
          <w:szCs w:val="20"/>
          <w:lang w:eastAsia="pl-PL"/>
        </w:rPr>
        <w:t xml:space="preserve"> i ujętych w niej zadań</w:t>
      </w:r>
      <w:r w:rsidRPr="009F46CB">
        <w:rPr>
          <w:rFonts w:ascii="Open Sans" w:hAnsi="Open Sans" w:cs="Open Sans"/>
          <w:szCs w:val="20"/>
          <w:lang w:eastAsia="pl-PL"/>
        </w:rPr>
        <w:t>;</w:t>
      </w:r>
    </w:p>
    <w:p w14:paraId="6779BB08" w14:textId="414F16EC" w:rsidR="000A44C8" w:rsidRPr="009F46CB" w:rsidRDefault="000A44C8">
      <w:pPr>
        <w:pStyle w:val="Akapitzlist"/>
        <w:numPr>
          <w:ilvl w:val="0"/>
          <w:numId w:val="66"/>
        </w:numPr>
        <w:spacing w:after="153" w:line="360" w:lineRule="auto"/>
        <w:contextualSpacing/>
        <w:rPr>
          <w:rFonts w:ascii="Open Sans" w:hAnsi="Open Sans" w:cs="Open Sans"/>
          <w:szCs w:val="20"/>
          <w:lang w:eastAsia="pl-PL"/>
        </w:rPr>
      </w:pPr>
      <w:r w:rsidRPr="009F46CB">
        <w:rPr>
          <w:rFonts w:ascii="Open Sans" w:hAnsi="Open Sans" w:cs="Open Sans"/>
          <w:szCs w:val="20"/>
          <w:lang w:eastAsia="pl-PL"/>
        </w:rPr>
        <w:t>istniejąc</w:t>
      </w:r>
      <w:r w:rsidR="009F46CB" w:rsidRPr="009F46CB">
        <w:rPr>
          <w:rFonts w:ascii="Open Sans" w:hAnsi="Open Sans" w:cs="Open Sans"/>
          <w:szCs w:val="20"/>
          <w:lang w:eastAsia="pl-PL"/>
        </w:rPr>
        <w:t>ych</w:t>
      </w:r>
      <w:r w:rsidRPr="009F46CB">
        <w:rPr>
          <w:rFonts w:ascii="Open Sans" w:hAnsi="Open Sans" w:cs="Open Sans"/>
          <w:szCs w:val="20"/>
          <w:lang w:eastAsia="pl-PL"/>
        </w:rPr>
        <w:t xml:space="preserve"> problem</w:t>
      </w:r>
      <w:r w:rsidR="009F46CB" w:rsidRPr="009F46CB">
        <w:rPr>
          <w:rFonts w:ascii="Open Sans" w:hAnsi="Open Sans" w:cs="Open Sans"/>
          <w:szCs w:val="20"/>
          <w:lang w:eastAsia="pl-PL"/>
        </w:rPr>
        <w:t>ów</w:t>
      </w:r>
      <w:r w:rsidRPr="009F46CB">
        <w:rPr>
          <w:rFonts w:ascii="Open Sans" w:hAnsi="Open Sans" w:cs="Open Sans"/>
          <w:szCs w:val="20"/>
          <w:lang w:eastAsia="pl-PL"/>
        </w:rPr>
        <w:t xml:space="preserve"> ochrony środowiska istotn</w:t>
      </w:r>
      <w:r w:rsidR="009F46CB" w:rsidRPr="009F46CB">
        <w:rPr>
          <w:rFonts w:ascii="Open Sans" w:hAnsi="Open Sans" w:cs="Open Sans"/>
          <w:szCs w:val="20"/>
          <w:lang w:eastAsia="pl-PL"/>
        </w:rPr>
        <w:t>ych</w:t>
      </w:r>
      <w:r w:rsidRPr="009F46CB">
        <w:rPr>
          <w:rFonts w:ascii="Open Sans" w:hAnsi="Open Sans" w:cs="Open Sans"/>
          <w:szCs w:val="20"/>
          <w:lang w:eastAsia="pl-PL"/>
        </w:rPr>
        <w:t xml:space="preserve"> z punktu widzenia projektowanego dokumentu, w szczególności dotycząc</w:t>
      </w:r>
      <w:r w:rsidR="009F46CB" w:rsidRPr="009F46CB">
        <w:rPr>
          <w:rFonts w:ascii="Open Sans" w:hAnsi="Open Sans" w:cs="Open Sans"/>
          <w:szCs w:val="20"/>
          <w:lang w:eastAsia="pl-PL"/>
        </w:rPr>
        <w:t>ych</w:t>
      </w:r>
      <w:r w:rsidRPr="009F46CB">
        <w:rPr>
          <w:rFonts w:ascii="Open Sans" w:hAnsi="Open Sans" w:cs="Open Sans"/>
          <w:szCs w:val="20"/>
          <w:lang w:eastAsia="pl-PL"/>
        </w:rPr>
        <w:t xml:space="preserve"> obszarów chronionych – należy uwzględnić działania, które mogłyby utrudnić lub uniemożliwić realizację zapisów przedmiotowe</w:t>
      </w:r>
      <w:r w:rsidR="009F46CB" w:rsidRPr="009F46CB">
        <w:rPr>
          <w:rFonts w:ascii="Open Sans" w:hAnsi="Open Sans" w:cs="Open Sans"/>
          <w:szCs w:val="20"/>
          <w:lang w:eastAsia="pl-PL"/>
        </w:rPr>
        <w:t xml:space="preserve">go dokumentu. </w:t>
      </w:r>
    </w:p>
    <w:p w14:paraId="2916199B" w14:textId="186AF262" w:rsidR="00D632D3" w:rsidRDefault="00D632D3" w:rsidP="00956ED1">
      <w:pPr>
        <w:pStyle w:val="Styl15"/>
      </w:pPr>
      <w:bookmarkStart w:id="12" w:name="_Toc97580649"/>
      <w:bookmarkStart w:id="13" w:name="_Toc241616759"/>
      <w:r w:rsidRPr="00D632D3">
        <w:t>Metody opracowania prognozy</w:t>
      </w:r>
      <w:bookmarkEnd w:id="12"/>
      <w:bookmarkEnd w:id="13"/>
    </w:p>
    <w:p w14:paraId="59E149A1" w14:textId="116C056B" w:rsidR="00210414" w:rsidRPr="006A7B25" w:rsidRDefault="00210414" w:rsidP="00730C8A">
      <w:pPr>
        <w:spacing w:before="160" w:line="360" w:lineRule="auto"/>
        <w:jc w:val="both"/>
        <w:rPr>
          <w:rFonts w:cs="Open Sans"/>
          <w:szCs w:val="20"/>
        </w:rPr>
      </w:pPr>
      <w:r w:rsidRPr="006A7B25">
        <w:rPr>
          <w:rFonts w:cs="Open Sans"/>
          <w:szCs w:val="20"/>
        </w:rPr>
        <w:t>Prognoza została opracowana zgodnie z zaleceniami zawartymi w Ustawie z dnia 3 października 2008 r. o udostępnianiu informacji o środowisku i jego ochronie, udziale społeczeństwa w ochronie środowiska oraz o ocenach oddziaływania na środowisko (</w:t>
      </w:r>
      <w:proofErr w:type="spellStart"/>
      <w:r w:rsidR="006A7B25">
        <w:rPr>
          <w:rFonts w:cs="Open Sans"/>
          <w:szCs w:val="20"/>
        </w:rPr>
        <w:t>t.j</w:t>
      </w:r>
      <w:proofErr w:type="spellEnd"/>
      <w:r w:rsidR="006A7B25">
        <w:rPr>
          <w:rFonts w:cs="Open Sans"/>
          <w:szCs w:val="20"/>
        </w:rPr>
        <w:t xml:space="preserve">. </w:t>
      </w:r>
      <w:r w:rsidRPr="006A7B25">
        <w:rPr>
          <w:rFonts w:cs="Open Sans"/>
          <w:szCs w:val="20"/>
        </w:rPr>
        <w:t>Dz. U. 202</w:t>
      </w:r>
      <w:r w:rsidR="00774A34">
        <w:rPr>
          <w:rFonts w:cs="Open Sans"/>
          <w:szCs w:val="20"/>
        </w:rPr>
        <w:t>6</w:t>
      </w:r>
      <w:r w:rsidRPr="006A7B25">
        <w:rPr>
          <w:rFonts w:cs="Open Sans"/>
          <w:szCs w:val="20"/>
        </w:rPr>
        <w:t xml:space="preserve"> poz. </w:t>
      </w:r>
      <w:r w:rsidR="00774A34">
        <w:rPr>
          <w:rFonts w:cs="Open Sans"/>
          <w:szCs w:val="20"/>
        </w:rPr>
        <w:t>670</w:t>
      </w:r>
      <w:r w:rsidRPr="006A7B25">
        <w:rPr>
          <w:rFonts w:cs="Open Sans"/>
          <w:szCs w:val="20"/>
        </w:rPr>
        <w:t xml:space="preserve">). Przy sporządzaniu niniejszego dokumentu zastosowano metody statystyczne i porównawcze, analizy i oceny dostosowane do stanu współczesnej wiedzy. Autor kierował się swoją wiedzą i doświadczeniem stosownie do stanu wiedzy współczesnej. Wszystkie zastosowane metody oceny są dostosowane do zawartości i stopnia szczegółowości projektowanego dokumentu. </w:t>
      </w:r>
      <w:r w:rsidR="00C93AA6" w:rsidRPr="006A7B25">
        <w:rPr>
          <w:rFonts w:cs="Open Sans"/>
          <w:szCs w:val="20"/>
        </w:rPr>
        <w:t xml:space="preserve">Część dotyczącą oceny oddziaływania na środowisko w projektowanym opracowaniu przedstawiono opisowo wraz z merytorycznym uzasadnieniem. </w:t>
      </w:r>
      <w:r w:rsidRPr="006A7B25">
        <w:rPr>
          <w:rFonts w:cs="Open Sans"/>
          <w:szCs w:val="20"/>
        </w:rPr>
        <w:t>Oceny dokonano w oparciu o analizę poszczególnych elementów środowiska w zależności od zagrożeń stwarzanych przez oddziaływanie na środowisko planowanych kierunków działań.</w:t>
      </w:r>
    </w:p>
    <w:p w14:paraId="4FE10A77" w14:textId="20589A33" w:rsidR="00D632D3" w:rsidRPr="00D632D3" w:rsidRDefault="00D632D3" w:rsidP="00A04560">
      <w:pPr>
        <w:pStyle w:val="Styl20"/>
        <w:numPr>
          <w:ilvl w:val="2"/>
          <w:numId w:val="6"/>
        </w:numPr>
        <w:ind w:left="1310" w:hanging="505"/>
      </w:pPr>
      <w:bookmarkStart w:id="14" w:name="_Toc97580650"/>
      <w:bookmarkStart w:id="15" w:name="_Toc241616760"/>
      <w:r w:rsidRPr="00D632D3">
        <w:lastRenderedPageBreak/>
        <w:t>Źródła informacji</w:t>
      </w:r>
      <w:bookmarkEnd w:id="14"/>
      <w:bookmarkEnd w:id="15"/>
    </w:p>
    <w:p w14:paraId="075B4D70" w14:textId="614942AA" w:rsidR="00D632D3" w:rsidRPr="00F53B63" w:rsidRDefault="00D632D3" w:rsidP="00334F7C">
      <w:pPr>
        <w:spacing w:line="360" w:lineRule="auto"/>
        <w:jc w:val="both"/>
        <w:rPr>
          <w:rFonts w:cs="Open Sans"/>
          <w:szCs w:val="20"/>
        </w:rPr>
      </w:pPr>
      <w:bookmarkStart w:id="16" w:name="_Hlk92218034"/>
      <w:r w:rsidRPr="00F53B63">
        <w:rPr>
          <w:rFonts w:cs="Open Sans"/>
          <w:szCs w:val="20"/>
        </w:rPr>
        <w:t xml:space="preserve">Podczas opracowania </w:t>
      </w:r>
      <w:r w:rsidR="001C64AC" w:rsidRPr="001C64AC">
        <w:rPr>
          <w:rFonts w:cs="Open Sans"/>
          <w:szCs w:val="20"/>
        </w:rPr>
        <w:t xml:space="preserve">Strategii Rozwoju Gminy </w:t>
      </w:r>
      <w:r w:rsidR="003C7D40">
        <w:rPr>
          <w:rFonts w:cs="Open Sans"/>
          <w:szCs w:val="20"/>
        </w:rPr>
        <w:t xml:space="preserve">Bedlno </w:t>
      </w:r>
      <w:r w:rsidR="001C64AC" w:rsidRPr="001C64AC">
        <w:rPr>
          <w:rFonts w:cs="Open Sans"/>
          <w:szCs w:val="20"/>
        </w:rPr>
        <w:t>na lata 202</w:t>
      </w:r>
      <w:r w:rsidR="003C7D40">
        <w:rPr>
          <w:rFonts w:cs="Open Sans"/>
          <w:szCs w:val="20"/>
        </w:rPr>
        <w:t>7</w:t>
      </w:r>
      <w:r w:rsidR="001C64AC" w:rsidRPr="001C64AC">
        <w:rPr>
          <w:rFonts w:cs="Open Sans"/>
          <w:szCs w:val="20"/>
        </w:rPr>
        <w:t>-203</w:t>
      </w:r>
      <w:r w:rsidR="003C7D40">
        <w:rPr>
          <w:rFonts w:cs="Open Sans"/>
          <w:szCs w:val="20"/>
        </w:rPr>
        <w:t>7</w:t>
      </w:r>
      <w:r w:rsidR="001C64AC">
        <w:rPr>
          <w:rFonts w:cs="Open Sans"/>
          <w:szCs w:val="20"/>
        </w:rPr>
        <w:t xml:space="preserve"> </w:t>
      </w:r>
      <w:r w:rsidRPr="00F53B63">
        <w:rPr>
          <w:rFonts w:cs="Open Sans"/>
          <w:szCs w:val="20"/>
        </w:rPr>
        <w:t xml:space="preserve">oraz Prognozy oddziaływania na środowisko wykorzystano następujące dokumenty stanowione na szczeblu </w:t>
      </w:r>
      <w:r w:rsidR="00A438DD" w:rsidRPr="00F53B63">
        <w:rPr>
          <w:rFonts w:cs="Open Sans"/>
          <w:szCs w:val="20"/>
        </w:rPr>
        <w:t xml:space="preserve">międzynarodowym, </w:t>
      </w:r>
      <w:r w:rsidRPr="00F53B63">
        <w:rPr>
          <w:rFonts w:cs="Open Sans"/>
          <w:szCs w:val="20"/>
        </w:rPr>
        <w:t>krajowym</w:t>
      </w:r>
      <w:r w:rsidR="00626ED9" w:rsidRPr="00F53B63">
        <w:rPr>
          <w:rFonts w:cs="Open Sans"/>
          <w:szCs w:val="20"/>
        </w:rPr>
        <w:t xml:space="preserve"> oraz </w:t>
      </w:r>
      <w:r w:rsidRPr="00F53B63">
        <w:rPr>
          <w:rFonts w:cs="Open Sans"/>
          <w:szCs w:val="20"/>
        </w:rPr>
        <w:t>regionalnym:</w:t>
      </w:r>
    </w:p>
    <w:p w14:paraId="088C2F1F" w14:textId="08C26791" w:rsidR="00F54799" w:rsidRPr="00F53B63" w:rsidRDefault="00F54799">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Traktat Lizboński,</w:t>
      </w:r>
    </w:p>
    <w:p w14:paraId="250BDACD" w14:textId="0E6A42CF" w:rsidR="00F54799" w:rsidRPr="00F53B63" w:rsidRDefault="00F54799">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Europa 2020 – Strategia na rzecz inteligentnego i zrównoważonego rozwoju sprzyjającego włączeniu społecznemu,</w:t>
      </w:r>
    </w:p>
    <w:p w14:paraId="1D91C928" w14:textId="5F5A398F" w:rsidR="00F54799" w:rsidRPr="00F53B63" w:rsidRDefault="00F54799">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Ramy polityki klimatyczno-energetycznej do roku 2030,</w:t>
      </w:r>
    </w:p>
    <w:p w14:paraId="235F0E66" w14:textId="55161742" w:rsidR="00F54799" w:rsidRPr="00F53B63" w:rsidRDefault="00516D2E">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Europejski Zielony Ład,</w:t>
      </w:r>
    </w:p>
    <w:p w14:paraId="54B68785" w14:textId="6B5E1F40" w:rsidR="00D632D3" w:rsidRPr="00F53B63" w:rsidRDefault="00D632D3">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Strategiczny plan adaptacji dla sektorów i obszarów wrażliwych na zmiany klimatu do roku 2020 z perspektywą do roku 2030 (SPA2020)</w:t>
      </w:r>
      <w:r w:rsidR="00516D2E" w:rsidRPr="00F53B63">
        <w:rPr>
          <w:rFonts w:ascii="Open Sans" w:hAnsi="Open Sans" w:cs="Open Sans"/>
          <w:szCs w:val="20"/>
        </w:rPr>
        <w:t>,</w:t>
      </w:r>
    </w:p>
    <w:p w14:paraId="14E1CD1E" w14:textId="31E56A80" w:rsidR="00516D2E" w:rsidRPr="00F53B63" w:rsidRDefault="00516D2E">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Europejska Konwencja Krajobrazowa,</w:t>
      </w:r>
    </w:p>
    <w:p w14:paraId="4933756F" w14:textId="602D57F1" w:rsidR="00516D2E" w:rsidRPr="00F53B63" w:rsidRDefault="00516D2E">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Krajowa Strategia Rozwoju Regionalnego 2030,</w:t>
      </w:r>
    </w:p>
    <w:p w14:paraId="46939A2F" w14:textId="2256BA83" w:rsidR="00516D2E" w:rsidRPr="00F53B63" w:rsidRDefault="00516D2E">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V</w:t>
      </w:r>
      <w:r w:rsidR="006D751D" w:rsidRPr="00F53B63">
        <w:rPr>
          <w:rFonts w:ascii="Open Sans" w:hAnsi="Open Sans" w:cs="Open Sans"/>
          <w:szCs w:val="20"/>
        </w:rPr>
        <w:t>I</w:t>
      </w:r>
      <w:r w:rsidRPr="00F53B63">
        <w:rPr>
          <w:rFonts w:ascii="Open Sans" w:hAnsi="Open Sans" w:cs="Open Sans"/>
          <w:szCs w:val="20"/>
        </w:rPr>
        <w:t xml:space="preserve"> aktualizacja Krajowego Programu Oczyszczania Ścieków Komunalnych,</w:t>
      </w:r>
    </w:p>
    <w:p w14:paraId="4EF51AD7" w14:textId="0A6C1B60" w:rsidR="00516D2E" w:rsidRPr="00F53B63" w:rsidRDefault="00516D2E">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Polityka wodna Państwa do 2030 r.,</w:t>
      </w:r>
    </w:p>
    <w:p w14:paraId="7062DAC9" w14:textId="094208B6" w:rsidR="00516D2E" w:rsidRPr="00F53B63" w:rsidRDefault="00516D2E">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Krajowy Program Ochrony Powietrza,</w:t>
      </w:r>
    </w:p>
    <w:p w14:paraId="4554E99C" w14:textId="75647BAD" w:rsidR="00516D2E" w:rsidRPr="00F53B63" w:rsidRDefault="00516D2E">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Krajowy Program Gospodarki Odpadami,</w:t>
      </w:r>
    </w:p>
    <w:p w14:paraId="4581C4E6" w14:textId="379ED9EA" w:rsidR="00516D2E" w:rsidRPr="00F53B63" w:rsidRDefault="00516D2E">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Polityka energetyczna Polski do 2040 r.,</w:t>
      </w:r>
    </w:p>
    <w:p w14:paraId="7979DE3E" w14:textId="0A77EA94" w:rsidR="00D632D3" w:rsidRPr="00F53B63" w:rsidRDefault="00D632D3">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Polityka ekologiczna państwa 2030 – strategia rozwoju w obszarze środowiska i gospodarki wodnej;</w:t>
      </w:r>
    </w:p>
    <w:p w14:paraId="356EE1AB" w14:textId="425C7530" w:rsidR="00516D2E" w:rsidRPr="00F53B63" w:rsidRDefault="00516D2E">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 xml:space="preserve">Plan gospodarowania wodami na obszarze dorzecza </w:t>
      </w:r>
      <w:r w:rsidR="00326E75">
        <w:rPr>
          <w:rFonts w:ascii="Open Sans" w:hAnsi="Open Sans" w:cs="Open Sans"/>
          <w:szCs w:val="20"/>
        </w:rPr>
        <w:t>Wisły,</w:t>
      </w:r>
    </w:p>
    <w:p w14:paraId="1B493558" w14:textId="43BB3614" w:rsidR="00516D2E" w:rsidRPr="00F53B63" w:rsidRDefault="000754A6">
      <w:pPr>
        <w:pStyle w:val="Akapitzlist"/>
        <w:numPr>
          <w:ilvl w:val="0"/>
          <w:numId w:val="19"/>
        </w:numPr>
        <w:spacing w:line="360" w:lineRule="auto"/>
        <w:rPr>
          <w:rFonts w:ascii="Open Sans" w:hAnsi="Open Sans" w:cs="Open Sans"/>
          <w:szCs w:val="20"/>
        </w:rPr>
      </w:pPr>
      <w:bookmarkStart w:id="17" w:name="_Hlk127805276"/>
      <w:bookmarkStart w:id="18" w:name="_Hlk128158701"/>
      <w:r w:rsidRPr="00F53B63">
        <w:rPr>
          <w:rFonts w:ascii="Open Sans" w:hAnsi="Open Sans" w:cs="Open Sans"/>
          <w:szCs w:val="20"/>
        </w:rPr>
        <w:t>Strategia Rozwoju Województwa Łódzkiego 2030</w:t>
      </w:r>
      <w:r w:rsidR="00A438DD" w:rsidRPr="00F53B63">
        <w:rPr>
          <w:rFonts w:ascii="Open Sans" w:hAnsi="Open Sans" w:cs="Open Sans"/>
          <w:szCs w:val="20"/>
        </w:rPr>
        <w:t>,</w:t>
      </w:r>
    </w:p>
    <w:p w14:paraId="1E5D9940" w14:textId="61B7281C" w:rsidR="00A438DD" w:rsidRPr="00F53B63" w:rsidRDefault="000754A6">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Program ochrony środowiska województwa łódzkiego na lata 2021-2024 z perspektywą do 2028</w:t>
      </w:r>
      <w:r w:rsidR="00D632D3" w:rsidRPr="00F53B63">
        <w:rPr>
          <w:rFonts w:ascii="Open Sans" w:hAnsi="Open Sans" w:cs="Open Sans"/>
          <w:szCs w:val="20"/>
        </w:rPr>
        <w:t>;</w:t>
      </w:r>
    </w:p>
    <w:p w14:paraId="2CD31183" w14:textId="74C92BBC" w:rsidR="00F74C41" w:rsidRPr="00F53B63" w:rsidRDefault="00D632D3">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 xml:space="preserve">Plan </w:t>
      </w:r>
      <w:r w:rsidR="00F93D54" w:rsidRPr="00F53B63">
        <w:rPr>
          <w:rFonts w:ascii="Open Sans" w:hAnsi="Open Sans" w:cs="Open Sans"/>
          <w:szCs w:val="20"/>
        </w:rPr>
        <w:t>Z</w:t>
      </w:r>
      <w:r w:rsidRPr="00F53B63">
        <w:rPr>
          <w:rFonts w:ascii="Open Sans" w:hAnsi="Open Sans" w:cs="Open Sans"/>
          <w:szCs w:val="20"/>
        </w:rPr>
        <w:t xml:space="preserve">agospodarowania </w:t>
      </w:r>
      <w:r w:rsidR="00F93D54" w:rsidRPr="00F53B63">
        <w:rPr>
          <w:rFonts w:ascii="Open Sans" w:hAnsi="Open Sans" w:cs="Open Sans"/>
          <w:szCs w:val="20"/>
        </w:rPr>
        <w:t>P</w:t>
      </w:r>
      <w:r w:rsidRPr="00F53B63">
        <w:rPr>
          <w:rFonts w:ascii="Open Sans" w:hAnsi="Open Sans" w:cs="Open Sans"/>
          <w:szCs w:val="20"/>
        </w:rPr>
        <w:t xml:space="preserve">rzestrzennego </w:t>
      </w:r>
      <w:r w:rsidR="00F93D54" w:rsidRPr="00F53B63">
        <w:rPr>
          <w:rFonts w:ascii="Open Sans" w:hAnsi="Open Sans" w:cs="Open Sans"/>
          <w:szCs w:val="20"/>
        </w:rPr>
        <w:t>W</w:t>
      </w:r>
      <w:r w:rsidRPr="00F53B63">
        <w:rPr>
          <w:rFonts w:ascii="Open Sans" w:hAnsi="Open Sans" w:cs="Open Sans"/>
          <w:szCs w:val="20"/>
        </w:rPr>
        <w:t xml:space="preserve">ojewództwa </w:t>
      </w:r>
      <w:bookmarkStart w:id="19" w:name="_Hlk92551985"/>
      <w:r w:rsidR="000754A6" w:rsidRPr="00F53B63">
        <w:rPr>
          <w:rFonts w:ascii="Open Sans" w:hAnsi="Open Sans" w:cs="Open Sans"/>
          <w:szCs w:val="20"/>
        </w:rPr>
        <w:t>Łódzkiego</w:t>
      </w:r>
      <w:r w:rsidR="00A438DD" w:rsidRPr="00F53B63">
        <w:rPr>
          <w:rFonts w:ascii="Open Sans" w:hAnsi="Open Sans" w:cs="Open Sans"/>
          <w:szCs w:val="20"/>
        </w:rPr>
        <w:t>,</w:t>
      </w:r>
      <w:bookmarkEnd w:id="19"/>
    </w:p>
    <w:p w14:paraId="07D5DA48" w14:textId="77777777" w:rsidR="003C7D40" w:rsidRDefault="00D632D3">
      <w:pPr>
        <w:pStyle w:val="Akapitzlist"/>
        <w:numPr>
          <w:ilvl w:val="0"/>
          <w:numId w:val="19"/>
        </w:numPr>
        <w:spacing w:line="360" w:lineRule="auto"/>
        <w:rPr>
          <w:rFonts w:ascii="Open Sans" w:hAnsi="Open Sans" w:cs="Open Sans"/>
          <w:szCs w:val="20"/>
        </w:rPr>
      </w:pPr>
      <w:r w:rsidRPr="00F53B63">
        <w:rPr>
          <w:rFonts w:ascii="Open Sans" w:hAnsi="Open Sans" w:cs="Open Sans"/>
          <w:szCs w:val="20"/>
        </w:rPr>
        <w:t>Program ochrony powietrza</w:t>
      </w:r>
      <w:r w:rsidR="00D07FFE" w:rsidRPr="00F53B63">
        <w:rPr>
          <w:rFonts w:ascii="Open Sans" w:hAnsi="Open Sans" w:cs="Open Sans"/>
          <w:szCs w:val="20"/>
        </w:rPr>
        <w:t xml:space="preserve"> i plan działań krótkoterminowych</w:t>
      </w:r>
      <w:r w:rsidRPr="00F53B63">
        <w:rPr>
          <w:rFonts w:ascii="Open Sans" w:hAnsi="Open Sans" w:cs="Open Sans"/>
          <w:szCs w:val="20"/>
        </w:rPr>
        <w:t xml:space="preserve"> dla </w:t>
      </w:r>
      <w:r w:rsidR="00D07FFE" w:rsidRPr="00F53B63">
        <w:rPr>
          <w:rFonts w:ascii="Open Sans" w:hAnsi="Open Sans" w:cs="Open Sans"/>
          <w:szCs w:val="20"/>
        </w:rPr>
        <w:t>strefy łódzkiej</w:t>
      </w:r>
      <w:r w:rsidR="003C7D40">
        <w:rPr>
          <w:rFonts w:ascii="Open Sans" w:hAnsi="Open Sans" w:cs="Open Sans"/>
          <w:szCs w:val="20"/>
        </w:rPr>
        <w:t xml:space="preserve">, </w:t>
      </w:r>
    </w:p>
    <w:p w14:paraId="78358D54" w14:textId="0A889764" w:rsidR="00F74C41" w:rsidRPr="00F53B63" w:rsidRDefault="003C7D40">
      <w:pPr>
        <w:pStyle w:val="Akapitzlist"/>
        <w:numPr>
          <w:ilvl w:val="0"/>
          <w:numId w:val="19"/>
        </w:numPr>
        <w:spacing w:line="360" w:lineRule="auto"/>
        <w:rPr>
          <w:rFonts w:ascii="Open Sans" w:hAnsi="Open Sans" w:cs="Open Sans"/>
          <w:szCs w:val="20"/>
        </w:rPr>
      </w:pPr>
      <w:r w:rsidRPr="000367B4">
        <w:rPr>
          <w:rFonts w:ascii="Open Sans" w:hAnsi="Open Sans" w:cs="Open Sans"/>
          <w:szCs w:val="20"/>
        </w:rPr>
        <w:t>Audyt krajobrazow</w:t>
      </w:r>
      <w:r>
        <w:rPr>
          <w:rFonts w:ascii="Open Sans" w:hAnsi="Open Sans" w:cs="Open Sans"/>
          <w:szCs w:val="20"/>
        </w:rPr>
        <w:t>y</w:t>
      </w:r>
      <w:r w:rsidRPr="000367B4">
        <w:rPr>
          <w:rFonts w:ascii="Open Sans" w:hAnsi="Open Sans" w:cs="Open Sans"/>
          <w:szCs w:val="20"/>
        </w:rPr>
        <w:t xml:space="preserve"> województwa łódzkiego</w:t>
      </w:r>
      <w:r>
        <w:rPr>
          <w:rFonts w:ascii="Open Sans" w:hAnsi="Open Sans" w:cs="Open Sans"/>
          <w:szCs w:val="20"/>
        </w:rPr>
        <w:t>.</w:t>
      </w:r>
    </w:p>
    <w:p w14:paraId="0C26EAF3" w14:textId="0A91988F" w:rsidR="00D632D3" w:rsidRPr="00D632D3" w:rsidRDefault="00626ED9" w:rsidP="00626ED9">
      <w:pPr>
        <w:pStyle w:val="Styl20"/>
      </w:pPr>
      <w:bookmarkStart w:id="20" w:name="_Toc97580651"/>
      <w:bookmarkStart w:id="21" w:name="_Toc241616761"/>
      <w:bookmarkEnd w:id="16"/>
      <w:bookmarkEnd w:id="17"/>
      <w:bookmarkEnd w:id="18"/>
      <w:r>
        <w:lastRenderedPageBreak/>
        <w:t xml:space="preserve">1.3.2 </w:t>
      </w:r>
      <w:r w:rsidR="00D632D3" w:rsidRPr="00D632D3">
        <w:t>Analiza oddziaływań inwestycji na poszczególne komponenty środowiska</w:t>
      </w:r>
      <w:bookmarkEnd w:id="20"/>
      <w:bookmarkEnd w:id="21"/>
    </w:p>
    <w:p w14:paraId="4C10200D" w14:textId="4DDADCEA" w:rsidR="00D632D3" w:rsidRPr="001312DA" w:rsidRDefault="00D632D3" w:rsidP="00334F7C">
      <w:pPr>
        <w:spacing w:line="360" w:lineRule="auto"/>
        <w:jc w:val="both"/>
        <w:rPr>
          <w:rFonts w:cs="Open Sans"/>
          <w:szCs w:val="20"/>
        </w:rPr>
      </w:pPr>
      <w:r w:rsidRPr="001312DA">
        <w:rPr>
          <w:rFonts w:cs="Open Sans"/>
          <w:szCs w:val="20"/>
        </w:rPr>
        <w:t xml:space="preserve">Podczas opracowania prognozy, w celu określenia wpływu i skutków planowanych </w:t>
      </w:r>
      <w:r w:rsidR="00626ED9" w:rsidRPr="001312DA">
        <w:rPr>
          <w:rFonts w:cs="Open Sans"/>
          <w:szCs w:val="20"/>
        </w:rPr>
        <w:t xml:space="preserve">kierunków działań </w:t>
      </w:r>
      <w:r w:rsidRPr="001312DA">
        <w:rPr>
          <w:rFonts w:cs="Open Sans"/>
          <w:szCs w:val="20"/>
        </w:rPr>
        <w:t>na stan środowiska, przeprowadzono dokładną analizę wpływu każdego z nich na poszczególne obszary środowiska. Przyjęto, że obszarami tymi są wymienione w art. 51 ust. 2 pkt. 2 lit. e) Ustawy OOŚ tj. „przewidywane znaczące oddziaływania, w tym oddziaływania bezpośrednie, pośrednie, wtórne, skumulowane, krótkoterminowe, średnioterminowe i długoterminowe, stałe i chwilowe oraz pozytywne i negatywne, na cele i przedmiot ochrony obszaru Natura 2000 oraz integralność tego obszaru, a także na środowisko, a w szczególności na:</w:t>
      </w:r>
    </w:p>
    <w:p w14:paraId="21AA8045" w14:textId="77777777" w:rsidR="00D632D3" w:rsidRPr="001312DA" w:rsidRDefault="00D632D3">
      <w:pPr>
        <w:numPr>
          <w:ilvl w:val="0"/>
          <w:numId w:val="11"/>
        </w:numPr>
        <w:spacing w:line="360" w:lineRule="auto"/>
        <w:jc w:val="both"/>
        <w:rPr>
          <w:rFonts w:cs="Open Sans"/>
          <w:szCs w:val="20"/>
        </w:rPr>
      </w:pPr>
      <w:r w:rsidRPr="001312DA">
        <w:rPr>
          <w:rFonts w:cs="Open Sans"/>
          <w:szCs w:val="20"/>
        </w:rPr>
        <w:t>różnorodność biologiczną,</w:t>
      </w:r>
    </w:p>
    <w:p w14:paraId="25079FF9" w14:textId="77777777" w:rsidR="00D632D3" w:rsidRPr="001312DA" w:rsidRDefault="00D632D3">
      <w:pPr>
        <w:numPr>
          <w:ilvl w:val="0"/>
          <w:numId w:val="11"/>
        </w:numPr>
        <w:spacing w:line="360" w:lineRule="auto"/>
        <w:jc w:val="both"/>
        <w:rPr>
          <w:rFonts w:cs="Open Sans"/>
          <w:szCs w:val="20"/>
        </w:rPr>
      </w:pPr>
      <w:r w:rsidRPr="001312DA">
        <w:rPr>
          <w:rFonts w:cs="Open Sans"/>
          <w:szCs w:val="20"/>
        </w:rPr>
        <w:t>ludzi,</w:t>
      </w:r>
    </w:p>
    <w:p w14:paraId="3090E32F" w14:textId="77777777" w:rsidR="00D632D3" w:rsidRPr="001312DA" w:rsidRDefault="00D632D3">
      <w:pPr>
        <w:numPr>
          <w:ilvl w:val="0"/>
          <w:numId w:val="11"/>
        </w:numPr>
        <w:spacing w:line="360" w:lineRule="auto"/>
        <w:jc w:val="both"/>
        <w:rPr>
          <w:rFonts w:cs="Open Sans"/>
          <w:szCs w:val="20"/>
        </w:rPr>
      </w:pPr>
      <w:r w:rsidRPr="001312DA">
        <w:rPr>
          <w:rFonts w:cs="Open Sans"/>
          <w:szCs w:val="20"/>
        </w:rPr>
        <w:t>zwierzęta,</w:t>
      </w:r>
    </w:p>
    <w:p w14:paraId="41683FBE" w14:textId="77777777" w:rsidR="00D632D3" w:rsidRPr="001312DA" w:rsidRDefault="00D632D3">
      <w:pPr>
        <w:numPr>
          <w:ilvl w:val="0"/>
          <w:numId w:val="11"/>
        </w:numPr>
        <w:spacing w:line="360" w:lineRule="auto"/>
        <w:jc w:val="both"/>
        <w:rPr>
          <w:rFonts w:cs="Open Sans"/>
          <w:szCs w:val="20"/>
        </w:rPr>
      </w:pPr>
      <w:r w:rsidRPr="001312DA">
        <w:rPr>
          <w:rFonts w:cs="Open Sans"/>
          <w:szCs w:val="20"/>
        </w:rPr>
        <w:t>rośliny,</w:t>
      </w:r>
    </w:p>
    <w:p w14:paraId="5762224E" w14:textId="77777777" w:rsidR="00D632D3" w:rsidRPr="001312DA" w:rsidRDefault="00D632D3">
      <w:pPr>
        <w:numPr>
          <w:ilvl w:val="0"/>
          <w:numId w:val="11"/>
        </w:numPr>
        <w:spacing w:line="360" w:lineRule="auto"/>
        <w:jc w:val="both"/>
        <w:rPr>
          <w:rFonts w:cs="Open Sans"/>
          <w:szCs w:val="20"/>
        </w:rPr>
      </w:pPr>
      <w:r w:rsidRPr="001312DA">
        <w:rPr>
          <w:rFonts w:cs="Open Sans"/>
          <w:szCs w:val="20"/>
        </w:rPr>
        <w:t>wodę,</w:t>
      </w:r>
    </w:p>
    <w:p w14:paraId="6ACAF2B5" w14:textId="77777777" w:rsidR="00D632D3" w:rsidRPr="001312DA" w:rsidRDefault="00D632D3">
      <w:pPr>
        <w:numPr>
          <w:ilvl w:val="0"/>
          <w:numId w:val="11"/>
        </w:numPr>
        <w:spacing w:line="360" w:lineRule="auto"/>
        <w:jc w:val="both"/>
        <w:rPr>
          <w:rFonts w:cs="Open Sans"/>
          <w:szCs w:val="20"/>
        </w:rPr>
      </w:pPr>
      <w:r w:rsidRPr="001312DA">
        <w:rPr>
          <w:rFonts w:cs="Open Sans"/>
          <w:szCs w:val="20"/>
        </w:rPr>
        <w:t>powietrze,</w:t>
      </w:r>
    </w:p>
    <w:p w14:paraId="06CE0AEF" w14:textId="77777777" w:rsidR="00D632D3" w:rsidRPr="001312DA" w:rsidRDefault="00D632D3">
      <w:pPr>
        <w:numPr>
          <w:ilvl w:val="0"/>
          <w:numId w:val="11"/>
        </w:numPr>
        <w:spacing w:line="360" w:lineRule="auto"/>
        <w:jc w:val="both"/>
        <w:rPr>
          <w:rFonts w:cs="Open Sans"/>
          <w:szCs w:val="20"/>
        </w:rPr>
      </w:pPr>
      <w:r w:rsidRPr="001312DA">
        <w:rPr>
          <w:rFonts w:cs="Open Sans"/>
          <w:szCs w:val="20"/>
        </w:rPr>
        <w:t>powierzchnię ziemi,</w:t>
      </w:r>
    </w:p>
    <w:p w14:paraId="29862BFF" w14:textId="77777777" w:rsidR="00D632D3" w:rsidRPr="001312DA" w:rsidRDefault="00D632D3">
      <w:pPr>
        <w:numPr>
          <w:ilvl w:val="0"/>
          <w:numId w:val="11"/>
        </w:numPr>
        <w:spacing w:line="360" w:lineRule="auto"/>
        <w:jc w:val="both"/>
        <w:rPr>
          <w:rFonts w:cs="Open Sans"/>
          <w:szCs w:val="20"/>
        </w:rPr>
      </w:pPr>
      <w:r w:rsidRPr="001312DA">
        <w:rPr>
          <w:rFonts w:cs="Open Sans"/>
          <w:szCs w:val="20"/>
        </w:rPr>
        <w:t>krajobraz,</w:t>
      </w:r>
    </w:p>
    <w:p w14:paraId="1B529FD1" w14:textId="77777777" w:rsidR="00D632D3" w:rsidRPr="001312DA" w:rsidRDefault="00D632D3">
      <w:pPr>
        <w:numPr>
          <w:ilvl w:val="0"/>
          <w:numId w:val="11"/>
        </w:numPr>
        <w:spacing w:line="360" w:lineRule="auto"/>
        <w:jc w:val="both"/>
        <w:rPr>
          <w:rFonts w:cs="Open Sans"/>
          <w:szCs w:val="20"/>
        </w:rPr>
      </w:pPr>
      <w:r w:rsidRPr="001312DA">
        <w:rPr>
          <w:rFonts w:cs="Open Sans"/>
          <w:szCs w:val="20"/>
        </w:rPr>
        <w:t>klimat,</w:t>
      </w:r>
    </w:p>
    <w:p w14:paraId="4BC9E805" w14:textId="77777777" w:rsidR="00D632D3" w:rsidRPr="001312DA" w:rsidRDefault="00D632D3">
      <w:pPr>
        <w:numPr>
          <w:ilvl w:val="0"/>
          <w:numId w:val="11"/>
        </w:numPr>
        <w:spacing w:line="360" w:lineRule="auto"/>
        <w:jc w:val="both"/>
        <w:rPr>
          <w:rFonts w:cs="Open Sans"/>
          <w:szCs w:val="20"/>
        </w:rPr>
      </w:pPr>
      <w:r w:rsidRPr="001312DA">
        <w:rPr>
          <w:rFonts w:cs="Open Sans"/>
          <w:szCs w:val="20"/>
        </w:rPr>
        <w:t>zasoby naturalne,</w:t>
      </w:r>
    </w:p>
    <w:p w14:paraId="1BD6F284" w14:textId="77777777" w:rsidR="00D632D3" w:rsidRPr="001312DA" w:rsidRDefault="00D632D3">
      <w:pPr>
        <w:numPr>
          <w:ilvl w:val="0"/>
          <w:numId w:val="11"/>
        </w:numPr>
        <w:spacing w:line="360" w:lineRule="auto"/>
        <w:jc w:val="both"/>
        <w:rPr>
          <w:rFonts w:cs="Open Sans"/>
          <w:szCs w:val="20"/>
        </w:rPr>
      </w:pPr>
      <w:r w:rsidRPr="001312DA">
        <w:rPr>
          <w:rFonts w:cs="Open Sans"/>
          <w:szCs w:val="20"/>
        </w:rPr>
        <w:t>zabytki,</w:t>
      </w:r>
    </w:p>
    <w:p w14:paraId="20227E9B" w14:textId="77777777" w:rsidR="00D632D3" w:rsidRPr="001312DA" w:rsidRDefault="00D632D3">
      <w:pPr>
        <w:numPr>
          <w:ilvl w:val="0"/>
          <w:numId w:val="11"/>
        </w:numPr>
        <w:spacing w:line="360" w:lineRule="auto"/>
        <w:jc w:val="both"/>
        <w:rPr>
          <w:rFonts w:cs="Open Sans"/>
          <w:szCs w:val="20"/>
        </w:rPr>
      </w:pPr>
      <w:r w:rsidRPr="001312DA">
        <w:rPr>
          <w:rFonts w:cs="Open Sans"/>
          <w:szCs w:val="20"/>
        </w:rPr>
        <w:t>dobra materialne</w:t>
      </w:r>
    </w:p>
    <w:p w14:paraId="665FD32D" w14:textId="77777777" w:rsidR="00D632D3" w:rsidRPr="001312DA" w:rsidRDefault="00D632D3">
      <w:pPr>
        <w:numPr>
          <w:ilvl w:val="0"/>
          <w:numId w:val="11"/>
        </w:numPr>
        <w:spacing w:line="360" w:lineRule="auto"/>
        <w:jc w:val="both"/>
        <w:rPr>
          <w:rFonts w:cs="Open Sans"/>
          <w:szCs w:val="20"/>
        </w:rPr>
      </w:pPr>
      <w:r w:rsidRPr="001312DA">
        <w:rPr>
          <w:rFonts w:cs="Open Sans"/>
          <w:szCs w:val="20"/>
        </w:rPr>
        <w:t>z uwzględnieniem zależności między tymi elementami środowiska i między oddziaływaniami na te elementy.”</w:t>
      </w:r>
    </w:p>
    <w:p w14:paraId="2298D3F6" w14:textId="649B0572" w:rsidR="000E777A" w:rsidRDefault="003703B7" w:rsidP="003703B7">
      <w:pPr>
        <w:pStyle w:val="Styl16"/>
      </w:pPr>
      <w:bookmarkStart w:id="22" w:name="_Toc241616762"/>
      <w:r w:rsidRPr="002D158E">
        <w:lastRenderedPageBreak/>
        <w:t>Informacje</w:t>
      </w:r>
      <w:r w:rsidRPr="003703B7">
        <w:t xml:space="preserve"> o zawartości i głównych celach </w:t>
      </w:r>
      <w:r>
        <w:t>S</w:t>
      </w:r>
      <w:r w:rsidR="00CA1464">
        <w:t>trategii</w:t>
      </w:r>
      <w:r w:rsidRPr="003703B7">
        <w:t xml:space="preserve"> oraz je</w:t>
      </w:r>
      <w:r w:rsidR="00022D52">
        <w:t>j</w:t>
      </w:r>
      <w:r w:rsidRPr="003703B7">
        <w:t xml:space="preserve"> powiązaniami z innymi dokumentami</w:t>
      </w:r>
      <w:bookmarkEnd w:id="22"/>
    </w:p>
    <w:p w14:paraId="03A131EB" w14:textId="547A7480" w:rsidR="00953A09" w:rsidRDefault="00953A09" w:rsidP="00956ED1">
      <w:pPr>
        <w:pStyle w:val="Styl15"/>
      </w:pPr>
      <w:r>
        <w:t xml:space="preserve"> </w:t>
      </w:r>
      <w:bookmarkStart w:id="23" w:name="_Toc241616763"/>
      <w:r>
        <w:t>Zawartość i cele Strategii</w:t>
      </w:r>
      <w:bookmarkEnd w:id="23"/>
    </w:p>
    <w:p w14:paraId="15FC7E0A" w14:textId="77777777" w:rsidR="00755C51" w:rsidRPr="00755C51" w:rsidRDefault="00755C51" w:rsidP="00755C51">
      <w:pPr>
        <w:spacing w:line="360" w:lineRule="auto"/>
        <w:jc w:val="both"/>
        <w:rPr>
          <w:rFonts w:cs="Open Sans"/>
          <w:szCs w:val="20"/>
        </w:rPr>
      </w:pPr>
      <w:r w:rsidRPr="00755C51">
        <w:rPr>
          <w:rFonts w:cs="Open Sans"/>
          <w:szCs w:val="20"/>
        </w:rPr>
        <w:t>Strategia Rozwoju Gminy Bedlno na lata 2027-2037 jest podstawowym instrumentem długofalowego zarządzania Gminą. Określa ona strategiczne kierunki rozwoju gminy w perspektywie do 2037 roku oraz pozwala na zapewnienie ciągłości i trwałości działania władz Gminy, niezależnie od zmieniających się uwarunkowań politycznych. Umożliwia ona również efektywne gospodarowanie własnymi zasobami, takimi jak: zasoby ludzkie, środowisko przyrodnicze i kulturowe, infrastrukturalne czy środki finansowe. Strategia stanowi również formalną podstawę i uzasadnienie do aplikowania o zewnętrzne środki finansowe na realizację celów rozwojowych Gminy oraz wsparcie w procesie przygotowania dokumentacji aplikacyjnej.</w:t>
      </w:r>
    </w:p>
    <w:p w14:paraId="127C0E77" w14:textId="77777777" w:rsidR="00755C51" w:rsidRPr="00755C51" w:rsidRDefault="00755C51" w:rsidP="00755C51">
      <w:pPr>
        <w:spacing w:line="360" w:lineRule="auto"/>
        <w:jc w:val="both"/>
        <w:rPr>
          <w:rFonts w:cs="Open Sans"/>
          <w:szCs w:val="20"/>
        </w:rPr>
      </w:pPr>
      <w:r w:rsidRPr="00755C51">
        <w:rPr>
          <w:rFonts w:cs="Open Sans"/>
          <w:szCs w:val="20"/>
        </w:rPr>
        <w:t xml:space="preserve">Strategia Rozwoju Gminy Bedlno na lata 2027-2037 jest dokumentem nadrzędnym względem innych dokumentów planistyczno-strategicznych obowiązujących w Gminie Bedlno, a także spójnym z dokumentami wyższego rzędu – Krajową Strategią Rozwoju Regionalnego 2030 oraz Strategią Rozwoju Województwa Łódzkiego do 2030 roku. Będzie ona wyznaczała również ramy dla innych sektorowych planów i programów powstających w Gminie podczas jej obowiązywania. Dodatkowo, Strategia Rozwoju Gminy Bedlno będzie stanowiła ramy dla tworzenia planów i programów lokalnych, które będą realizowane w trakcie jej obowiązywania. Dzięki temu dokument ten będzie zawierał wytyczne oraz stanie się punktem odniesienia dla wszelkich inicjatyw i działań podejmowanych na poziomie lokalnym w Gminie Bedlno, mających na celu wspieranie rozwoju w okresie od 2027 do 2037 roku. </w:t>
      </w:r>
    </w:p>
    <w:p w14:paraId="3C43B3FD" w14:textId="77777777" w:rsidR="00755C51" w:rsidRPr="00755C51" w:rsidRDefault="00755C51" w:rsidP="00755C51">
      <w:pPr>
        <w:spacing w:line="360" w:lineRule="auto"/>
        <w:jc w:val="both"/>
        <w:rPr>
          <w:rFonts w:cs="Open Sans"/>
          <w:szCs w:val="20"/>
        </w:rPr>
      </w:pPr>
      <w:r w:rsidRPr="00755C51">
        <w:rPr>
          <w:rFonts w:cs="Open Sans"/>
          <w:szCs w:val="20"/>
        </w:rPr>
        <w:t>Strategia Rozwoju Gminy Bedlno na lata 2027-2037 została opracowana w sposób kompleksowy, z wykorzystaniem różnorodnych danych i dokumentów jako podstawy dla jej tworzenia. Dokument powstał w oparciu o aktualne dokumenty planistyczne, sprawozdania oraz dane statystyczne, co umożliwiło rzetelne i uzasadnione podejście do wyznaczenia celów i priorytetów rozwojowych dla Gminy Bedlno w określonym czasie. Kluczowym dokumentem prawnym, który był wykorzystywany w procesie przygotowania Strategii, była ustawa z dnia 8 marca 1990 r. o samorządzie gminnym. Ustawa ta stanowi podstawę prawną dla funkcjonowania samorządów lokalnych (w tym Gminy Bedlno) i określa ich zakres kompetencji oraz zasady działania. Wykorzystanie tego aktu prawnego pozwoliło na opracowanie strategii rozwoju uwzględniającej istniejące ramy prawne i możliwości działania gminy w zakresie jej rozwoju na lata 2027-2037.</w:t>
      </w:r>
    </w:p>
    <w:p w14:paraId="74BC5E9C" w14:textId="0C5CB2B3" w:rsidR="00755C51" w:rsidRDefault="00755C51" w:rsidP="00755C51">
      <w:pPr>
        <w:spacing w:line="360" w:lineRule="auto"/>
        <w:jc w:val="both"/>
        <w:rPr>
          <w:rFonts w:cs="Open Sans"/>
          <w:szCs w:val="20"/>
        </w:rPr>
      </w:pPr>
      <w:r w:rsidRPr="00755C51">
        <w:rPr>
          <w:rFonts w:cs="Open Sans"/>
          <w:szCs w:val="20"/>
        </w:rPr>
        <w:lastRenderedPageBreak/>
        <w:t>Prace nad Strategią rozpoczęto w 2026 roku, po decyzji Wójta Gminy Bedlno o przystąpieniu do opracowywania dokumentu. Pierwszym krokiem było podjęcie uchwały nr XXV/135/2026 Rady Gminy Bedlno z dnia 27 lutego 2026 roku w sprawie określenia szczegółowego trybu i harmonogramu opracowania projektu Strategii Rozwoju Gminy Bedlno na lata 2027-2037, w tym trybu konsultacji, o których mowa w ustawie z dnia 6 grudnia 2006 r. o zasadach prowadzenia polityki rozwoju. Proces tworzenia dokumentu poprzedzono analizą sytuacji społeczno-gospodarczej Gminy. Analiza pogłębiona została o wnioski z przeprowadzonego badania ankietowego oraz o informacje i materiały pozyskane podczas wywiadu pogłębionego.</w:t>
      </w:r>
    </w:p>
    <w:p w14:paraId="317C7F80" w14:textId="77777777" w:rsidR="001266EE" w:rsidRPr="001266EE" w:rsidRDefault="001266EE" w:rsidP="001266EE">
      <w:pPr>
        <w:spacing w:line="360" w:lineRule="auto"/>
        <w:jc w:val="both"/>
        <w:rPr>
          <w:rFonts w:cs="Open Sans"/>
        </w:rPr>
      </w:pPr>
      <w:r w:rsidRPr="001266EE">
        <w:rPr>
          <w:rFonts w:cs="Open Sans"/>
        </w:rPr>
        <w:t>W trakcie procesu strategicznego wypracowano MISJĘ oraz WIZJĘ Gminy Bedlno, które stanowiły fundament do określenia celów strategicznych i operacyjnych jej rozwoju.</w:t>
      </w:r>
    </w:p>
    <w:p w14:paraId="10343229" w14:textId="77777777" w:rsidR="001266EE" w:rsidRPr="001266EE" w:rsidRDefault="001266EE" w:rsidP="001266EE">
      <w:pPr>
        <w:spacing w:line="360" w:lineRule="auto"/>
        <w:jc w:val="both"/>
        <w:rPr>
          <w:rFonts w:cs="Open Sans"/>
        </w:rPr>
      </w:pPr>
      <w:r w:rsidRPr="001266EE">
        <w:rPr>
          <w:rFonts w:cs="Open Sans"/>
          <w:b/>
          <w:bCs/>
        </w:rPr>
        <w:t>Misja</w:t>
      </w:r>
      <w:r w:rsidRPr="001266EE">
        <w:rPr>
          <w:rFonts w:cs="Open Sans"/>
        </w:rPr>
        <w:t xml:space="preserve"> jest kluczowym elementem strategii, który określa główne kierunki rozwoju Gminy. Koncentruje się ona na podstawowych wartościach, które przyświecają Gminie i jej mieszkańcom w procesach rozwojowych. Wskazuje także na czynniki uzasadniające przyjęcie określonych wartości jako nadrzędnych. Zawiera w sobie odpowiedź na pytanie, co jest naszym priorytetem. Jest to ścieżka, którą należy podążać w celu osiągnięcia wizji.</w:t>
      </w:r>
    </w:p>
    <w:p w14:paraId="3D750E82" w14:textId="330B279D" w:rsidR="001266EE" w:rsidRPr="001266EE" w:rsidRDefault="001266EE" w:rsidP="001266EE">
      <w:pPr>
        <w:spacing w:line="360" w:lineRule="auto"/>
        <w:jc w:val="both"/>
        <w:rPr>
          <w:rFonts w:cs="Open Sans"/>
        </w:rPr>
      </w:pPr>
      <w:r w:rsidRPr="00F3485A">
        <w:rPr>
          <w:noProof/>
        </w:rPr>
        <mc:AlternateContent>
          <mc:Choice Requires="wps">
            <w:drawing>
              <wp:anchor distT="0" distB="0" distL="114300" distR="114300" simplePos="0" relativeHeight="251752448" behindDoc="1" locked="0" layoutInCell="1" allowOverlap="1" wp14:anchorId="7F048F82" wp14:editId="47070D70">
                <wp:simplePos x="0" y="0"/>
                <wp:positionH relativeFrom="column">
                  <wp:posOffset>-1120775</wp:posOffset>
                </wp:positionH>
                <wp:positionV relativeFrom="paragraph">
                  <wp:posOffset>320403</wp:posOffset>
                </wp:positionV>
                <wp:extent cx="8420100" cy="1211580"/>
                <wp:effectExtent l="0" t="0" r="0" b="7620"/>
                <wp:wrapNone/>
                <wp:docPr id="1341245972" name="Prostokąt 10"/>
                <wp:cNvGraphicFramePr/>
                <a:graphic xmlns:a="http://schemas.openxmlformats.org/drawingml/2006/main">
                  <a:graphicData uri="http://schemas.microsoft.com/office/word/2010/wordprocessingShape">
                    <wps:wsp>
                      <wps:cNvSpPr/>
                      <wps:spPr>
                        <a:xfrm>
                          <a:off x="0" y="0"/>
                          <a:ext cx="8420100" cy="1211580"/>
                        </a:xfrm>
                        <a:prstGeom prst="rect">
                          <a:avLst/>
                        </a:prstGeom>
                        <a:solidFill>
                          <a:srgbClr val="D50000"/>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E0C7748" id="Prostokąt 10" o:spid="_x0000_s1026" style="position:absolute;margin-left:-88.25pt;margin-top:25.25pt;width:663pt;height:95.4pt;z-index:-251564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cWYOfwIAAGAFAAAOAAAAZHJzL2Uyb0RvYy54bWysVE1v2zAMvQ/YfxB0Xx0H6dYFdYqgQYYB&#13;&#10;RVssHXpWZCk2IIsapcTJfv0o+SNdV+wwLAdFMh8fySdS1zfHxrCDQl+DLXh+MeFMWQllbXcF//60&#13;&#10;/nDFmQ/ClsKAVQU/Kc9vFu/fXbdurqZQgSkVMiKxft66glchuHmWeVmpRvgLcMqSUQM2ItARd1mJ&#13;&#10;oiX2xmTTyeRj1gKWDkEq7+nrqjPyReLXWsnwoLVXgZmCU24hrZjWbVyzxbWY71C4qpZ9GuIfsmhE&#13;&#10;bSnoSLUSQbA91n9QNbVE8KDDhYQmA61rqVINVE0+eVXNphJOpVpIHO9Gmfz/o5X3h417RJKhdX7u&#13;&#10;aRurOGps4j/lx45JrNMoljoGJunj1SxmTJpKsuXTPL+8SnJmZ3eHPnxR0LC4KTjSbSSRxOHOBwpJ&#13;&#10;0AESo3kwdbmujUkH3G1vDbKDoJtbXU7oFy+LXH6DGRvBFqJbZ45fsnMxaRdORkWcsd+UZnVJ6U9T&#13;&#10;JqnP1BhHSKlsyDtTJUrVhc9j+CF67MzokXJJhJFZU/yRuycYkB3JwN1l2eOjq0ptOjpP/pZY5zx6&#13;&#10;pMhgw+jc1BbwLQJDVfWRO/wgUidNVGkL5ekRGUI3JN7JdU33did8eBRIU0F3TZMeHmjRBtqCQ7/j&#13;&#10;rAL8+db3iKdmJStnLU1Zwf2PvUDFmflqqY0/57NZHMt0mF1+mtIBX1q2Ly1239wCtUNOb4qTaRvx&#13;&#10;wQxbjdA804OwjFHJJKyk2AWXAYfDbeimn54UqZbLBKNRdCLc2Y2TkTyqGvvy6fgs0PXNG6jv72GY&#13;&#10;SDF/1cMdNnpaWO4D6Do1+FnXXm8a49Q4/ZMT34mX54Q6P4yLXwAAAP//AwBQSwMEFAAGAAgAAAAh&#13;&#10;ANPZiAvjAAAAEQEAAA8AAABkcnMvZG93bnJldi54bWxMT8lOwzAQvSPxD9YgcWvtlLSFNE5Vlp4q&#13;&#10;gQgIcZzGJonwEsVuEv6e6Qkus2jevCXfTtawQfeh9U5CMhfAtKu8al0t4f1tP7sFFiI6hcY7LeFH&#13;&#10;B9gWlxc5ZsqP7lUPZawZkbiQoYQmxi7jPFSNthjmvtOObl++txhp7WuuehyJ3Bq+EGLFLbaOFBrs&#13;&#10;9EOjq+/yZCXw55dh2n+s/ZPA8qA+0525P4xSXl9Njxsquw2wqKf49wHnDOQfCjJ29CenAjMSZsl6&#13;&#10;tSSshKWgfkYk6R1NRwmLNLkBXuT8f5LiFwAA//8DAFBLAQItABQABgAIAAAAIQC2gziS/gAAAOEB&#13;&#10;AAATAAAAAAAAAAAAAAAAAAAAAABbQ29udGVudF9UeXBlc10ueG1sUEsBAi0AFAAGAAgAAAAhADj9&#13;&#10;If/WAAAAlAEAAAsAAAAAAAAAAAAAAAAALwEAAF9yZWxzLy5yZWxzUEsBAi0AFAAGAAgAAAAhAD5x&#13;&#10;Zg5/AgAAYAUAAA4AAAAAAAAAAAAAAAAALgIAAGRycy9lMm9Eb2MueG1sUEsBAi0AFAAGAAgAAAAh&#13;&#10;ANPZiAvjAAAAEQEAAA8AAAAAAAAAAAAAAAAA2QQAAGRycy9kb3ducmV2LnhtbFBLBQYAAAAABAAE&#13;&#10;APMAAADpBQAAAAA=&#13;&#10;" fillcolor="#d50000" stroked="f" strokeweight="1pt"/>
            </w:pict>
          </mc:Fallback>
        </mc:AlternateContent>
      </w:r>
      <w:r w:rsidRPr="001266EE">
        <w:rPr>
          <w:rFonts w:cs="Open Sans"/>
        </w:rPr>
        <w:t xml:space="preserve">Uwzględniając przyjęte założenia </w:t>
      </w:r>
      <w:r w:rsidRPr="001266EE">
        <w:rPr>
          <w:rFonts w:cs="Open Sans"/>
          <w:b/>
          <w:bCs/>
        </w:rPr>
        <w:t xml:space="preserve">misja Gminy Bedlno </w:t>
      </w:r>
      <w:r w:rsidRPr="001266EE">
        <w:rPr>
          <w:rFonts w:cs="Open Sans"/>
        </w:rPr>
        <w:t>brzmi następująco:</w:t>
      </w:r>
    </w:p>
    <w:p w14:paraId="4EBA733B" w14:textId="52AF8842" w:rsidR="001266EE" w:rsidRDefault="001266EE" w:rsidP="001266EE"/>
    <w:p w14:paraId="61E38EC0" w14:textId="77777777" w:rsidR="001266EE" w:rsidRPr="00C5276E" w:rsidRDefault="001266EE" w:rsidP="001266EE">
      <w:pPr>
        <w:rPr>
          <w:i/>
          <w:iCs/>
          <w:color w:val="FFFFFF" w:themeColor="background1"/>
        </w:rPr>
      </w:pPr>
      <w:r w:rsidRPr="00C5276E">
        <w:rPr>
          <w:i/>
          <w:iCs/>
          <w:color w:val="FFFFFF" w:themeColor="background1"/>
        </w:rPr>
        <w:t>Tworzenie warunków do harmonijnego rozwoju społeczno-gospodarczego i przestrzennego Gminy Bedlno poprzez efektywne wykorzystanie lokalnych zasobów, rozwój nowoczesnej infrastruktury, wspieranie przedsiębiorczości i rolnictwa oraz dbałość o wysoką jakość życia mieszkańców i środowisko naturalne.</w:t>
      </w:r>
    </w:p>
    <w:p w14:paraId="71E8404D" w14:textId="77777777" w:rsidR="001266EE" w:rsidRPr="004C33E4" w:rsidRDefault="001266EE" w:rsidP="001266EE"/>
    <w:p w14:paraId="75F7C108" w14:textId="77777777" w:rsidR="001266EE" w:rsidRDefault="001266EE" w:rsidP="001266EE">
      <w:pPr>
        <w:spacing w:line="360" w:lineRule="auto"/>
        <w:jc w:val="both"/>
      </w:pPr>
      <w:r w:rsidRPr="004C33E4">
        <w:t xml:space="preserve">Z kolei </w:t>
      </w:r>
      <w:r w:rsidRPr="004C33E4">
        <w:rPr>
          <w:b/>
          <w:bCs/>
        </w:rPr>
        <w:t>wizja</w:t>
      </w:r>
      <w:r w:rsidRPr="004C33E4">
        <w:t xml:space="preserve"> </w:t>
      </w:r>
      <w:r>
        <w:t>t</w:t>
      </w:r>
      <w:r w:rsidRPr="00EF3121">
        <w:t xml:space="preserve">o jasno określony obraz </w:t>
      </w:r>
      <w:r>
        <w:t>g</w:t>
      </w:r>
      <w:r w:rsidRPr="00EF3121">
        <w:t>miny</w:t>
      </w:r>
      <w:r>
        <w:t xml:space="preserve"> </w:t>
      </w:r>
      <w:r w:rsidRPr="00EF3121">
        <w:t xml:space="preserve">w </w:t>
      </w:r>
      <w:r>
        <w:t>2037 roku</w:t>
      </w:r>
      <w:r w:rsidRPr="00EF3121">
        <w:t>, który odzwierciedla aspiracje władz oraz oczekiwania lokalnej społeczności. Wizja pełni rolę drogowskazu – wskazuje kierunek, w którym Gmina powinna zmierzać, aby poprzez konsekwentną realizację zaplanowanych działań, osiągnąć pożądane zmiany i rezultaty.</w:t>
      </w:r>
      <w:r>
        <w:t xml:space="preserve"> </w:t>
      </w:r>
      <w:r w:rsidRPr="00EF3121">
        <w:t xml:space="preserve">WIZJA ukazuje Gminę </w:t>
      </w:r>
      <w:r>
        <w:t>Bedlno</w:t>
      </w:r>
      <w:r w:rsidRPr="00EF3121">
        <w:t xml:space="preserve"> w perspektywie strategicznej – zmienionej dzięki realizacji przyjętych działań i osiągnięci</w:t>
      </w:r>
      <w:r>
        <w:t>u</w:t>
      </w:r>
      <w:r w:rsidRPr="00EF3121">
        <w:t xml:space="preserve"> zamierzonych celów.</w:t>
      </w:r>
    </w:p>
    <w:p w14:paraId="57DFC3F9" w14:textId="77777777" w:rsidR="001266EE" w:rsidRDefault="001266EE" w:rsidP="001266EE">
      <w:pPr>
        <w:spacing w:line="360" w:lineRule="auto"/>
        <w:jc w:val="both"/>
      </w:pPr>
    </w:p>
    <w:p w14:paraId="4D10CF92" w14:textId="77777777" w:rsidR="001266EE" w:rsidRDefault="001266EE" w:rsidP="001266EE">
      <w:pPr>
        <w:spacing w:line="360" w:lineRule="auto"/>
        <w:jc w:val="both"/>
      </w:pPr>
    </w:p>
    <w:p w14:paraId="7CF7452E" w14:textId="77777777" w:rsidR="001266EE" w:rsidRDefault="001266EE" w:rsidP="001266EE">
      <w:pPr>
        <w:spacing w:line="360" w:lineRule="auto"/>
        <w:jc w:val="both"/>
      </w:pPr>
    </w:p>
    <w:p w14:paraId="0AAE76E6" w14:textId="77777777" w:rsidR="001266EE" w:rsidRPr="004C33E4" w:rsidRDefault="001266EE" w:rsidP="001266EE">
      <w:pPr>
        <w:spacing w:line="360" w:lineRule="auto"/>
        <w:jc w:val="both"/>
      </w:pPr>
    </w:p>
    <w:p w14:paraId="3CB541DF" w14:textId="28844746" w:rsidR="001266EE" w:rsidRDefault="001266EE" w:rsidP="001266EE">
      <w:pPr>
        <w:spacing w:line="360" w:lineRule="auto"/>
        <w:jc w:val="both"/>
      </w:pPr>
      <w:r w:rsidRPr="00F3485A">
        <w:rPr>
          <w:noProof/>
        </w:rPr>
        <w:lastRenderedPageBreak/>
        <mc:AlternateContent>
          <mc:Choice Requires="wps">
            <w:drawing>
              <wp:anchor distT="0" distB="0" distL="114300" distR="114300" simplePos="0" relativeHeight="251753472" behindDoc="1" locked="0" layoutInCell="1" allowOverlap="1" wp14:anchorId="11CEDE13" wp14:editId="6A78745F">
                <wp:simplePos x="0" y="0"/>
                <wp:positionH relativeFrom="column">
                  <wp:posOffset>-1491615</wp:posOffset>
                </wp:positionH>
                <wp:positionV relativeFrom="paragraph">
                  <wp:posOffset>485684</wp:posOffset>
                </wp:positionV>
                <wp:extent cx="8420100" cy="2049780"/>
                <wp:effectExtent l="0" t="0" r="0" b="7620"/>
                <wp:wrapNone/>
                <wp:docPr id="192408550" name="Prostokąt 10"/>
                <wp:cNvGraphicFramePr/>
                <a:graphic xmlns:a="http://schemas.openxmlformats.org/drawingml/2006/main">
                  <a:graphicData uri="http://schemas.microsoft.com/office/word/2010/wordprocessingShape">
                    <wps:wsp>
                      <wps:cNvSpPr/>
                      <wps:spPr>
                        <a:xfrm>
                          <a:off x="0" y="0"/>
                          <a:ext cx="8420100" cy="2049780"/>
                        </a:xfrm>
                        <a:prstGeom prst="rect">
                          <a:avLst/>
                        </a:prstGeom>
                        <a:solidFill>
                          <a:srgbClr val="D50000"/>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19513C5" id="Prostokąt 10" o:spid="_x0000_s1026" style="position:absolute;margin-left:-117.45pt;margin-top:38.25pt;width:663pt;height:161.4pt;z-index:-251563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JhLwQfwIAAGAFAAAOAAAAZHJzL2Uyb0RvYy54bWysVE1v2zAMvQ/YfxB0X+0E6doGcYogRYcB&#13;&#10;RVusHXpWZCk2IIsapcTJfv0o+SNdV+wwLAdFMh8fySdSi+tDY9heoa/BFnxylnOmrISyttuCf3++&#13;&#10;/XTJmQ/ClsKAVQU/Ks+vlx8/LFo3V1OowJQKGZFYP29dwasQ3DzLvKxUI/wZOGXJqAEbEeiI26xE&#13;&#10;0RJ7Y7Jpnn/OWsDSIUjlPX296Yx8mfi1VjI8aO1VYKbglFtIK6Z1E9dsuRDzLQpX1bJPQ/xDFo2o&#13;&#10;LQUdqW5EEGyH9R9UTS0RPOhwJqHJQOtaqlQDVTPJ31TzVAmnUi0kjnejTP7/0cr7/ZN7RJKhdX7u&#13;&#10;aRurOGhs4j/lxw5JrOMoljoEJunj5SxmTJpKsk3z2dXFZZIzO7k79OGLgobFTcGRbiOJJPZ3PlBI&#13;&#10;gg6QGM2Dqcvb2ph0wO1mbZDtBd3czXlOv3hZ5PIbzNgIthDdOnP8kp2KSbtwNCrijP2mNKtLSn+a&#13;&#10;Mkl9psY4Qkplw6QzVaJUXfhJDD9Ej50ZPVIuiTAya4o/cvcEA7IjGbi7LHt8dFWpTUfn/G+Jdc6j&#13;&#10;R4oMNozOTW0B3yMwVFUfucMPInXSRJU2UB4fkSF0Q+KdvK3p3u6ED48CaSrormnSwwMt2kBbcOh3&#13;&#10;nFWAP9/7HvHUrGTlrKUpK7j/sROoODNfLbXx1WQ2i2OZDrPziykd8LVl89pid80aqB0m9KY4mbYR&#13;&#10;H8yw1QjNCz0IqxiVTMJKil1wGXA4rEM3/fSkSLVaJRiNohPhzj45GcmjqrEvnw8vAl3fvIH6/h6G&#13;&#10;iRTzNz3cYaOnhdUugK5Tg5907fWmMU6N0z858Z14fU6o08O4/AUAAP//AwBQSwMEFAAGAAgAAAAh&#13;&#10;AH06OYHlAAAAEQEAAA8AAABkcnMvZG93bnJldi54bWxMT8lOwzAQvSPxD9YgcWvtNKUlaSZVWXqq&#13;&#10;BCIgxHEamyQitqPYTcLf1z3BZaSneWu2nXTLBtW7xhqEaC6AKVNa2ZgK4eN9P7sH5jwZSa01CuFX&#13;&#10;Odjm11cZpdKO5k0Nha9YMDEuJYTa+y7l3JW10uTmtlMm/L5tr8kH2Fdc9jQGc93yhRArrqkxIaGm&#13;&#10;Tj3WqvwpThqBv7wO0/5zbZ8FFQf5tdy1D4cR8fZmetqEs9sA82ryfwq4bAj9IQ/FjvZkpGMtwmwR&#13;&#10;L5PARViv7oBdGCKJImBHhDhJYuB5xv8vyc8AAAD//wMAUEsBAi0AFAAGAAgAAAAhALaDOJL+AAAA&#13;&#10;4QEAABMAAAAAAAAAAAAAAAAAAAAAAFtDb250ZW50X1R5cGVzXS54bWxQSwECLQAUAAYACAAAACEA&#13;&#10;OP0h/9YAAACUAQAACwAAAAAAAAAAAAAAAAAvAQAAX3JlbHMvLnJlbHNQSwECLQAUAAYACAAAACEA&#13;&#10;yYS8EH8CAABgBQAADgAAAAAAAAAAAAAAAAAuAgAAZHJzL2Uyb0RvYy54bWxQSwECLQAUAAYACAAA&#13;&#10;ACEAfTo5geUAAAARAQAADwAAAAAAAAAAAAAAAADZBAAAZHJzL2Rvd25yZXYueG1sUEsFBgAAAAAE&#13;&#10;AAQA8wAAAOsFAAAAAA==&#13;&#10;" fillcolor="#d50000" stroked="f" strokeweight="1pt"/>
            </w:pict>
          </mc:Fallback>
        </mc:AlternateContent>
      </w:r>
      <w:r w:rsidRPr="004C33E4">
        <w:rPr>
          <w:b/>
          <w:bCs/>
        </w:rPr>
        <w:t xml:space="preserve">Wizja Gminy </w:t>
      </w:r>
      <w:r>
        <w:rPr>
          <w:b/>
          <w:bCs/>
        </w:rPr>
        <w:t>Bedlno</w:t>
      </w:r>
      <w:r w:rsidRPr="004C33E4">
        <w:rPr>
          <w:b/>
          <w:bCs/>
        </w:rPr>
        <w:t xml:space="preserve"> </w:t>
      </w:r>
      <w:r w:rsidRPr="004C33E4">
        <w:t>brzmi następująco:</w:t>
      </w:r>
    </w:p>
    <w:p w14:paraId="10ACEC7E" w14:textId="54144412" w:rsidR="001266EE" w:rsidRDefault="001266EE" w:rsidP="001266EE"/>
    <w:p w14:paraId="3829AA71" w14:textId="105D2778" w:rsidR="001266EE" w:rsidRDefault="001266EE" w:rsidP="001266EE">
      <w:pPr>
        <w:spacing w:line="360" w:lineRule="auto"/>
        <w:jc w:val="both"/>
        <w:rPr>
          <w:rFonts w:cs="Open Sans"/>
          <w:szCs w:val="20"/>
        </w:rPr>
      </w:pPr>
      <w:r w:rsidRPr="0061589B">
        <w:rPr>
          <w:i/>
          <w:iCs/>
          <w:color w:val="FFFFFF" w:themeColor="background1"/>
        </w:rPr>
        <w:t xml:space="preserve">W 2037 roku Gmina Bedlno jest nowoczesną, dobrze skomunikowaną i przyjazną mieszkańcom jednostką, wykorzystująca potencjał rolnictwa, przedsiębiorczości i walorów środowiskowych dla zrównoważonego rozwoju. Dzięki wysokiej jakości usług publicznych, nowoczesnej infrastrukturze oraz aktywnej społeczności lokalnej, stanowi atrakcyjne miejsce do życia, pracy, prowadzenia działalności gospodarczej oraz wypoczynku. </w:t>
      </w:r>
      <w:r>
        <w:rPr>
          <w:i/>
          <w:iCs/>
          <w:color w:val="FFFFFF" w:themeColor="background1"/>
        </w:rPr>
        <w:t>Gmina wyróżnia się nowoczesnym i efektywnym rolnictwem, rozbudowaną i zmodernizowaną infrastrukturą społeczną i techniczną, a także rozwijającym się sektorem agroturystyki, wspieranej przez aktywny marketing terytorialny.</w:t>
      </w:r>
    </w:p>
    <w:p w14:paraId="0A5EF39F" w14:textId="77777777" w:rsidR="000C70EA" w:rsidRDefault="000C70EA" w:rsidP="000C70EA">
      <w:pPr>
        <w:spacing w:line="360" w:lineRule="auto"/>
        <w:jc w:val="both"/>
      </w:pPr>
    </w:p>
    <w:p w14:paraId="6FD9FA80" w14:textId="77777777" w:rsidR="000C70EA" w:rsidRDefault="000C70EA" w:rsidP="000C70EA">
      <w:pPr>
        <w:spacing w:line="360" w:lineRule="auto"/>
        <w:jc w:val="both"/>
      </w:pPr>
      <w:r w:rsidRPr="004C33E4">
        <w:t xml:space="preserve">Na podstawie analizy aktualnej sytuacji Gminy </w:t>
      </w:r>
      <w:r>
        <w:t>Bedlno,</w:t>
      </w:r>
      <w:r w:rsidRPr="004C33E4">
        <w:t xml:space="preserve"> jej aspektów </w:t>
      </w:r>
      <w:r>
        <w:t>społecznych</w:t>
      </w:r>
      <w:r w:rsidRPr="00B01952">
        <w:t>, gospodarczy</w:t>
      </w:r>
      <w:r>
        <w:t>ch</w:t>
      </w:r>
      <w:r w:rsidRPr="00B01952">
        <w:t>, przestrzenny</w:t>
      </w:r>
      <w:r>
        <w:t xml:space="preserve">ch </w:t>
      </w:r>
      <w:r w:rsidRPr="00B01952">
        <w:t>i klimatyczno-środowiskowy</w:t>
      </w:r>
      <w:r>
        <w:t>ch</w:t>
      </w:r>
      <w:r w:rsidRPr="004C33E4">
        <w:t>, a także uwzględniając czynniki wewnętrzne i</w:t>
      </w:r>
      <w:r>
        <w:t xml:space="preserve"> </w:t>
      </w:r>
      <w:r w:rsidRPr="004C33E4">
        <w:t xml:space="preserve">zewnętrzne, określono </w:t>
      </w:r>
      <w:r>
        <w:t>cztery</w:t>
      </w:r>
      <w:r w:rsidRPr="004C33E4">
        <w:t xml:space="preserve"> główne cele strategiczne, które mają być osiągnięte w zgodzie z</w:t>
      </w:r>
      <w:r>
        <w:t xml:space="preserve"> </w:t>
      </w:r>
      <w:r w:rsidRPr="004C33E4">
        <w:t xml:space="preserve">wizją rozwoju Gminy. </w:t>
      </w:r>
      <w:r w:rsidRPr="00985650">
        <w:t>W celu skutecznej realizacji założeń strategicznych, wyznaczono również cele szczegółowe (operacyjne), którym przypisano konkretne kierunki działań prowadzące do osiągnięcia zamierzonych rezultatów.</w:t>
      </w:r>
      <w:r>
        <w:t xml:space="preserve"> </w:t>
      </w:r>
    </w:p>
    <w:p w14:paraId="5D4C29FF" w14:textId="77B4D846" w:rsidR="000C70EA" w:rsidRPr="004C33E4" w:rsidRDefault="000C70EA" w:rsidP="000C70EA">
      <w:pPr>
        <w:spacing w:line="360" w:lineRule="auto"/>
        <w:jc w:val="both"/>
      </w:pPr>
      <w:r w:rsidRPr="00C67EE2">
        <w:t>Poniższa tabela przedstawia cele strategiczne wraz z odpowiadającymi im celami operacyjnymi. Realizacja założonych celów będzie kluczowym elementem w osiąganiu zamierzonych</w:t>
      </w:r>
      <w:r>
        <w:t xml:space="preserve"> </w:t>
      </w:r>
      <w:r w:rsidRPr="00C67EE2">
        <w:t xml:space="preserve">rezultatów rozwoju Gminy </w:t>
      </w:r>
      <w:r>
        <w:t>Bedlno.</w:t>
      </w:r>
    </w:p>
    <w:tbl>
      <w:tblPr>
        <w:tblStyle w:val="Tabela-Siatka"/>
        <w:tblW w:w="0" w:type="auto"/>
        <w:tblInd w:w="108" w:type="dxa"/>
        <w:tblLook w:val="04A0" w:firstRow="1" w:lastRow="0" w:firstColumn="1" w:lastColumn="0" w:noHBand="0" w:noVBand="1"/>
      </w:tblPr>
      <w:tblGrid>
        <w:gridCol w:w="2287"/>
        <w:gridCol w:w="2304"/>
        <w:gridCol w:w="2286"/>
        <w:gridCol w:w="2077"/>
      </w:tblGrid>
      <w:tr w:rsidR="000C70EA" w:rsidRPr="000C70EA" w14:paraId="19AA9655" w14:textId="77777777" w:rsidTr="00E44155">
        <w:trPr>
          <w:trHeight w:val="468"/>
        </w:trPr>
        <w:tc>
          <w:tcPr>
            <w:tcW w:w="9072" w:type="dxa"/>
            <w:gridSpan w:val="4"/>
            <w:shd w:val="clear" w:color="auto" w:fill="D50000"/>
            <w:vAlign w:val="center"/>
          </w:tcPr>
          <w:p w14:paraId="241D78A8" w14:textId="77777777" w:rsidR="000C70EA" w:rsidRPr="000C70EA" w:rsidRDefault="000C70EA" w:rsidP="00E44155">
            <w:pPr>
              <w:spacing w:before="20" w:after="20"/>
              <w:jc w:val="center"/>
              <w:rPr>
                <w:rFonts w:eastAsia="Batang"/>
                <w:b/>
                <w:bCs/>
                <w:color w:val="FFFFFF" w:themeColor="background1"/>
                <w:sz w:val="18"/>
                <w:szCs w:val="18"/>
              </w:rPr>
            </w:pPr>
            <w:r w:rsidRPr="000C70EA">
              <w:rPr>
                <w:rFonts w:eastAsia="Batang"/>
                <w:b/>
                <w:bCs/>
                <w:color w:val="FFFFFF" w:themeColor="background1"/>
                <w:sz w:val="18"/>
                <w:szCs w:val="18"/>
              </w:rPr>
              <w:t>CELE STRATEGICZNE</w:t>
            </w:r>
          </w:p>
        </w:tc>
      </w:tr>
      <w:tr w:rsidR="000C70EA" w:rsidRPr="000C70EA" w14:paraId="4A05021F" w14:textId="77777777" w:rsidTr="00E44155">
        <w:trPr>
          <w:trHeight w:val="468"/>
        </w:trPr>
        <w:tc>
          <w:tcPr>
            <w:tcW w:w="2327" w:type="dxa"/>
            <w:shd w:val="clear" w:color="auto" w:fill="D50000"/>
            <w:vAlign w:val="center"/>
          </w:tcPr>
          <w:p w14:paraId="4055F16D" w14:textId="77777777" w:rsidR="000C70EA" w:rsidRPr="000C70EA" w:rsidRDefault="000C70EA" w:rsidP="00E44155">
            <w:pPr>
              <w:spacing w:before="20" w:after="20"/>
              <w:jc w:val="center"/>
              <w:rPr>
                <w:rFonts w:eastAsia="Batang"/>
                <w:b/>
                <w:bCs/>
                <w:color w:val="FFFFFF" w:themeColor="background1"/>
                <w:sz w:val="18"/>
                <w:szCs w:val="18"/>
              </w:rPr>
            </w:pPr>
            <w:r w:rsidRPr="000C70EA">
              <w:rPr>
                <w:rFonts w:eastAsia="Batang"/>
                <w:b/>
                <w:bCs/>
                <w:color w:val="FFFFFF" w:themeColor="background1"/>
                <w:sz w:val="18"/>
                <w:szCs w:val="18"/>
              </w:rPr>
              <w:t>Cel I</w:t>
            </w:r>
          </w:p>
        </w:tc>
        <w:tc>
          <w:tcPr>
            <w:tcW w:w="2322" w:type="dxa"/>
            <w:shd w:val="clear" w:color="auto" w:fill="D50000"/>
            <w:vAlign w:val="center"/>
          </w:tcPr>
          <w:p w14:paraId="3C1BC56E" w14:textId="77777777" w:rsidR="000C70EA" w:rsidRPr="000C70EA" w:rsidRDefault="000C70EA" w:rsidP="00E44155">
            <w:pPr>
              <w:spacing w:before="20" w:after="20"/>
              <w:jc w:val="center"/>
              <w:rPr>
                <w:rFonts w:eastAsia="Batang"/>
                <w:b/>
                <w:bCs/>
                <w:color w:val="FFFFFF" w:themeColor="background1"/>
                <w:sz w:val="18"/>
                <w:szCs w:val="18"/>
              </w:rPr>
            </w:pPr>
            <w:r w:rsidRPr="000C70EA">
              <w:rPr>
                <w:rFonts w:eastAsia="Batang"/>
                <w:b/>
                <w:bCs/>
                <w:color w:val="FFFFFF" w:themeColor="background1"/>
                <w:sz w:val="18"/>
                <w:szCs w:val="18"/>
              </w:rPr>
              <w:t>Cel II</w:t>
            </w:r>
          </w:p>
        </w:tc>
        <w:tc>
          <w:tcPr>
            <w:tcW w:w="2318" w:type="dxa"/>
            <w:shd w:val="clear" w:color="auto" w:fill="D50000"/>
            <w:vAlign w:val="center"/>
          </w:tcPr>
          <w:p w14:paraId="1071D6D8" w14:textId="77777777" w:rsidR="000C70EA" w:rsidRPr="000C70EA" w:rsidRDefault="000C70EA" w:rsidP="00E44155">
            <w:pPr>
              <w:spacing w:before="20" w:after="20"/>
              <w:jc w:val="center"/>
              <w:rPr>
                <w:rFonts w:eastAsia="Batang"/>
                <w:b/>
                <w:bCs/>
                <w:color w:val="FFFFFF" w:themeColor="background1"/>
                <w:sz w:val="18"/>
                <w:szCs w:val="18"/>
              </w:rPr>
            </w:pPr>
            <w:r w:rsidRPr="000C70EA">
              <w:rPr>
                <w:rFonts w:eastAsia="Batang"/>
                <w:b/>
                <w:bCs/>
                <w:color w:val="FFFFFF" w:themeColor="background1"/>
                <w:sz w:val="18"/>
                <w:szCs w:val="18"/>
              </w:rPr>
              <w:t>Cel III</w:t>
            </w:r>
          </w:p>
        </w:tc>
        <w:tc>
          <w:tcPr>
            <w:tcW w:w="2105" w:type="dxa"/>
            <w:shd w:val="clear" w:color="auto" w:fill="D50000"/>
            <w:vAlign w:val="center"/>
          </w:tcPr>
          <w:p w14:paraId="7A4BD3B0" w14:textId="77777777" w:rsidR="000C70EA" w:rsidRPr="000C70EA" w:rsidRDefault="000C70EA" w:rsidP="00E44155">
            <w:pPr>
              <w:spacing w:before="20" w:after="20"/>
              <w:jc w:val="center"/>
              <w:rPr>
                <w:rFonts w:eastAsia="Batang"/>
                <w:b/>
                <w:bCs/>
                <w:color w:val="FFFFFF" w:themeColor="background1"/>
                <w:sz w:val="18"/>
                <w:szCs w:val="18"/>
              </w:rPr>
            </w:pPr>
            <w:r w:rsidRPr="000C70EA">
              <w:rPr>
                <w:rFonts w:eastAsia="Batang"/>
                <w:b/>
                <w:bCs/>
                <w:color w:val="FFFFFF" w:themeColor="background1"/>
                <w:sz w:val="18"/>
                <w:szCs w:val="18"/>
              </w:rPr>
              <w:t>CEL IV</w:t>
            </w:r>
          </w:p>
        </w:tc>
      </w:tr>
      <w:tr w:rsidR="000C70EA" w:rsidRPr="000C70EA" w14:paraId="20F67E9A" w14:textId="77777777" w:rsidTr="00E44155">
        <w:trPr>
          <w:trHeight w:val="1134"/>
        </w:trPr>
        <w:tc>
          <w:tcPr>
            <w:tcW w:w="2327" w:type="dxa"/>
            <w:vAlign w:val="center"/>
          </w:tcPr>
          <w:p w14:paraId="3D2F2A6A"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NOWOCZESNA PRZESTRZEŃ, TRANSPORT I KOMUNIKACJA NA TERENIE GMINY BEDLNO</w:t>
            </w:r>
          </w:p>
        </w:tc>
        <w:tc>
          <w:tcPr>
            <w:tcW w:w="2322" w:type="dxa"/>
            <w:vAlign w:val="center"/>
          </w:tcPr>
          <w:p w14:paraId="557B0577"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WZMACNIANIE WALORÓW ŚRODOWISKOWYCH I ROZWÓJ INFRASTRUKTURY TECHNICZNEJ NA TERENIE GMINY BEDLNO</w:t>
            </w:r>
          </w:p>
        </w:tc>
        <w:tc>
          <w:tcPr>
            <w:tcW w:w="2318" w:type="dxa"/>
            <w:vAlign w:val="center"/>
          </w:tcPr>
          <w:p w14:paraId="6B8D81B7"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ROZWÓJ OPARTY NA SILNEJ GOSPODARCE LOKALNEJ, NOWOCZESNYM ROLNICTWIE I TURYSTYCE</w:t>
            </w:r>
          </w:p>
        </w:tc>
        <w:tc>
          <w:tcPr>
            <w:tcW w:w="2105" w:type="dxa"/>
            <w:vAlign w:val="center"/>
          </w:tcPr>
          <w:p w14:paraId="2EB6415E"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WZMOCNIENIE KAPITAŁU SPOŁECZNEGO GMINY BEDLNO</w:t>
            </w:r>
          </w:p>
        </w:tc>
      </w:tr>
      <w:tr w:rsidR="000C70EA" w:rsidRPr="000C70EA" w14:paraId="2A739D83" w14:textId="77777777" w:rsidTr="00E44155">
        <w:trPr>
          <w:trHeight w:val="456"/>
        </w:trPr>
        <w:tc>
          <w:tcPr>
            <w:tcW w:w="9072" w:type="dxa"/>
            <w:gridSpan w:val="4"/>
            <w:shd w:val="clear" w:color="auto" w:fill="D50000"/>
            <w:vAlign w:val="center"/>
          </w:tcPr>
          <w:p w14:paraId="2B63B06A" w14:textId="77777777" w:rsidR="000C70EA" w:rsidRPr="000C70EA" w:rsidRDefault="000C70EA" w:rsidP="00E44155">
            <w:pPr>
              <w:spacing w:before="20" w:after="20"/>
              <w:jc w:val="center"/>
              <w:rPr>
                <w:rFonts w:eastAsia="Batang"/>
                <w:b/>
                <w:bCs/>
                <w:sz w:val="18"/>
                <w:szCs w:val="18"/>
              </w:rPr>
            </w:pPr>
            <w:r w:rsidRPr="000C70EA">
              <w:rPr>
                <w:rFonts w:eastAsia="Batang"/>
                <w:b/>
                <w:bCs/>
                <w:color w:val="FFFFFF" w:themeColor="background1"/>
                <w:sz w:val="18"/>
                <w:szCs w:val="18"/>
              </w:rPr>
              <w:t>CELE OPERACYJNE</w:t>
            </w:r>
          </w:p>
        </w:tc>
      </w:tr>
      <w:tr w:rsidR="000C70EA" w:rsidRPr="000C70EA" w14:paraId="5B6A1FEC" w14:textId="77777777" w:rsidTr="00E44155">
        <w:trPr>
          <w:trHeight w:val="850"/>
        </w:trPr>
        <w:tc>
          <w:tcPr>
            <w:tcW w:w="2327" w:type="dxa"/>
            <w:tcBorders>
              <w:bottom w:val="single" w:sz="4" w:space="0" w:color="auto"/>
            </w:tcBorders>
            <w:vAlign w:val="center"/>
          </w:tcPr>
          <w:p w14:paraId="306E7D9D"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I.1. Ład przestrzenny i wysokiej jakości przestrzeń publiczna</w:t>
            </w:r>
          </w:p>
        </w:tc>
        <w:tc>
          <w:tcPr>
            <w:tcW w:w="2322" w:type="dxa"/>
            <w:vAlign w:val="center"/>
          </w:tcPr>
          <w:p w14:paraId="19D5AD67"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II.1. Ochrona zasobów przyrodniczych i adaptacja do zmian klimatu</w:t>
            </w:r>
          </w:p>
        </w:tc>
        <w:tc>
          <w:tcPr>
            <w:tcW w:w="2318" w:type="dxa"/>
            <w:vAlign w:val="center"/>
          </w:tcPr>
          <w:p w14:paraId="356A1931"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III.1. Przedsiębiorcza i konkurencyjna gospodarka lokalna</w:t>
            </w:r>
          </w:p>
        </w:tc>
        <w:tc>
          <w:tcPr>
            <w:tcW w:w="2105" w:type="dxa"/>
            <w:vAlign w:val="center"/>
          </w:tcPr>
          <w:p w14:paraId="42553F4C"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IV.1. Edukacja odpowiadająca wyzwaniom przyszłości</w:t>
            </w:r>
          </w:p>
        </w:tc>
      </w:tr>
      <w:tr w:rsidR="000C70EA" w:rsidRPr="000C70EA" w14:paraId="34CE9F20" w14:textId="77777777" w:rsidTr="00E44155">
        <w:trPr>
          <w:trHeight w:val="850"/>
        </w:trPr>
        <w:tc>
          <w:tcPr>
            <w:tcW w:w="2327" w:type="dxa"/>
            <w:tcBorders>
              <w:bottom w:val="single" w:sz="4" w:space="0" w:color="auto"/>
            </w:tcBorders>
            <w:vAlign w:val="center"/>
          </w:tcPr>
          <w:p w14:paraId="11578E5C"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I.2. Rozwój transportu, komunikacji i łączności</w:t>
            </w:r>
          </w:p>
        </w:tc>
        <w:tc>
          <w:tcPr>
            <w:tcW w:w="2322" w:type="dxa"/>
            <w:tcBorders>
              <w:bottom w:val="single" w:sz="4" w:space="0" w:color="auto"/>
            </w:tcBorders>
            <w:vAlign w:val="center"/>
          </w:tcPr>
          <w:p w14:paraId="66FD08EE"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II.2. Nowoczesna i odporna infrastruktura</w:t>
            </w:r>
          </w:p>
        </w:tc>
        <w:tc>
          <w:tcPr>
            <w:tcW w:w="2318" w:type="dxa"/>
            <w:vAlign w:val="center"/>
          </w:tcPr>
          <w:p w14:paraId="144C846E"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III.2. Nowoczesne i konkurencyjne rolnictwo</w:t>
            </w:r>
          </w:p>
        </w:tc>
        <w:tc>
          <w:tcPr>
            <w:tcW w:w="2105" w:type="dxa"/>
            <w:vAlign w:val="center"/>
          </w:tcPr>
          <w:p w14:paraId="56812E00"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 xml:space="preserve">IV.2. Dostępne i nowoczesne usługi </w:t>
            </w:r>
            <w:r w:rsidRPr="000C70EA">
              <w:rPr>
                <w:rFonts w:eastAsia="Batang"/>
                <w:sz w:val="18"/>
                <w:szCs w:val="18"/>
              </w:rPr>
              <w:lastRenderedPageBreak/>
              <w:t>społeczne oraz zdrowotne</w:t>
            </w:r>
          </w:p>
        </w:tc>
      </w:tr>
      <w:tr w:rsidR="000C70EA" w:rsidRPr="000C70EA" w14:paraId="6D1EBDDA" w14:textId="77777777" w:rsidTr="00E44155">
        <w:trPr>
          <w:trHeight w:val="850"/>
        </w:trPr>
        <w:tc>
          <w:tcPr>
            <w:tcW w:w="2327" w:type="dxa"/>
            <w:tcBorders>
              <w:top w:val="single" w:sz="4" w:space="0" w:color="auto"/>
              <w:left w:val="nil"/>
              <w:bottom w:val="nil"/>
              <w:right w:val="single" w:sz="4" w:space="0" w:color="auto"/>
            </w:tcBorders>
            <w:vAlign w:val="center"/>
          </w:tcPr>
          <w:p w14:paraId="75BB6264" w14:textId="77777777" w:rsidR="000C70EA" w:rsidRPr="000C70EA" w:rsidRDefault="000C70EA" w:rsidP="00E44155">
            <w:pPr>
              <w:spacing w:before="20" w:after="20"/>
              <w:jc w:val="center"/>
              <w:rPr>
                <w:rFonts w:eastAsia="Batang"/>
                <w:sz w:val="18"/>
                <w:szCs w:val="18"/>
              </w:rPr>
            </w:pPr>
          </w:p>
        </w:tc>
        <w:tc>
          <w:tcPr>
            <w:tcW w:w="2322" w:type="dxa"/>
            <w:tcBorders>
              <w:left w:val="single" w:sz="4" w:space="0" w:color="auto"/>
            </w:tcBorders>
            <w:vAlign w:val="center"/>
          </w:tcPr>
          <w:p w14:paraId="30BA9961"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II.3. Wzmacnianie świadomości ekologicznej mieszkańców</w:t>
            </w:r>
          </w:p>
        </w:tc>
        <w:tc>
          <w:tcPr>
            <w:tcW w:w="2318" w:type="dxa"/>
            <w:vAlign w:val="center"/>
          </w:tcPr>
          <w:p w14:paraId="019AEC3E"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III.3. Rozwój turystyki, agroturystyki i promocji</w:t>
            </w:r>
          </w:p>
        </w:tc>
        <w:tc>
          <w:tcPr>
            <w:tcW w:w="2105" w:type="dxa"/>
            <w:vAlign w:val="center"/>
          </w:tcPr>
          <w:p w14:paraId="2F65BD5F" w14:textId="77777777" w:rsidR="000C70EA" w:rsidRPr="000C70EA" w:rsidRDefault="000C70EA" w:rsidP="00087C27">
            <w:pPr>
              <w:spacing w:before="20" w:after="20"/>
              <w:ind w:firstLine="0"/>
              <w:jc w:val="center"/>
              <w:rPr>
                <w:rFonts w:eastAsia="Batang"/>
                <w:sz w:val="18"/>
                <w:szCs w:val="18"/>
              </w:rPr>
            </w:pPr>
            <w:r w:rsidRPr="000C70EA">
              <w:rPr>
                <w:rFonts w:eastAsia="Batang"/>
                <w:sz w:val="18"/>
                <w:szCs w:val="18"/>
              </w:rPr>
              <w:t>IV.3. Aktywna społeczność i atrakcyjna oferta czasu wolnego</w:t>
            </w:r>
          </w:p>
        </w:tc>
      </w:tr>
    </w:tbl>
    <w:p w14:paraId="471ECB36" w14:textId="77777777" w:rsidR="000C70EA" w:rsidRDefault="000C70EA" w:rsidP="00FB712F">
      <w:pPr>
        <w:spacing w:line="360" w:lineRule="auto"/>
        <w:jc w:val="both"/>
        <w:rPr>
          <w:rFonts w:eastAsia="Calibri" w:cs="Open Sans"/>
          <w:szCs w:val="20"/>
        </w:rPr>
      </w:pPr>
    </w:p>
    <w:p w14:paraId="4C5BA25B" w14:textId="0E41810F" w:rsidR="000C70EA" w:rsidRPr="00087C27" w:rsidRDefault="000C70EA" w:rsidP="00FB712F">
      <w:pPr>
        <w:spacing w:line="360" w:lineRule="auto"/>
        <w:jc w:val="both"/>
      </w:pPr>
      <w:r w:rsidRPr="00985650">
        <w:t xml:space="preserve">Wyznaczone dla Gminy </w:t>
      </w:r>
      <w:r>
        <w:t>Bedlno</w:t>
      </w:r>
      <w:r w:rsidRPr="00985650">
        <w:t xml:space="preserve"> cele strategiczne odpowiadają zdefiniowanym obszarom</w:t>
      </w:r>
      <w:r>
        <w:t xml:space="preserve"> </w:t>
      </w:r>
      <w:r w:rsidRPr="00985650">
        <w:t>rozwojowym w sferze społecznej,</w:t>
      </w:r>
      <w:r>
        <w:t xml:space="preserve"> gospodarczej, </w:t>
      </w:r>
      <w:r w:rsidRPr="00985650">
        <w:t>przestrzennej</w:t>
      </w:r>
      <w:r>
        <w:t xml:space="preserve"> i</w:t>
      </w:r>
      <w:r w:rsidRPr="00985650">
        <w:t xml:space="preserve"> klimatyczno-środowiskowej,</w:t>
      </w:r>
      <w:r>
        <w:t xml:space="preserve"> </w:t>
      </w:r>
      <w:r w:rsidRPr="00985650">
        <w:t xml:space="preserve">które są ze sobą powiązane i wzajemnie się przenikają. </w:t>
      </w:r>
      <w:r w:rsidRPr="00C67EE2">
        <w:t>W sferze przestrzennej i klimatyczno-środowiskowej podstawę działań powinno stanowić dążenie do zrównoważonego rozwoju, opartego na racjonalnym gospodarowaniu przestrzenią, ochronie zasobów naturalnych oraz adaptacji do zmian klimatu. Z kolei w sferze gospodarczej i społecznej szczególne znaczenie ma wzmacnianie lokalnego potencjału, rozwój kapitału ludzkiego i społecznego oraz tworzenie warunków sprzyjających przedsiębiorczości, integracji społecznej i poprawie jakości życia mieszkańców.</w:t>
      </w:r>
    </w:p>
    <w:p w14:paraId="13F4555D" w14:textId="3F66230E" w:rsidR="009278C1" w:rsidRPr="00FB712F" w:rsidRDefault="009278C1" w:rsidP="00FB712F">
      <w:pPr>
        <w:spacing w:line="360" w:lineRule="auto"/>
        <w:jc w:val="both"/>
        <w:rPr>
          <w:rFonts w:cs="Open Sans"/>
          <w:szCs w:val="20"/>
        </w:rPr>
      </w:pPr>
      <w:r w:rsidRPr="00FB712F">
        <w:rPr>
          <w:rFonts w:eastAsia="Calibri" w:cs="Open Sans"/>
          <w:szCs w:val="20"/>
        </w:rPr>
        <w:t>Poniżej znajduje się zestawienie kierunków działań przypisanych do poszczególnych celów strategicznych rozwoju</w:t>
      </w:r>
      <w:r w:rsidR="00952C5E" w:rsidRPr="00FB712F">
        <w:rPr>
          <w:rFonts w:eastAsia="Calibri" w:cs="Open Sans"/>
          <w:szCs w:val="20"/>
        </w:rPr>
        <w:t xml:space="preserve"> </w:t>
      </w:r>
      <w:r w:rsidR="00A96881" w:rsidRPr="00FB712F">
        <w:rPr>
          <w:rFonts w:eastAsia="Calibri" w:cs="Open Sans"/>
          <w:szCs w:val="20"/>
        </w:rPr>
        <w:t xml:space="preserve">Gminy </w:t>
      </w:r>
      <w:r w:rsidR="001266EE">
        <w:rPr>
          <w:rFonts w:eastAsia="Calibri" w:cs="Open Sans"/>
          <w:szCs w:val="20"/>
        </w:rPr>
        <w:t>Bedlno</w:t>
      </w:r>
      <w:r w:rsidRPr="00FB712F">
        <w:rPr>
          <w:rFonts w:eastAsia="Calibri" w:cs="Open Sans"/>
          <w:szCs w:val="20"/>
        </w:rPr>
        <w:t>.</w:t>
      </w:r>
    </w:p>
    <w:p w14:paraId="1162BFBC" w14:textId="33604077" w:rsidR="00463ABE" w:rsidRDefault="009278C1" w:rsidP="009278C1">
      <w:pPr>
        <w:pStyle w:val="Tabeleirysunki"/>
      </w:pPr>
      <w:bookmarkStart w:id="24" w:name="_Toc241528231"/>
      <w:r>
        <w:t xml:space="preserve">Tabela </w:t>
      </w:r>
      <w:fldSimple w:instr=" SEQ Tabela \* ARABIC ">
        <w:r w:rsidR="00C55A4B">
          <w:rPr>
            <w:noProof/>
          </w:rPr>
          <w:t>1</w:t>
        </w:r>
      </w:fldSimple>
      <w:r>
        <w:t xml:space="preserve">. </w:t>
      </w:r>
      <w:r w:rsidRPr="009278C1">
        <w:t>Zestawienie celów</w:t>
      </w:r>
      <w:r w:rsidR="00C735E1">
        <w:t xml:space="preserve"> </w:t>
      </w:r>
      <w:r w:rsidR="00C735E1" w:rsidRPr="00D71564">
        <w:t>operacyjnych</w:t>
      </w:r>
      <w:r w:rsidRPr="009278C1">
        <w:t xml:space="preserve"> i kierunków działań Strategii Rozwoju </w:t>
      </w:r>
      <w:r w:rsidR="00B131BE">
        <w:t xml:space="preserve">Gminy </w:t>
      </w:r>
      <w:r w:rsidR="001266EE">
        <w:t xml:space="preserve">Bedlno </w:t>
      </w:r>
      <w:r w:rsidR="00952C5E">
        <w:t>na lata 202</w:t>
      </w:r>
      <w:r w:rsidR="00B131BE">
        <w:t>5</w:t>
      </w:r>
      <w:r w:rsidR="001266EE">
        <w:t>7</w:t>
      </w:r>
      <w:r w:rsidR="00952C5E">
        <w:t>-203</w:t>
      </w:r>
      <w:r w:rsidR="001266EE">
        <w:t>7</w:t>
      </w:r>
      <w:bookmarkEnd w:id="24"/>
    </w:p>
    <w:tbl>
      <w:tblPr>
        <w:tblStyle w:val="Tabelasiatki5ciemnaakcent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Description w:val="Cele Kierunki&#10;I. Gmina Zaniemyśl zachęcająca do zamieszkania i wypoczynku 1) rozwój zrównoważonej turystyki, oferty turystyczno-rekreacyjnej&#10;2) zwiększenie zasobów mieszkań komunalnych&#10;3) modernizacja zasobów budynków komunalnych pod kątem poprawy dostępności (architektonicznej, cyfrowej – dostęp do Internetu), zagospodarowania wód opadowych i termomodernizacji&#10;4) rozwój oświaty w Gminie Zaniemyśl&#10;5) rozwój innych usług publicznych, w tym opiekuńczych&#10;6) rozwój cyfrowy Gminy Zaniemyśl (e-usługi)&#10;7) poszerzenie oferty i bazy lokalowej w sferze kultury&#10;8) remont lub doposażenie obiektów jednostek ochotniczych straży pożarnych&#10;9) nowe formy i większa skala promocji gminy&#10;10) tworzenie poczucia wspólnoty i tożsamości lokalnej, dbanie o lokalne dziedzictwo historyczne i tradycje&#10;II. Gmina Zaniemyśl przyjazna dla środowiska 1) poprawa świadomości ekologicznej mieszkańców&#10;2) rozwój infrastruktury wodno-kanalizacyjnej i gospodarki odpadami&#10;3) poprawa stanu wód jezior&#10;4) rozwój energii odnawialnej w Gminie Zaniemyśl&#10;5) wsparcie małej retencji wodnej i mikroretencji oraz rozwój zielono-niebieskiej infrastruktury&#10;6) poprawa stanu powietrza&#10;7) zachowanie atrakcyjności krajobrazowej gminy &#10;8) większy zakres ochrony przyrody&#10;III. Gmina Zaniemyśl dobrze dostępna 1) poprawa dostępności Wyspy Edwarda&#10;2) budowa oraz naprawy i utwardzanie dróg i chodników&#10;3) rozwój sieci dróg rowerowych&#10;4) modernizacja i rozbudowa oświetlenia drogowego&#10;5) rozbudowa infrastruktury lokalnej (placów zabaw, boisk, świetlic, zagospodarowanie nieruchomości, w tym obiektów zmieniających przeznaczenie)&#10;6) współpraca z Powiatem Średzkim nad rozwojem infrastruktury Średzkiej Kolei Powiatowej&#10;7) rewitalizacja i poprawa stanu przestrzeni publicznych&#10;8) tworzenie warunków architektoniczno-cyfrowych zapewniających dostęp osobom ze szczególnymi potrzebami do usług urzędu gminy i jednostek organizacyjnych gminy&#10;9) rozwój komunikacji publicznej"/>
      </w:tblPr>
      <w:tblGrid>
        <w:gridCol w:w="2502"/>
        <w:gridCol w:w="2280"/>
        <w:gridCol w:w="4280"/>
      </w:tblGrid>
      <w:tr w:rsidR="00B364B1" w:rsidRPr="00014F5F" w14:paraId="2E869239" w14:textId="77777777" w:rsidTr="00014F5F">
        <w:trPr>
          <w:cnfStyle w:val="100000000000" w:firstRow="1" w:lastRow="0" w:firstColumn="0" w:lastColumn="0" w:oddVBand="0" w:evenVBand="0" w:oddHBand="0" w:evenHBand="0" w:firstRowFirstColumn="0" w:firstRowLastColumn="0" w:lastRowFirstColumn="0" w:lastRowLastColumn="0"/>
          <w:trHeight w:val="737"/>
        </w:trPr>
        <w:tc>
          <w:tcPr>
            <w:cnfStyle w:val="001000000000" w:firstRow="0" w:lastRow="0" w:firstColumn="1" w:lastColumn="0" w:oddVBand="0" w:evenVBand="0" w:oddHBand="0" w:evenHBand="0" w:firstRowFirstColumn="0" w:firstRowLastColumn="0" w:lastRowFirstColumn="0" w:lastRowLastColumn="0"/>
            <w:tcW w:w="2502" w:type="dxa"/>
            <w:tcBorders>
              <w:top w:val="none" w:sz="0" w:space="0" w:color="auto"/>
              <w:left w:val="none" w:sz="0" w:space="0" w:color="auto"/>
              <w:right w:val="none" w:sz="0" w:space="0" w:color="auto"/>
            </w:tcBorders>
            <w:shd w:val="clear" w:color="auto" w:fill="D50000"/>
            <w:vAlign w:val="center"/>
          </w:tcPr>
          <w:p w14:paraId="2AE3A04E" w14:textId="0B3776C6" w:rsidR="00B364B1" w:rsidRPr="00014F5F" w:rsidRDefault="00B364B1" w:rsidP="00796098">
            <w:pPr>
              <w:jc w:val="center"/>
              <w:rPr>
                <w:rFonts w:eastAsia="Calibri" w:cs="Open Sans"/>
                <w:b w:val="0"/>
                <w:sz w:val="18"/>
                <w:szCs w:val="18"/>
              </w:rPr>
            </w:pPr>
            <w:bookmarkStart w:id="25" w:name="_Hlk126771261"/>
            <w:r w:rsidRPr="00014F5F">
              <w:rPr>
                <w:rFonts w:eastAsia="Calibri" w:cs="Open Sans"/>
                <w:sz w:val="18"/>
                <w:szCs w:val="18"/>
              </w:rPr>
              <w:t xml:space="preserve">Cele </w:t>
            </w:r>
            <w:r w:rsidR="00803893" w:rsidRPr="00014F5F">
              <w:rPr>
                <w:rFonts w:eastAsia="Calibri" w:cs="Open Sans"/>
                <w:sz w:val="18"/>
                <w:szCs w:val="18"/>
              </w:rPr>
              <w:t>strategiczne</w:t>
            </w:r>
          </w:p>
        </w:tc>
        <w:tc>
          <w:tcPr>
            <w:tcW w:w="2280" w:type="dxa"/>
            <w:tcBorders>
              <w:top w:val="none" w:sz="0" w:space="0" w:color="auto"/>
              <w:left w:val="none" w:sz="0" w:space="0" w:color="auto"/>
              <w:right w:val="none" w:sz="0" w:space="0" w:color="auto"/>
            </w:tcBorders>
            <w:shd w:val="clear" w:color="auto" w:fill="D50000"/>
          </w:tcPr>
          <w:p w14:paraId="6B22B53B" w14:textId="46BA59DA" w:rsidR="00B364B1" w:rsidRPr="00014F5F" w:rsidRDefault="00803893" w:rsidP="00796098">
            <w:pPr>
              <w:spacing w:before="240" w:after="240"/>
              <w:jc w:val="center"/>
              <w:cnfStyle w:val="100000000000" w:firstRow="1" w:lastRow="0" w:firstColumn="0" w:lastColumn="0" w:oddVBand="0" w:evenVBand="0" w:oddHBand="0" w:evenHBand="0" w:firstRowFirstColumn="0" w:firstRowLastColumn="0" w:lastRowFirstColumn="0" w:lastRowLastColumn="0"/>
              <w:rPr>
                <w:rFonts w:eastAsia="Calibri" w:cs="Open Sans"/>
                <w:sz w:val="18"/>
                <w:szCs w:val="18"/>
              </w:rPr>
            </w:pPr>
            <w:r w:rsidRPr="00014F5F">
              <w:rPr>
                <w:rFonts w:eastAsia="Calibri" w:cs="Open Sans"/>
                <w:sz w:val="18"/>
                <w:szCs w:val="18"/>
              </w:rPr>
              <w:t>Cele operacyjne</w:t>
            </w:r>
          </w:p>
        </w:tc>
        <w:tc>
          <w:tcPr>
            <w:tcW w:w="4280" w:type="dxa"/>
            <w:tcBorders>
              <w:top w:val="none" w:sz="0" w:space="0" w:color="auto"/>
              <w:left w:val="none" w:sz="0" w:space="0" w:color="auto"/>
              <w:right w:val="none" w:sz="0" w:space="0" w:color="auto"/>
            </w:tcBorders>
            <w:shd w:val="clear" w:color="auto" w:fill="D50000"/>
            <w:vAlign w:val="center"/>
          </w:tcPr>
          <w:p w14:paraId="79899784" w14:textId="599CB042" w:rsidR="00B364B1" w:rsidRPr="00014F5F" w:rsidRDefault="00B364B1" w:rsidP="00796098">
            <w:pPr>
              <w:spacing w:before="240" w:after="240"/>
              <w:jc w:val="center"/>
              <w:cnfStyle w:val="100000000000" w:firstRow="1" w:lastRow="0" w:firstColumn="0" w:lastColumn="0" w:oddVBand="0" w:evenVBand="0" w:oddHBand="0" w:evenHBand="0" w:firstRowFirstColumn="0" w:firstRowLastColumn="0" w:lastRowFirstColumn="0" w:lastRowLastColumn="0"/>
              <w:rPr>
                <w:rFonts w:eastAsia="Calibri" w:cs="Open Sans"/>
                <w:b w:val="0"/>
                <w:sz w:val="18"/>
                <w:szCs w:val="18"/>
              </w:rPr>
            </w:pPr>
            <w:r w:rsidRPr="00014F5F">
              <w:rPr>
                <w:rFonts w:eastAsia="Calibri" w:cs="Open Sans"/>
                <w:sz w:val="18"/>
                <w:szCs w:val="18"/>
              </w:rPr>
              <w:t>Kierunki działań</w:t>
            </w:r>
          </w:p>
        </w:tc>
      </w:tr>
      <w:tr w:rsidR="00DB54F0" w:rsidRPr="00014F5F" w14:paraId="35AB89C7" w14:textId="77777777" w:rsidTr="00014F5F">
        <w:trPr>
          <w:cnfStyle w:val="000000100000" w:firstRow="0" w:lastRow="0" w:firstColumn="0" w:lastColumn="0" w:oddVBand="0" w:evenVBand="0" w:oddHBand="1" w:evenHBand="0" w:firstRowFirstColumn="0" w:firstRowLastColumn="0" w:lastRowFirstColumn="0" w:lastRowLastColumn="0"/>
          <w:trHeight w:val="162"/>
        </w:trPr>
        <w:tc>
          <w:tcPr>
            <w:cnfStyle w:val="001000000000" w:firstRow="0" w:lastRow="0" w:firstColumn="1" w:lastColumn="0" w:oddVBand="0" w:evenVBand="0" w:oddHBand="0" w:evenHBand="0" w:firstRowFirstColumn="0" w:firstRowLastColumn="0" w:lastRowFirstColumn="0" w:lastRowLastColumn="0"/>
            <w:tcW w:w="2502" w:type="dxa"/>
            <w:vMerge w:val="restart"/>
            <w:tcBorders>
              <w:left w:val="none" w:sz="0" w:space="0" w:color="auto"/>
            </w:tcBorders>
            <w:shd w:val="clear" w:color="auto" w:fill="D50000"/>
            <w:vAlign w:val="center"/>
          </w:tcPr>
          <w:p w14:paraId="7BA46481" w14:textId="1AF8BD53" w:rsidR="00DB54F0" w:rsidRPr="00014F5F" w:rsidRDefault="00DB54F0" w:rsidP="00DB54F0">
            <w:pPr>
              <w:contextualSpacing/>
              <w:jc w:val="center"/>
              <w:rPr>
                <w:rFonts w:eastAsia="Calibri" w:cs="Open Sans"/>
                <w:b w:val="0"/>
                <w:sz w:val="18"/>
                <w:szCs w:val="18"/>
              </w:rPr>
            </w:pPr>
            <w:r w:rsidRPr="00014F5F">
              <w:rPr>
                <w:rFonts w:eastAsia="Calibri" w:cs="Open Sans"/>
                <w:sz w:val="18"/>
                <w:szCs w:val="18"/>
              </w:rPr>
              <w:t>Cel strategiczny I: Nowoczesna przestrzeń, transport i komunikacja na terenie Gminy Bedlno</w:t>
            </w:r>
          </w:p>
        </w:tc>
        <w:tc>
          <w:tcPr>
            <w:tcW w:w="2280" w:type="dxa"/>
            <w:shd w:val="clear" w:color="auto" w:fill="FFFFFF" w:themeFill="background1"/>
            <w:vAlign w:val="center"/>
          </w:tcPr>
          <w:p w14:paraId="778C4638" w14:textId="407C9EBD" w:rsidR="00DB54F0" w:rsidRPr="00014F5F" w:rsidRDefault="00DB54F0" w:rsidP="00014F5F">
            <w:pPr>
              <w:contextualSpacing/>
              <w:jc w:val="center"/>
              <w:cnfStyle w:val="000000100000" w:firstRow="0" w:lastRow="0" w:firstColumn="0" w:lastColumn="0" w:oddVBand="0" w:evenVBand="0" w:oddHBand="1" w:evenHBand="0" w:firstRowFirstColumn="0" w:firstRowLastColumn="0" w:lastRowFirstColumn="0" w:lastRowLastColumn="0"/>
              <w:rPr>
                <w:rFonts w:cs="Open Sans"/>
                <w:bCs/>
                <w:sz w:val="18"/>
                <w:szCs w:val="18"/>
              </w:rPr>
            </w:pPr>
            <w:r w:rsidRPr="00014F5F">
              <w:rPr>
                <w:rFonts w:cs="Open Sans"/>
                <w:bCs/>
                <w:sz w:val="18"/>
                <w:szCs w:val="18"/>
              </w:rPr>
              <w:t xml:space="preserve">I.1. </w:t>
            </w:r>
            <w:r w:rsidRPr="00014F5F">
              <w:rPr>
                <w:rFonts w:eastAsia="Batang" w:cs="Open Sans"/>
                <w:color w:val="000000" w:themeColor="text1"/>
                <w:sz w:val="18"/>
                <w:szCs w:val="18"/>
              </w:rPr>
              <w:t>Ład przestrzenny i wysokiej jakości przestrzeń publiczna</w:t>
            </w:r>
          </w:p>
        </w:tc>
        <w:tc>
          <w:tcPr>
            <w:tcW w:w="4280" w:type="dxa"/>
            <w:shd w:val="clear" w:color="auto" w:fill="FFFFFF" w:themeFill="background1"/>
            <w:vAlign w:val="center"/>
          </w:tcPr>
          <w:p w14:paraId="5B62CBAD"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zwiększenie spójności polityki przestrzennej gminy poprzez opracowanie dokumentów planistycznych i wzrost poziom pokrycia terenu gminy miejscowymi planami zagospodarowania przestrzennego;</w:t>
            </w:r>
          </w:p>
          <w:p w14:paraId="782C8622"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zachowanie i wzmocnienie ładu przestrzennego poprzez kształtowanie polityki przestrzennej skoncentrowanej na ograniczaniu rozpraszania zabudowy; </w:t>
            </w:r>
          </w:p>
          <w:p w14:paraId="5F22C1D5"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ochrona gruntów o wysokiej przydatności rolniczej; </w:t>
            </w:r>
          </w:p>
          <w:p w14:paraId="5372EF68"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rozbudowa zasobu mieszkaniowego gminy, w tym m.in. poprzez zaadaptowanie nieużytkowanego budynku po szkole podstawowej w Pniewie na mieszkania komunalne; </w:t>
            </w:r>
          </w:p>
          <w:p w14:paraId="7B573940"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poprawa stanu technicznego obiektów komunalnych, w tym świetlic wiejskich, obejmująca m.in. termomodernizację i remonty;</w:t>
            </w:r>
          </w:p>
          <w:p w14:paraId="5C3C4F99"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lastRenderedPageBreak/>
              <w:t xml:space="preserve">zwiększanie walorów estetycznych i funkcjonalnych przestrzeni publicznych poprzez poprawę ich stanu technicznego oraz systematyczne doposażanie w elementy małej architektury; </w:t>
            </w:r>
          </w:p>
          <w:p w14:paraId="10C68A75"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renowacja terenów i obiektów charakteryzujących się znacznymi walorami historycznymi, obejmująca m.in. renowację obiektów zabytkowych; </w:t>
            </w:r>
          </w:p>
          <w:p w14:paraId="2BBA773B"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budowa, rozbudowa, przebudowa oraz modernizacja świetlic wiejskich;  </w:t>
            </w:r>
          </w:p>
          <w:p w14:paraId="2B7CEC46"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termomodernizacja, remont, modernizacja oraz doposażanie remiz OSP na terenie gminy w celu zwiększenia ich zdolności bojowej; </w:t>
            </w:r>
          </w:p>
          <w:p w14:paraId="72810B19"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tworzenie na terenie gminy obiektów wielofunkcyjnych, pełniących równocześnie funkcję schronów lub miejsc doraźnego schronienia;</w:t>
            </w:r>
          </w:p>
          <w:p w14:paraId="5B93BDD5"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rozbudowa gminnego systemu monitoringu wizyjnego;</w:t>
            </w:r>
          </w:p>
          <w:p w14:paraId="1AD09B96" w14:textId="77777777"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dostosowanie obiektów przestrzeni publicznej do standardów technicznych, spełniających wymagania ustawy o zapewnieniu dostępności osobom ze szczególnymi potrzebami; </w:t>
            </w:r>
          </w:p>
          <w:p w14:paraId="2BF373BB" w14:textId="239B6078" w:rsidR="00DB54F0" w:rsidRPr="00014F5F" w:rsidRDefault="00DB54F0">
            <w:pPr>
              <w:pStyle w:val="Akapitzlist"/>
              <w:numPr>
                <w:ilvl w:val="0"/>
                <w:numId w:val="71"/>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realizacja działań w obiektach użyteczności publicznej w zakresie poprawy warunków BHP oraz dostosowania dla osób z niepełnosprawnościami. </w:t>
            </w:r>
          </w:p>
        </w:tc>
      </w:tr>
      <w:tr w:rsidR="00803893" w:rsidRPr="00014F5F" w14:paraId="43187A58" w14:textId="77777777" w:rsidTr="00014F5F">
        <w:trPr>
          <w:trHeight w:val="162"/>
        </w:trPr>
        <w:tc>
          <w:tcPr>
            <w:cnfStyle w:val="001000000000" w:firstRow="0" w:lastRow="0" w:firstColumn="1" w:lastColumn="0" w:oddVBand="0" w:evenVBand="0" w:oddHBand="0" w:evenHBand="0" w:firstRowFirstColumn="0" w:firstRowLastColumn="0" w:lastRowFirstColumn="0" w:lastRowLastColumn="0"/>
            <w:tcW w:w="2502" w:type="dxa"/>
            <w:vMerge/>
            <w:tcBorders>
              <w:left w:val="none" w:sz="0" w:space="0" w:color="auto"/>
            </w:tcBorders>
            <w:shd w:val="clear" w:color="auto" w:fill="D50000"/>
            <w:vAlign w:val="center"/>
          </w:tcPr>
          <w:p w14:paraId="7AE68E59" w14:textId="77777777" w:rsidR="00803893" w:rsidRPr="00014F5F" w:rsidRDefault="00803893" w:rsidP="008A09B0">
            <w:pPr>
              <w:contextualSpacing/>
              <w:jc w:val="center"/>
              <w:rPr>
                <w:rFonts w:eastAsia="Calibri" w:cs="Open Sans"/>
                <w:sz w:val="18"/>
                <w:szCs w:val="18"/>
              </w:rPr>
            </w:pPr>
          </w:p>
        </w:tc>
        <w:tc>
          <w:tcPr>
            <w:tcW w:w="2280" w:type="dxa"/>
            <w:shd w:val="clear" w:color="auto" w:fill="FFFFFF" w:themeFill="background1"/>
            <w:vAlign w:val="center"/>
          </w:tcPr>
          <w:p w14:paraId="79EFD335" w14:textId="74EAB334" w:rsidR="00803893" w:rsidRPr="00014F5F" w:rsidRDefault="00803893" w:rsidP="00014F5F">
            <w:pPr>
              <w:contextualSpacing/>
              <w:jc w:val="center"/>
              <w:cnfStyle w:val="000000000000" w:firstRow="0" w:lastRow="0" w:firstColumn="0" w:lastColumn="0" w:oddVBand="0" w:evenVBand="0" w:oddHBand="0" w:evenHBand="0" w:firstRowFirstColumn="0" w:firstRowLastColumn="0" w:lastRowFirstColumn="0" w:lastRowLastColumn="0"/>
              <w:rPr>
                <w:rFonts w:cs="Open Sans"/>
                <w:bCs/>
                <w:color w:val="000000" w:themeColor="text1"/>
                <w:sz w:val="18"/>
                <w:szCs w:val="18"/>
              </w:rPr>
            </w:pPr>
            <w:r w:rsidRPr="00014F5F">
              <w:rPr>
                <w:rFonts w:cs="Open Sans"/>
                <w:bCs/>
                <w:color w:val="000000" w:themeColor="text1"/>
                <w:sz w:val="18"/>
                <w:szCs w:val="18"/>
              </w:rPr>
              <w:t>I.2.</w:t>
            </w:r>
            <w:r w:rsidR="00DB54F0" w:rsidRPr="00014F5F">
              <w:rPr>
                <w:rFonts w:eastAsia="Batang" w:cs="Open Sans"/>
                <w:bCs/>
                <w:color w:val="000000" w:themeColor="text1"/>
                <w:sz w:val="18"/>
                <w:szCs w:val="18"/>
              </w:rPr>
              <w:t>Rozwój transportu, komunikacji i łączności</w:t>
            </w:r>
          </w:p>
        </w:tc>
        <w:tc>
          <w:tcPr>
            <w:tcW w:w="4280" w:type="dxa"/>
            <w:shd w:val="clear" w:color="auto" w:fill="FFFFFF" w:themeFill="background1"/>
          </w:tcPr>
          <w:p w14:paraId="389F0D00" w14:textId="77777777" w:rsidR="00DB54F0" w:rsidRPr="00014F5F" w:rsidRDefault="00DB54F0">
            <w:pPr>
              <w:pStyle w:val="Akapitzlist"/>
              <w:numPr>
                <w:ilvl w:val="0"/>
                <w:numId w:val="71"/>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budowa, modernizacja, przebudowa i rozbudowa dróg gminnych w celu zwiększenia wewnętrznej spójności komunikacyjnej; </w:t>
            </w:r>
          </w:p>
          <w:p w14:paraId="48C27D69" w14:textId="77777777" w:rsidR="00DB54F0" w:rsidRPr="00014F5F" w:rsidRDefault="00DB54F0">
            <w:pPr>
              <w:pStyle w:val="Akapitzlist"/>
              <w:numPr>
                <w:ilvl w:val="0"/>
                <w:numId w:val="71"/>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współpraca z zarządcami dróg wszystkich kategorii w celu przebudowy, modernizacji, rozbudowy i remontów odcinków drogowych; </w:t>
            </w:r>
          </w:p>
          <w:p w14:paraId="6851F8C3" w14:textId="77777777" w:rsidR="00DB54F0" w:rsidRPr="00014F5F" w:rsidRDefault="00DB54F0">
            <w:pPr>
              <w:pStyle w:val="Akapitzlist"/>
              <w:numPr>
                <w:ilvl w:val="0"/>
                <w:numId w:val="71"/>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budowa nowych oraz remont istniejących mostów nad Bzurą i innymi ciekami wodnymi; </w:t>
            </w:r>
          </w:p>
          <w:p w14:paraId="2BC145F4" w14:textId="77777777" w:rsidR="00DB54F0" w:rsidRPr="00014F5F" w:rsidRDefault="00DB54F0">
            <w:pPr>
              <w:pStyle w:val="Akapitzlist"/>
              <w:numPr>
                <w:ilvl w:val="0"/>
                <w:numId w:val="71"/>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rozbudowa infrastruktury dla rowerzystów na terenie gminy, w tym m.in. budowa ciągów pieszo-rowerowych;</w:t>
            </w:r>
          </w:p>
          <w:p w14:paraId="30A577CF" w14:textId="77777777" w:rsidR="00DB54F0" w:rsidRPr="00014F5F" w:rsidRDefault="00DB54F0">
            <w:pPr>
              <w:pStyle w:val="Akapitzlist"/>
              <w:numPr>
                <w:ilvl w:val="0"/>
                <w:numId w:val="71"/>
              </w:numPr>
              <w:suppressAutoHyphens/>
              <w:spacing w:before="20" w:after="20" w:line="300" w:lineRule="auto"/>
              <w:ind w:left="530"/>
              <w:contextualSpacing/>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zwiększenie bezpieczeństwa ruchu drogowego m.in. poprzez montaż sygnalizacji świetlnej w ciągu drogi krajowej nr 92, rozbudowę i modernizację oświetlenia ulicznego na terenie gminy czy poprawę bezpieczeństwa na przejazdach kolejowych;</w:t>
            </w:r>
          </w:p>
          <w:p w14:paraId="56F215B1" w14:textId="77777777" w:rsidR="00DB54F0" w:rsidRPr="00014F5F" w:rsidRDefault="00DB54F0">
            <w:pPr>
              <w:pStyle w:val="Akapitzlist"/>
              <w:numPr>
                <w:ilvl w:val="0"/>
                <w:numId w:val="71"/>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lastRenderedPageBreak/>
              <w:t>podejmowanie działań na rzecz zwiększenia spójności i dostępności publicznego transportu zbiorowego;</w:t>
            </w:r>
          </w:p>
          <w:p w14:paraId="20370ACF" w14:textId="77777777" w:rsidR="00DB54F0" w:rsidRPr="00014F5F" w:rsidRDefault="00DB54F0">
            <w:pPr>
              <w:pStyle w:val="Akapitzlist"/>
              <w:numPr>
                <w:ilvl w:val="0"/>
                <w:numId w:val="71"/>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rozwój infrastruktury przesiadkowej na terenie gminy oraz integracja transportu autobusowego z kolejowym; </w:t>
            </w:r>
          </w:p>
          <w:p w14:paraId="7AA66310" w14:textId="77777777" w:rsidR="00DB54F0" w:rsidRPr="00014F5F" w:rsidRDefault="00DB54F0">
            <w:pPr>
              <w:pStyle w:val="Akapitzlist"/>
              <w:numPr>
                <w:ilvl w:val="0"/>
                <w:numId w:val="71"/>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modernizacja oraz rozbudowa infrastruktury przystanków autobusowych;</w:t>
            </w:r>
          </w:p>
          <w:p w14:paraId="2D5CC931" w14:textId="77777777" w:rsidR="00DB54F0" w:rsidRPr="00014F5F" w:rsidRDefault="00DB54F0">
            <w:pPr>
              <w:pStyle w:val="Akapitzlist"/>
              <w:numPr>
                <w:ilvl w:val="0"/>
                <w:numId w:val="71"/>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rozbudowa i modernizacja infrastruktury telekomunikacyjnej; </w:t>
            </w:r>
          </w:p>
          <w:p w14:paraId="0086813C" w14:textId="5F146B14" w:rsidR="00803893" w:rsidRPr="00014F5F" w:rsidRDefault="00DB54F0">
            <w:pPr>
              <w:pStyle w:val="Akapitzlist"/>
              <w:numPr>
                <w:ilvl w:val="0"/>
                <w:numId w:val="71"/>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zwiększenie dostępności i przepustowości Internetu szerokopasmowego na obszarze gminy.  </w:t>
            </w:r>
          </w:p>
        </w:tc>
      </w:tr>
      <w:tr w:rsidR="00DB54F0" w:rsidRPr="00014F5F" w14:paraId="1C4916AC" w14:textId="77777777" w:rsidTr="00014F5F">
        <w:trPr>
          <w:cnfStyle w:val="000000100000" w:firstRow="0" w:lastRow="0" w:firstColumn="0" w:lastColumn="0" w:oddVBand="0" w:evenVBand="0" w:oddHBand="1" w:evenHBand="0" w:firstRowFirstColumn="0" w:firstRowLastColumn="0" w:lastRowFirstColumn="0" w:lastRowLastColumn="0"/>
          <w:trHeight w:val="683"/>
        </w:trPr>
        <w:tc>
          <w:tcPr>
            <w:cnfStyle w:val="001000000000" w:firstRow="0" w:lastRow="0" w:firstColumn="1" w:lastColumn="0" w:oddVBand="0" w:evenVBand="0" w:oddHBand="0" w:evenHBand="0" w:firstRowFirstColumn="0" w:firstRowLastColumn="0" w:lastRowFirstColumn="0" w:lastRowLastColumn="0"/>
            <w:tcW w:w="2502" w:type="dxa"/>
            <w:vMerge w:val="restart"/>
            <w:tcBorders>
              <w:left w:val="none" w:sz="0" w:space="0" w:color="auto"/>
            </w:tcBorders>
            <w:shd w:val="clear" w:color="auto" w:fill="D50000"/>
            <w:vAlign w:val="center"/>
          </w:tcPr>
          <w:p w14:paraId="10D15DA7" w14:textId="5E4E9A68" w:rsidR="00DB54F0" w:rsidRPr="00014F5F" w:rsidRDefault="00DB54F0" w:rsidP="00DB54F0">
            <w:pPr>
              <w:ind w:left="360"/>
              <w:contextualSpacing/>
              <w:jc w:val="center"/>
              <w:rPr>
                <w:rFonts w:eastAsia="Calibri" w:cs="Open Sans"/>
                <w:bCs w:val="0"/>
                <w:sz w:val="18"/>
                <w:szCs w:val="18"/>
              </w:rPr>
            </w:pPr>
            <w:r w:rsidRPr="00014F5F">
              <w:rPr>
                <w:rFonts w:eastAsia="Calibri" w:cs="Open Sans"/>
                <w:bCs w:val="0"/>
                <w:sz w:val="18"/>
                <w:szCs w:val="18"/>
              </w:rPr>
              <w:lastRenderedPageBreak/>
              <w:t>Cel strategiczny II: Wzmacnianie walorów środowiskowych i rozwój infrastruktury technicznej na terenie Gminy Bedlno</w:t>
            </w:r>
          </w:p>
        </w:tc>
        <w:tc>
          <w:tcPr>
            <w:tcW w:w="2280" w:type="dxa"/>
            <w:shd w:val="clear" w:color="auto" w:fill="FFFFFF" w:themeFill="background1"/>
            <w:vAlign w:val="center"/>
          </w:tcPr>
          <w:p w14:paraId="44AD00BF" w14:textId="6E8A4853" w:rsidR="00DB54F0" w:rsidRPr="00014F5F" w:rsidRDefault="00DB54F0" w:rsidP="00014F5F">
            <w:pPr>
              <w:contextualSpacing/>
              <w:jc w:val="center"/>
              <w:cnfStyle w:val="000000100000" w:firstRow="0" w:lastRow="0" w:firstColumn="0" w:lastColumn="0" w:oddVBand="0" w:evenVBand="0" w:oddHBand="1" w:evenHBand="0" w:firstRowFirstColumn="0" w:firstRowLastColumn="0" w:lastRowFirstColumn="0" w:lastRowLastColumn="0"/>
              <w:rPr>
                <w:rFonts w:cs="Open Sans"/>
                <w:bCs/>
                <w:sz w:val="18"/>
                <w:szCs w:val="18"/>
              </w:rPr>
            </w:pPr>
            <w:r w:rsidRPr="00014F5F">
              <w:rPr>
                <w:rFonts w:cs="Open Sans"/>
                <w:bCs/>
                <w:sz w:val="18"/>
                <w:szCs w:val="18"/>
              </w:rPr>
              <w:t xml:space="preserve">II.1. </w:t>
            </w:r>
            <w:r w:rsidRPr="00014F5F">
              <w:rPr>
                <w:rFonts w:eastAsia="Batang" w:cs="Open Sans"/>
                <w:sz w:val="18"/>
                <w:szCs w:val="18"/>
              </w:rPr>
              <w:t>Ochrona zasobów przyrodniczych i adaptacja do zmian klimatu</w:t>
            </w:r>
          </w:p>
        </w:tc>
        <w:tc>
          <w:tcPr>
            <w:tcW w:w="4280" w:type="dxa"/>
            <w:shd w:val="clear" w:color="auto" w:fill="FFFFFF" w:themeFill="background1"/>
            <w:vAlign w:val="center"/>
          </w:tcPr>
          <w:p w14:paraId="376994D1" w14:textId="77777777" w:rsidR="00DB54F0"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zachowanie właściwości ekosystemów poprzez ochronę i racjonalne użytkowanie zasobów przyrodniczych, ze szczególnym uwzględnieniem różnorodności biologicznej i krajobrazowej; </w:t>
            </w:r>
          </w:p>
          <w:p w14:paraId="687ED889" w14:textId="77777777" w:rsidR="00DB54F0"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utrzymanie i zachowanie właściwości istniejących form ochrony przyrody; </w:t>
            </w:r>
          </w:p>
          <w:p w14:paraId="6545EBF7" w14:textId="77777777" w:rsidR="00DB54F0"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zwiększenie powierzchni terenów zieleni, w tym </w:t>
            </w:r>
            <w:proofErr w:type="spellStart"/>
            <w:r w:rsidRPr="00F52DE5">
              <w:rPr>
                <w:rFonts w:ascii="Open Sans" w:eastAsia="Batang" w:hAnsi="Open Sans" w:cs="Open Sans"/>
                <w:color w:val="000000" w:themeColor="text1"/>
                <w:sz w:val="18"/>
                <w:szCs w:val="18"/>
              </w:rPr>
              <w:t>zadrzewień</w:t>
            </w:r>
            <w:proofErr w:type="spellEnd"/>
            <w:r w:rsidRPr="00F52DE5">
              <w:rPr>
                <w:rFonts w:ascii="Open Sans" w:eastAsia="Batang" w:hAnsi="Open Sans" w:cs="Open Sans"/>
                <w:color w:val="000000" w:themeColor="text1"/>
                <w:sz w:val="18"/>
                <w:szCs w:val="18"/>
              </w:rPr>
              <w:t xml:space="preserve"> śródpolnych i przydrożnych;</w:t>
            </w:r>
          </w:p>
          <w:p w14:paraId="467A47A9" w14:textId="77777777" w:rsidR="00DB54F0"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ochrona i odtwarzanie naturalnych zdolności retencyjnych dolin rzecznych i terenów podmokłych; </w:t>
            </w:r>
          </w:p>
          <w:p w14:paraId="5C1BEB92" w14:textId="77777777" w:rsidR="00DB54F0"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ochrona lokalnej bioróżnorodności poprzez utrzymanie i wzmacnianie korytarzy ekologicznych oraz działania wspierające siedliska gatunków roślin i zwierząt występujących na terenie gminy; </w:t>
            </w:r>
          </w:p>
          <w:p w14:paraId="36291D53" w14:textId="77777777" w:rsidR="00DB54F0"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ograniczenie skali oddziaływania antropopresji na tereny cenny przyrodniczo poprzez odpowiednią politykę przestrzenną oraz działania informacyjne i edukacyjne; </w:t>
            </w:r>
          </w:p>
          <w:p w14:paraId="6256D876" w14:textId="77777777" w:rsidR="00DB54F0"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poprawa efektywności ochrony wód poprzez ograniczenie dopływu zanieczyszczeń oraz kontrolę gospodarki ściekowej na terenach nieskanalizowanych; </w:t>
            </w:r>
          </w:p>
          <w:p w14:paraId="1DB468F4" w14:textId="77777777" w:rsidR="00F52DE5" w:rsidRPr="00F52DE5" w:rsidRDefault="00F52DE5">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ochrona wód przed zanieczyszczeniami pochodzącymi ze źródeł rolniczych, poprzez promowanie wdrażania zasad Dobrej Praktyki Rolniczej; </w:t>
            </w:r>
          </w:p>
          <w:p w14:paraId="552F96AE" w14:textId="4ADA5CEF" w:rsidR="00F52DE5" w:rsidRPr="00F52DE5" w:rsidRDefault="00F52DE5">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działanie na rzecz zwiększenia retencji wodnej na terenach rolniczych, leśnych i zurbanizowanych, poprzez promowanie prawidłowego użytkowania rolniczego gleb, prowadzenia prac przeciwerozyjnych, tworzenie stref buforowych wzdłuż cieków, ochronę i odtwarzanie oczek wodnych i mokradeł, retencjonowanie wody w już istniejących </w:t>
            </w:r>
            <w:r w:rsidRPr="00F52DE5">
              <w:rPr>
                <w:rFonts w:ascii="Open Sans" w:eastAsia="Batang" w:hAnsi="Open Sans" w:cs="Open Sans"/>
                <w:color w:val="000000" w:themeColor="text1"/>
                <w:sz w:val="18"/>
                <w:szCs w:val="18"/>
              </w:rPr>
              <w:lastRenderedPageBreak/>
              <w:t>zbiornikach i rowach oraz zachęcanie do wykonywania nowych zbiorników wodnych;</w:t>
            </w:r>
          </w:p>
          <w:p w14:paraId="38BB0281" w14:textId="77777777" w:rsidR="00DB54F0"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podejmowanie działań na rzecz poprawy stanu ekologicznego i chemicznego wód powierzchniowych.</w:t>
            </w:r>
          </w:p>
          <w:p w14:paraId="795BEE52" w14:textId="77777777" w:rsidR="00DB54F0"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kontynuowanie działań ukierunkowanych na ograniczenie ilości materiałów zawierających azbest na terenie gminy; </w:t>
            </w:r>
          </w:p>
          <w:p w14:paraId="4B7B6640" w14:textId="77777777" w:rsidR="00F52DE5"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opracowanie nowych oraz aktualizacja istniejących dokumentów strategicznych i programowych w zakresie ochrony środowiska</w:t>
            </w:r>
            <w:r w:rsidR="00F52DE5" w:rsidRPr="00F52DE5">
              <w:rPr>
                <w:rFonts w:ascii="Open Sans" w:eastAsia="Batang" w:hAnsi="Open Sans" w:cs="Open Sans"/>
                <w:color w:val="000000" w:themeColor="text1"/>
                <w:sz w:val="18"/>
                <w:szCs w:val="18"/>
              </w:rPr>
              <w:t xml:space="preserve">, w tym pod kątem ochrony zbiorników wodnych; </w:t>
            </w:r>
          </w:p>
          <w:p w14:paraId="6DB0375F" w14:textId="3F30BACF" w:rsidR="00DB54F0" w:rsidRPr="00F52DE5"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F52DE5">
              <w:rPr>
                <w:rFonts w:ascii="Open Sans" w:eastAsia="Batang" w:hAnsi="Open Sans" w:cs="Open Sans"/>
                <w:color w:val="000000" w:themeColor="text1"/>
                <w:sz w:val="18"/>
                <w:szCs w:val="18"/>
              </w:rPr>
              <w:t xml:space="preserve">uwzględnienie adaptacji do zmian klimatu w działaniach planistycznych inwestycyjnych. </w:t>
            </w:r>
          </w:p>
        </w:tc>
      </w:tr>
      <w:tr w:rsidR="00DB54F0" w:rsidRPr="00014F5F" w14:paraId="3238DD81" w14:textId="77777777" w:rsidTr="00014F5F">
        <w:trPr>
          <w:trHeight w:val="682"/>
        </w:trPr>
        <w:tc>
          <w:tcPr>
            <w:cnfStyle w:val="001000000000" w:firstRow="0" w:lastRow="0" w:firstColumn="1" w:lastColumn="0" w:oddVBand="0" w:evenVBand="0" w:oddHBand="0" w:evenHBand="0" w:firstRowFirstColumn="0" w:firstRowLastColumn="0" w:lastRowFirstColumn="0" w:lastRowLastColumn="0"/>
            <w:tcW w:w="2502" w:type="dxa"/>
            <w:vMerge/>
            <w:tcBorders>
              <w:left w:val="none" w:sz="0" w:space="0" w:color="auto"/>
            </w:tcBorders>
            <w:shd w:val="clear" w:color="auto" w:fill="D50000"/>
            <w:vAlign w:val="center"/>
          </w:tcPr>
          <w:p w14:paraId="26CFFE0C" w14:textId="77777777" w:rsidR="00DB54F0" w:rsidRPr="00014F5F" w:rsidRDefault="00DB54F0" w:rsidP="00DB54F0">
            <w:pPr>
              <w:ind w:left="360"/>
              <w:contextualSpacing/>
              <w:jc w:val="center"/>
              <w:rPr>
                <w:rFonts w:eastAsia="Calibri" w:cs="Open Sans"/>
                <w:sz w:val="18"/>
                <w:szCs w:val="18"/>
              </w:rPr>
            </w:pPr>
          </w:p>
        </w:tc>
        <w:tc>
          <w:tcPr>
            <w:tcW w:w="2280" w:type="dxa"/>
            <w:shd w:val="clear" w:color="auto" w:fill="FFFFFF" w:themeFill="background1"/>
            <w:vAlign w:val="center"/>
          </w:tcPr>
          <w:p w14:paraId="1451DAAB" w14:textId="59F1D714" w:rsidR="00DB54F0" w:rsidRPr="00014F5F" w:rsidRDefault="00DB54F0" w:rsidP="00014F5F">
            <w:pPr>
              <w:contextualSpacing/>
              <w:jc w:val="center"/>
              <w:cnfStyle w:val="000000000000" w:firstRow="0" w:lastRow="0" w:firstColumn="0" w:lastColumn="0" w:oddVBand="0" w:evenVBand="0" w:oddHBand="0" w:evenHBand="0" w:firstRowFirstColumn="0" w:firstRowLastColumn="0" w:lastRowFirstColumn="0" w:lastRowLastColumn="0"/>
              <w:rPr>
                <w:rFonts w:cs="Open Sans"/>
                <w:bCs/>
                <w:sz w:val="18"/>
                <w:szCs w:val="18"/>
              </w:rPr>
            </w:pPr>
            <w:r w:rsidRPr="00014F5F">
              <w:rPr>
                <w:rFonts w:cs="Open Sans"/>
                <w:bCs/>
                <w:sz w:val="18"/>
                <w:szCs w:val="18"/>
              </w:rPr>
              <w:t xml:space="preserve">II.2. </w:t>
            </w:r>
            <w:r w:rsidRPr="00014F5F">
              <w:rPr>
                <w:rFonts w:eastAsia="Batang" w:cs="Open Sans"/>
                <w:sz w:val="18"/>
                <w:szCs w:val="18"/>
              </w:rPr>
              <w:t>Nowoczesna i odporna infrastruktura</w:t>
            </w:r>
          </w:p>
        </w:tc>
        <w:tc>
          <w:tcPr>
            <w:tcW w:w="4280" w:type="dxa"/>
            <w:shd w:val="clear" w:color="auto" w:fill="FFFFFF" w:themeFill="background1"/>
          </w:tcPr>
          <w:p w14:paraId="303A8468" w14:textId="77777777"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rozwój systemu OZE (panele fotowoltaiczne i kolektory słoneczne), w tym m.in. wspieranie mieszkańców w zakresie zwiększenia wykorzystania odnawialnych źródeł energii; </w:t>
            </w:r>
          </w:p>
          <w:p w14:paraId="4FF652FC" w14:textId="77777777"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budowa, rozbudowa, przebudowa i modernizacja sieci wodociągowej i ujęć wody na terenie gminy, obejmująca m.in. wymianę rur </w:t>
            </w:r>
            <w:proofErr w:type="spellStart"/>
            <w:r w:rsidRPr="00014F5F">
              <w:rPr>
                <w:rFonts w:ascii="Open Sans" w:eastAsia="Batang" w:hAnsi="Open Sans" w:cs="Open Sans"/>
                <w:color w:val="000000" w:themeColor="text1"/>
                <w:sz w:val="18"/>
                <w:szCs w:val="18"/>
              </w:rPr>
              <w:t>azbestowocementowych</w:t>
            </w:r>
            <w:proofErr w:type="spellEnd"/>
            <w:r w:rsidRPr="00014F5F">
              <w:rPr>
                <w:rFonts w:ascii="Open Sans" w:eastAsia="Batang" w:hAnsi="Open Sans" w:cs="Open Sans"/>
                <w:color w:val="000000" w:themeColor="text1"/>
                <w:sz w:val="18"/>
                <w:szCs w:val="18"/>
              </w:rPr>
              <w:t xml:space="preserve"> </w:t>
            </w:r>
          </w:p>
          <w:p w14:paraId="37DA7925" w14:textId="77777777"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utworzenie na terenie gminy modułowej oczyszczalni ścieków oraz sieci kanalizacyjnej; </w:t>
            </w:r>
          </w:p>
          <w:p w14:paraId="536653FC" w14:textId="77777777" w:rsidR="00DB54F0" w:rsidRPr="00014F5F" w:rsidRDefault="00DB54F0">
            <w:pPr>
              <w:pStyle w:val="Akapitzlist"/>
              <w:numPr>
                <w:ilvl w:val="0"/>
                <w:numId w:val="72"/>
              </w:numPr>
              <w:suppressAutoHyphens/>
              <w:spacing w:before="20" w:after="20"/>
              <w:ind w:left="530"/>
              <w:contextualSpacing/>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budowa przydomowych oczyszczalni ścieków, w tym wsparcie mieszkańców w zakresie tworzenia przydomowych oczyszczalni ścieków; </w:t>
            </w:r>
          </w:p>
          <w:p w14:paraId="17B0D8B2" w14:textId="77777777"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tworzenie na obszarze gminy zbiorników retencyjnych oraz rozwój małej retencji i retencji krajobrazowej; </w:t>
            </w:r>
          </w:p>
          <w:p w14:paraId="7675D896" w14:textId="77777777"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podejmowanie działań na rzecz poprawy efektywności energetycznej obiektów i instalacji grzewczych w obiektach prywatnych oraz komunalnych; </w:t>
            </w:r>
          </w:p>
          <w:p w14:paraId="2202EDFA" w14:textId="77777777"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modernizacja systemu melioracji, mająca na celu zwiększenie jego przepustowości; </w:t>
            </w:r>
          </w:p>
          <w:p w14:paraId="6570507B" w14:textId="77777777"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modernizacja i rozbudowa we współpracy z operatorami sieci infrastruktury elektroenergetycznej;</w:t>
            </w:r>
          </w:p>
          <w:p w14:paraId="20CC7586" w14:textId="77777777"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rozwój systemów magazynowania energii;</w:t>
            </w:r>
          </w:p>
          <w:p w14:paraId="5EC54C4D" w14:textId="77777777"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podejmowanie działań na rzecz poprawy jakości powietrza poprzez wsparcie mieszkańców w wymianie źródeł ciepła i ograniczanie niskiej emisji;</w:t>
            </w:r>
          </w:p>
          <w:p w14:paraId="5C1DD89B" w14:textId="77777777"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rozwój błękitno-zielonej infrastruktury zwiększającej retencję i odporność na zmiany klimatu;</w:t>
            </w:r>
          </w:p>
          <w:p w14:paraId="233E9077" w14:textId="197A26DF" w:rsidR="00DB54F0" w:rsidRPr="00014F5F" w:rsidRDefault="00DB54F0">
            <w:pPr>
              <w:pStyle w:val="Akapitzlist"/>
              <w:numPr>
                <w:ilvl w:val="0"/>
                <w:numId w:val="72"/>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budowa, rewitalizacja i odbudowa urządzeń hydrotechnicznych na rzekach, </w:t>
            </w:r>
            <w:r w:rsidRPr="00F52DE5">
              <w:rPr>
                <w:rFonts w:ascii="Open Sans" w:eastAsia="Batang" w:hAnsi="Open Sans" w:cs="Open Sans"/>
                <w:color w:val="000000" w:themeColor="text1"/>
                <w:sz w:val="18"/>
                <w:szCs w:val="18"/>
              </w:rPr>
              <w:lastRenderedPageBreak/>
              <w:t>kanałach i rowach melioracyjnych na terenie gminy</w:t>
            </w:r>
            <w:r w:rsidR="00F52DE5" w:rsidRPr="00F52DE5">
              <w:rPr>
                <w:rFonts w:ascii="Open Sans" w:eastAsia="Batang" w:hAnsi="Open Sans" w:cs="Open Sans"/>
                <w:color w:val="000000" w:themeColor="text1"/>
                <w:sz w:val="18"/>
                <w:szCs w:val="18"/>
              </w:rPr>
              <w:t>, w sposób umożliwiający zapewnienie ciągłości biologicznej i spełnienie celów środowiskowych.</w:t>
            </w:r>
          </w:p>
        </w:tc>
      </w:tr>
      <w:tr w:rsidR="00DB54F0" w:rsidRPr="00014F5F" w14:paraId="34EEF7E0" w14:textId="77777777" w:rsidTr="00014F5F">
        <w:trPr>
          <w:cnfStyle w:val="000000100000" w:firstRow="0" w:lastRow="0" w:firstColumn="0" w:lastColumn="0" w:oddVBand="0" w:evenVBand="0" w:oddHBand="1" w:evenHBand="0" w:firstRowFirstColumn="0" w:firstRowLastColumn="0" w:lastRowFirstColumn="0" w:lastRowLastColumn="0"/>
          <w:trHeight w:val="841"/>
        </w:trPr>
        <w:tc>
          <w:tcPr>
            <w:cnfStyle w:val="001000000000" w:firstRow="0" w:lastRow="0" w:firstColumn="1" w:lastColumn="0" w:oddVBand="0" w:evenVBand="0" w:oddHBand="0" w:evenHBand="0" w:firstRowFirstColumn="0" w:firstRowLastColumn="0" w:lastRowFirstColumn="0" w:lastRowLastColumn="0"/>
            <w:tcW w:w="2502" w:type="dxa"/>
            <w:vMerge/>
            <w:tcBorders>
              <w:left w:val="none" w:sz="0" w:space="0" w:color="auto"/>
            </w:tcBorders>
            <w:shd w:val="clear" w:color="auto" w:fill="D50000"/>
            <w:vAlign w:val="center"/>
          </w:tcPr>
          <w:p w14:paraId="402FC47C" w14:textId="77777777" w:rsidR="00DB54F0" w:rsidRPr="00014F5F" w:rsidRDefault="00DB54F0" w:rsidP="00DB54F0">
            <w:pPr>
              <w:ind w:left="360"/>
              <w:contextualSpacing/>
              <w:jc w:val="center"/>
              <w:rPr>
                <w:rFonts w:eastAsia="Calibri" w:cs="Open Sans"/>
                <w:sz w:val="18"/>
                <w:szCs w:val="18"/>
              </w:rPr>
            </w:pPr>
          </w:p>
        </w:tc>
        <w:tc>
          <w:tcPr>
            <w:tcW w:w="2280" w:type="dxa"/>
            <w:shd w:val="clear" w:color="auto" w:fill="FFFFFF" w:themeFill="background1"/>
            <w:vAlign w:val="center"/>
          </w:tcPr>
          <w:p w14:paraId="03918FDC" w14:textId="05A86D37" w:rsidR="00DB54F0" w:rsidRPr="00014F5F" w:rsidRDefault="00DB54F0" w:rsidP="00014F5F">
            <w:pPr>
              <w:contextualSpacing/>
              <w:jc w:val="center"/>
              <w:cnfStyle w:val="000000100000" w:firstRow="0" w:lastRow="0" w:firstColumn="0" w:lastColumn="0" w:oddVBand="0" w:evenVBand="0" w:oddHBand="1" w:evenHBand="0" w:firstRowFirstColumn="0" w:firstRowLastColumn="0" w:lastRowFirstColumn="0" w:lastRowLastColumn="0"/>
              <w:rPr>
                <w:rFonts w:cs="Open Sans"/>
                <w:bCs/>
                <w:sz w:val="18"/>
                <w:szCs w:val="18"/>
              </w:rPr>
            </w:pPr>
            <w:r w:rsidRPr="00014F5F">
              <w:rPr>
                <w:rFonts w:cs="Open Sans"/>
                <w:bCs/>
                <w:sz w:val="18"/>
                <w:szCs w:val="18"/>
              </w:rPr>
              <w:t>II.</w:t>
            </w:r>
            <w:r w:rsidR="00014F5F" w:rsidRPr="00014F5F">
              <w:rPr>
                <w:rFonts w:cs="Open Sans"/>
                <w:bCs/>
                <w:sz w:val="18"/>
                <w:szCs w:val="18"/>
              </w:rPr>
              <w:t>3</w:t>
            </w:r>
            <w:r w:rsidRPr="00014F5F">
              <w:rPr>
                <w:rFonts w:cs="Open Sans"/>
                <w:bCs/>
                <w:sz w:val="18"/>
                <w:szCs w:val="18"/>
              </w:rPr>
              <w:t xml:space="preserve">. </w:t>
            </w:r>
            <w:r w:rsidRPr="00014F5F">
              <w:rPr>
                <w:rFonts w:eastAsia="Batang" w:cs="Open Sans"/>
                <w:sz w:val="18"/>
                <w:szCs w:val="18"/>
              </w:rPr>
              <w:t>Wzmacnianie świadomości ekologicznej mieszkańców</w:t>
            </w:r>
          </w:p>
        </w:tc>
        <w:tc>
          <w:tcPr>
            <w:tcW w:w="4280" w:type="dxa"/>
            <w:shd w:val="clear" w:color="auto" w:fill="FFFFFF" w:themeFill="background1"/>
          </w:tcPr>
          <w:p w14:paraId="44D02E30" w14:textId="77777777" w:rsidR="00DB54F0" w:rsidRPr="00014F5F"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zwiększanie świadomości ekologicznej mieszkańców poprzez realizację działań informacyjnych i szkoleniowych z zakresu ochrony środowiska i efektywności energetycznej;</w:t>
            </w:r>
          </w:p>
          <w:p w14:paraId="0188C148" w14:textId="77777777" w:rsidR="00DB54F0" w:rsidRPr="00014F5F"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upowszechnianie wiedzy i dobry praktyk w zakresie ochrony środowiska oraz racjonalnego gospodarowania dostępnymi zasobami naturalnymi; </w:t>
            </w:r>
          </w:p>
          <w:p w14:paraId="766B9276" w14:textId="77777777" w:rsidR="00DB54F0" w:rsidRPr="00014F5F"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wzmacnianie postaw proekologicznych wśród dzieci i młodzieży dzięki realizacji programów i projektów edukacyjnych w obszarze ochrony środowiska; </w:t>
            </w:r>
          </w:p>
          <w:p w14:paraId="17DEB8A0" w14:textId="77777777" w:rsidR="00DB54F0" w:rsidRPr="00014F5F"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upowszechnianie wiedzy dotyczącej segregacji odpadów komunalnych oraz dążenie do gospodarki obiegu zamkniętego; </w:t>
            </w:r>
          </w:p>
          <w:p w14:paraId="565D8573" w14:textId="77777777" w:rsidR="00DB54F0" w:rsidRPr="00014F5F"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opracowanie i promocja materiałów informacyjnych dotyczących edukacji ekologicznej oraz rozwijania świadomości środowiskowej;</w:t>
            </w:r>
          </w:p>
          <w:p w14:paraId="024890FD" w14:textId="5CD576E0" w:rsidR="00DB54F0" w:rsidRPr="00014F5F" w:rsidRDefault="00DB54F0">
            <w:pPr>
              <w:pStyle w:val="Akapitzlist"/>
              <w:numPr>
                <w:ilvl w:val="0"/>
                <w:numId w:val="72"/>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realizacja projektów we współpracy z mieszkańcami, mającymi na celu poprawę stanu środowiska przyrodniczego.</w:t>
            </w:r>
          </w:p>
        </w:tc>
      </w:tr>
      <w:tr w:rsidR="00DB54F0" w:rsidRPr="00014F5F" w14:paraId="2C7E0D98" w14:textId="77777777" w:rsidTr="00014F5F">
        <w:trPr>
          <w:trHeight w:val="342"/>
        </w:trPr>
        <w:tc>
          <w:tcPr>
            <w:cnfStyle w:val="001000000000" w:firstRow="0" w:lastRow="0" w:firstColumn="1" w:lastColumn="0" w:oddVBand="0" w:evenVBand="0" w:oddHBand="0" w:evenHBand="0" w:firstRowFirstColumn="0" w:firstRowLastColumn="0" w:lastRowFirstColumn="0" w:lastRowLastColumn="0"/>
            <w:tcW w:w="2502" w:type="dxa"/>
            <w:vMerge w:val="restart"/>
            <w:tcBorders>
              <w:left w:val="none" w:sz="0" w:space="0" w:color="auto"/>
            </w:tcBorders>
            <w:shd w:val="clear" w:color="auto" w:fill="D50000"/>
            <w:vAlign w:val="center"/>
          </w:tcPr>
          <w:p w14:paraId="1085A5FA" w14:textId="578877D2" w:rsidR="00DB54F0" w:rsidRPr="00014F5F" w:rsidRDefault="00DB54F0" w:rsidP="00DB54F0">
            <w:pPr>
              <w:ind w:left="360"/>
              <w:contextualSpacing/>
              <w:jc w:val="center"/>
              <w:rPr>
                <w:rFonts w:eastAsia="Calibri" w:cs="Open Sans"/>
                <w:b w:val="0"/>
                <w:sz w:val="18"/>
                <w:szCs w:val="18"/>
              </w:rPr>
            </w:pPr>
            <w:r w:rsidRPr="00014F5F">
              <w:rPr>
                <w:rFonts w:eastAsia="Calibri" w:cs="Open Sans"/>
                <w:sz w:val="18"/>
                <w:szCs w:val="18"/>
              </w:rPr>
              <w:t>Cel strategiczny III: Rozwój oparty na silnej gospodarce, nowoczesnym rolnictwie i turystyce</w:t>
            </w:r>
          </w:p>
        </w:tc>
        <w:tc>
          <w:tcPr>
            <w:tcW w:w="2280" w:type="dxa"/>
            <w:shd w:val="clear" w:color="auto" w:fill="FFFFFF" w:themeFill="background1"/>
            <w:vAlign w:val="center"/>
          </w:tcPr>
          <w:p w14:paraId="48ABF851" w14:textId="69A93379" w:rsidR="00DB54F0" w:rsidRPr="00014F5F" w:rsidRDefault="00DB54F0" w:rsidP="00014F5F">
            <w:pPr>
              <w:contextualSpacing/>
              <w:jc w:val="center"/>
              <w:cnfStyle w:val="000000000000" w:firstRow="0" w:lastRow="0" w:firstColumn="0" w:lastColumn="0" w:oddVBand="0" w:evenVBand="0" w:oddHBand="0" w:evenHBand="0" w:firstRowFirstColumn="0" w:firstRowLastColumn="0" w:lastRowFirstColumn="0" w:lastRowLastColumn="0"/>
              <w:rPr>
                <w:rFonts w:cs="Open Sans"/>
                <w:bCs/>
                <w:sz w:val="18"/>
                <w:szCs w:val="18"/>
              </w:rPr>
            </w:pPr>
            <w:r w:rsidRPr="00014F5F">
              <w:rPr>
                <w:rFonts w:cs="Open Sans"/>
                <w:bCs/>
                <w:sz w:val="18"/>
                <w:szCs w:val="18"/>
              </w:rPr>
              <w:t xml:space="preserve">III.1. </w:t>
            </w:r>
            <w:r w:rsidRPr="00014F5F">
              <w:rPr>
                <w:rFonts w:eastAsia="Batang" w:cs="Open Sans"/>
                <w:sz w:val="18"/>
                <w:szCs w:val="18"/>
              </w:rPr>
              <w:t>Przedsiębiorcza i konkurencyjna gospodarka lokalna</w:t>
            </w:r>
          </w:p>
        </w:tc>
        <w:tc>
          <w:tcPr>
            <w:tcW w:w="4280" w:type="dxa"/>
            <w:shd w:val="clear" w:color="auto" w:fill="FFFFFF" w:themeFill="background1"/>
          </w:tcPr>
          <w:p w14:paraId="07911C36"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Wykorzystanie potencjału położenia gminy w układzie transportowym w celu wzmacniania funkcji gospodarczych;</w:t>
            </w:r>
          </w:p>
          <w:p w14:paraId="64F3FF2F"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aktywne pozyskiwanie inwestorów z branż zgodnych z profilem funkcjonalnym gminy, w szczególności przetwórstwa rolno-spożywczego; </w:t>
            </w:r>
          </w:p>
          <w:p w14:paraId="7F91976B"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wsparcie działalności lokalnych przedsiębiorców; </w:t>
            </w:r>
          </w:p>
          <w:p w14:paraId="0F6AF2EA"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tworzenie instrumentów wsparcia dla przedsiębiorców, w tym zachęt fiskalnych i niefiskalnych do podejmowania działalności gospodarczej; </w:t>
            </w:r>
          </w:p>
          <w:p w14:paraId="14F5A50C"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wyznaczenie oraz uzbrojenie terenów inwestycyjnych na terenie gminy; </w:t>
            </w:r>
          </w:p>
          <w:p w14:paraId="2EC96D04"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wsparcie osób bezrobotnych w zakresie powrotu na rynek pracy; </w:t>
            </w:r>
          </w:p>
          <w:p w14:paraId="0067FA04"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inicjowanie i współpraca z organizacjami pozarządowymi i instytucjami w zakresie wdrażania instrumentów służących podnoszeniu kwalifikacji, nabywaniu kompetencji oraz zdobywaniu doświadczenia zawodowego przez mieszkańców;</w:t>
            </w:r>
          </w:p>
          <w:p w14:paraId="2FEF0A7A"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promowanie lokalnych produktów i usług w celu wsparcia krótkich łańcuchów dostaw oraz lokalnych przedsiębiorców;</w:t>
            </w:r>
          </w:p>
          <w:p w14:paraId="70663F43"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lastRenderedPageBreak/>
              <w:t>współpraca z przedsiębiorcami w zakresie doradztwa i szkoleń z pozyskiwania funduszy zewnętrznych, cyfryzacji oraz innowacyjnych rozwiązań w prowadzeniu działalności;</w:t>
            </w:r>
          </w:p>
          <w:p w14:paraId="723D15E6" w14:textId="230776D3"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wsparcie przedsiębiorców w zakresie poprawy warunków BHP oraz dostępności architektonicznej dla osób z niepełnosprawnościami w celu zwiększenia atrakcyjności oferty lokalnego rynku pracy.</w:t>
            </w:r>
          </w:p>
        </w:tc>
      </w:tr>
      <w:tr w:rsidR="00DB54F0" w:rsidRPr="00014F5F" w14:paraId="1786197B" w14:textId="77777777" w:rsidTr="00014F5F">
        <w:trPr>
          <w:cnfStyle w:val="000000100000" w:firstRow="0" w:lastRow="0" w:firstColumn="0" w:lastColumn="0" w:oddVBand="0" w:evenVBand="0" w:oddHBand="1" w:evenHBand="0" w:firstRowFirstColumn="0" w:firstRowLastColumn="0" w:lastRowFirstColumn="0" w:lastRowLastColumn="0"/>
          <w:trHeight w:val="341"/>
        </w:trPr>
        <w:tc>
          <w:tcPr>
            <w:cnfStyle w:val="001000000000" w:firstRow="0" w:lastRow="0" w:firstColumn="1" w:lastColumn="0" w:oddVBand="0" w:evenVBand="0" w:oddHBand="0" w:evenHBand="0" w:firstRowFirstColumn="0" w:firstRowLastColumn="0" w:lastRowFirstColumn="0" w:lastRowLastColumn="0"/>
            <w:tcW w:w="2502" w:type="dxa"/>
            <w:vMerge/>
            <w:tcBorders>
              <w:left w:val="none" w:sz="0" w:space="0" w:color="auto"/>
            </w:tcBorders>
            <w:shd w:val="clear" w:color="auto" w:fill="D50000"/>
            <w:vAlign w:val="center"/>
          </w:tcPr>
          <w:p w14:paraId="416A2AAE" w14:textId="77777777" w:rsidR="00DB54F0" w:rsidRPr="00014F5F" w:rsidRDefault="00DB54F0" w:rsidP="00DB54F0">
            <w:pPr>
              <w:ind w:left="360"/>
              <w:contextualSpacing/>
              <w:jc w:val="center"/>
              <w:rPr>
                <w:rFonts w:eastAsia="Calibri" w:cs="Open Sans"/>
                <w:sz w:val="18"/>
                <w:szCs w:val="18"/>
              </w:rPr>
            </w:pPr>
          </w:p>
        </w:tc>
        <w:tc>
          <w:tcPr>
            <w:tcW w:w="2280" w:type="dxa"/>
            <w:shd w:val="clear" w:color="auto" w:fill="FFFFFF" w:themeFill="background1"/>
            <w:vAlign w:val="center"/>
          </w:tcPr>
          <w:p w14:paraId="20F41A39" w14:textId="65027809" w:rsidR="00DB54F0" w:rsidRPr="00014F5F" w:rsidRDefault="00DB54F0" w:rsidP="00014F5F">
            <w:pPr>
              <w:contextualSpacing/>
              <w:jc w:val="center"/>
              <w:cnfStyle w:val="000000100000" w:firstRow="0" w:lastRow="0" w:firstColumn="0" w:lastColumn="0" w:oddVBand="0" w:evenVBand="0" w:oddHBand="1" w:evenHBand="0" w:firstRowFirstColumn="0" w:firstRowLastColumn="0" w:lastRowFirstColumn="0" w:lastRowLastColumn="0"/>
              <w:rPr>
                <w:rFonts w:cs="Open Sans"/>
                <w:bCs/>
                <w:sz w:val="18"/>
                <w:szCs w:val="18"/>
              </w:rPr>
            </w:pPr>
            <w:r w:rsidRPr="00014F5F">
              <w:rPr>
                <w:rFonts w:cs="Open Sans"/>
                <w:bCs/>
                <w:sz w:val="18"/>
                <w:szCs w:val="18"/>
              </w:rPr>
              <w:t xml:space="preserve">III.2. </w:t>
            </w:r>
            <w:r w:rsidRPr="00014F5F">
              <w:rPr>
                <w:rFonts w:eastAsia="Batang" w:cs="Open Sans"/>
                <w:sz w:val="18"/>
                <w:szCs w:val="18"/>
              </w:rPr>
              <w:t>Nowoczesne i konkurencyjne rolnictwo</w:t>
            </w:r>
          </w:p>
        </w:tc>
        <w:tc>
          <w:tcPr>
            <w:tcW w:w="4280" w:type="dxa"/>
            <w:shd w:val="clear" w:color="auto" w:fill="FFFFFF" w:themeFill="background1"/>
            <w:vAlign w:val="center"/>
          </w:tcPr>
          <w:p w14:paraId="0D1AADC7" w14:textId="77777777" w:rsidR="00DB54F0" w:rsidRPr="00014F5F" w:rsidRDefault="00DB54F0">
            <w:pPr>
              <w:pStyle w:val="Akapitzlist"/>
              <w:numPr>
                <w:ilvl w:val="0"/>
                <w:numId w:val="73"/>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wspieranie innowacji w rolnictwie, w tym wsparcie w zakresie modernizacji i restrukturyzacji małych gospodarstw rolnych; </w:t>
            </w:r>
          </w:p>
          <w:p w14:paraId="5389679C" w14:textId="77777777" w:rsidR="00DB54F0" w:rsidRPr="00014F5F" w:rsidRDefault="00DB54F0">
            <w:pPr>
              <w:pStyle w:val="Akapitzlist"/>
              <w:numPr>
                <w:ilvl w:val="0"/>
                <w:numId w:val="73"/>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wsparcie społeczności lokalnej w celu tworzenia małych i średnich przedsiębiorstw przetwórstwa rolno-spożywczego, dostosowanych do potrzeb rynków lokalnych;</w:t>
            </w:r>
          </w:p>
          <w:p w14:paraId="5958ADFA" w14:textId="77777777" w:rsidR="00DB54F0" w:rsidRPr="00014F5F" w:rsidRDefault="00DB54F0">
            <w:pPr>
              <w:pStyle w:val="Akapitzlist"/>
              <w:numPr>
                <w:ilvl w:val="0"/>
                <w:numId w:val="73"/>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wsparcie organizacyjne i promocyjne dla mieszkańców i rolników chcących utworzyć gospodarstwa ekologiczne; </w:t>
            </w:r>
          </w:p>
          <w:p w14:paraId="3A1735A6" w14:textId="77777777" w:rsidR="00DB54F0" w:rsidRPr="00014F5F" w:rsidRDefault="00DB54F0">
            <w:pPr>
              <w:pStyle w:val="Akapitzlist"/>
              <w:numPr>
                <w:ilvl w:val="0"/>
                <w:numId w:val="73"/>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wsparcie i doradztwo dla rolników indywidualnych w zakresie pozyskiwania środków zewnętrznych; </w:t>
            </w:r>
          </w:p>
          <w:p w14:paraId="2771F560" w14:textId="77777777" w:rsidR="00DB54F0" w:rsidRPr="00014F5F" w:rsidRDefault="00DB54F0">
            <w:pPr>
              <w:pStyle w:val="Akapitzlist"/>
              <w:numPr>
                <w:ilvl w:val="0"/>
                <w:numId w:val="73"/>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organizacja szkoleń i promocja wiedzy z obszaru nowoczesnych technologii rolniczych, efektywności produkcji, ochrony środowiska i zrównoważonego rozwoju; </w:t>
            </w:r>
          </w:p>
          <w:p w14:paraId="3DAEF772" w14:textId="77777777" w:rsidR="00DB54F0" w:rsidRPr="00014F5F" w:rsidRDefault="00DB54F0">
            <w:pPr>
              <w:pStyle w:val="Akapitzlist"/>
              <w:numPr>
                <w:ilvl w:val="0"/>
                <w:numId w:val="73"/>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promocja wiedzy i wspieranie lokalnych gospodarstw rolnych w zakresie zwiększenia odporności produkcji rolniczej na zmiany klimatyczne, w tym występowanie zjawiska suszy;</w:t>
            </w:r>
          </w:p>
          <w:p w14:paraId="4F9EBB59" w14:textId="299B1630" w:rsidR="00DB54F0" w:rsidRPr="00014F5F" w:rsidRDefault="00DB54F0">
            <w:pPr>
              <w:pStyle w:val="Akapitzlist"/>
              <w:numPr>
                <w:ilvl w:val="0"/>
                <w:numId w:val="73"/>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wspieranie rozwoju systemów retencji wodnej i gospodarowania wodą w gospodarstwach rolnych.</w:t>
            </w:r>
          </w:p>
        </w:tc>
      </w:tr>
      <w:tr w:rsidR="00DB54F0" w:rsidRPr="00014F5F" w14:paraId="6F1E8593" w14:textId="77777777" w:rsidTr="00014F5F">
        <w:trPr>
          <w:trHeight w:val="341"/>
        </w:trPr>
        <w:tc>
          <w:tcPr>
            <w:cnfStyle w:val="001000000000" w:firstRow="0" w:lastRow="0" w:firstColumn="1" w:lastColumn="0" w:oddVBand="0" w:evenVBand="0" w:oddHBand="0" w:evenHBand="0" w:firstRowFirstColumn="0" w:firstRowLastColumn="0" w:lastRowFirstColumn="0" w:lastRowLastColumn="0"/>
            <w:tcW w:w="2502" w:type="dxa"/>
            <w:vMerge/>
            <w:tcBorders>
              <w:left w:val="none" w:sz="0" w:space="0" w:color="auto"/>
            </w:tcBorders>
            <w:shd w:val="clear" w:color="auto" w:fill="D50000"/>
            <w:vAlign w:val="center"/>
          </w:tcPr>
          <w:p w14:paraId="0E8C367D" w14:textId="77777777" w:rsidR="00DB54F0" w:rsidRPr="00014F5F" w:rsidRDefault="00DB54F0" w:rsidP="00DB54F0">
            <w:pPr>
              <w:ind w:left="360"/>
              <w:contextualSpacing/>
              <w:jc w:val="center"/>
              <w:rPr>
                <w:rFonts w:eastAsia="Calibri" w:cs="Open Sans"/>
                <w:sz w:val="18"/>
                <w:szCs w:val="18"/>
              </w:rPr>
            </w:pPr>
          </w:p>
        </w:tc>
        <w:tc>
          <w:tcPr>
            <w:tcW w:w="2280" w:type="dxa"/>
            <w:shd w:val="clear" w:color="auto" w:fill="FFFFFF" w:themeFill="background1"/>
            <w:vAlign w:val="center"/>
          </w:tcPr>
          <w:p w14:paraId="341312BB" w14:textId="24B6489C" w:rsidR="00DB54F0" w:rsidRPr="00014F5F" w:rsidRDefault="00DB54F0" w:rsidP="00014F5F">
            <w:pPr>
              <w:contextualSpacing/>
              <w:jc w:val="center"/>
              <w:cnfStyle w:val="000000000000" w:firstRow="0" w:lastRow="0" w:firstColumn="0" w:lastColumn="0" w:oddVBand="0" w:evenVBand="0" w:oddHBand="0" w:evenHBand="0" w:firstRowFirstColumn="0" w:firstRowLastColumn="0" w:lastRowFirstColumn="0" w:lastRowLastColumn="0"/>
              <w:rPr>
                <w:rFonts w:cs="Open Sans"/>
                <w:bCs/>
                <w:sz w:val="18"/>
                <w:szCs w:val="18"/>
              </w:rPr>
            </w:pPr>
            <w:r w:rsidRPr="00014F5F">
              <w:rPr>
                <w:rFonts w:cs="Open Sans"/>
                <w:bCs/>
                <w:sz w:val="18"/>
                <w:szCs w:val="18"/>
              </w:rPr>
              <w:t xml:space="preserve">III.3. </w:t>
            </w:r>
            <w:r w:rsidRPr="00014F5F">
              <w:rPr>
                <w:rFonts w:eastAsia="Batang" w:cs="Open Sans"/>
                <w:sz w:val="18"/>
                <w:szCs w:val="18"/>
              </w:rPr>
              <w:t>Rozwój turystyki, agroturystyki i promocji</w:t>
            </w:r>
          </w:p>
        </w:tc>
        <w:tc>
          <w:tcPr>
            <w:tcW w:w="4280" w:type="dxa"/>
            <w:shd w:val="clear" w:color="auto" w:fill="FFFFFF" w:themeFill="background1"/>
          </w:tcPr>
          <w:p w14:paraId="4DA3A62C"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stwarzanie warunków do rozwoju turystyki i rekreacji aktywnej poprzez tworzenie sieci ścieżek rowerowych; </w:t>
            </w:r>
          </w:p>
          <w:p w14:paraId="1A2AB303"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współpraca z sektorem organizacji pozarządowych, mająca na celu wzmocnienie zdolności promocyjnych gminy oraz rozszerzenie oferty kulturalnej i turystycznej;</w:t>
            </w:r>
          </w:p>
          <w:p w14:paraId="73224970"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zwiększenie rozpoznawalności i budowanie marki własnej Gminy Bedlno, w tym poprzez wykorzystanie nowoczesnych technologii oraz mediów społecznościowych; </w:t>
            </w:r>
          </w:p>
          <w:p w14:paraId="0568353E"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intensyfikację działań w zakresie marketingu terytorialnego gminy; </w:t>
            </w:r>
          </w:p>
          <w:p w14:paraId="09CF400D"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lastRenderedPageBreak/>
              <w:t xml:space="preserve">opracowanie i promocja kalendarza cyklicznych wydarzeń, mogących zainteresować ludność spoza gminy; </w:t>
            </w:r>
          </w:p>
          <w:p w14:paraId="6ED8F2DC"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promowanie i wykorzystanie walorów środowiskowych gminy, w szczególności doliny Bzury;</w:t>
            </w:r>
          </w:p>
          <w:p w14:paraId="1E65A559" w14:textId="77777777"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rozwój infrastruktury obsługi ruchu turystycznego, takiej jak stanice rowerowe, tablice informacyjne czy ścieżki turystyczne; </w:t>
            </w:r>
          </w:p>
          <w:p w14:paraId="5AC2680C" w14:textId="4047D290" w:rsidR="00DB54F0" w:rsidRPr="00014F5F" w:rsidRDefault="00DB54F0">
            <w:pPr>
              <w:pStyle w:val="Akapitzlist"/>
              <w:numPr>
                <w:ilvl w:val="0"/>
                <w:numId w:val="73"/>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wspieranie mieszkańców w zakresie rozpoczynania działalności gospodarczej w obszarze agroturystyki.</w:t>
            </w:r>
          </w:p>
        </w:tc>
      </w:tr>
      <w:tr w:rsidR="00DB54F0" w:rsidRPr="00014F5F" w14:paraId="3BD21AAB" w14:textId="77777777" w:rsidTr="00014F5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02" w:type="dxa"/>
            <w:vMerge w:val="restart"/>
            <w:tcBorders>
              <w:left w:val="none" w:sz="0" w:space="0" w:color="auto"/>
            </w:tcBorders>
            <w:shd w:val="clear" w:color="auto" w:fill="D50000"/>
            <w:vAlign w:val="center"/>
          </w:tcPr>
          <w:p w14:paraId="577473C6" w14:textId="565D09AE" w:rsidR="00DB54F0" w:rsidRPr="00014F5F" w:rsidRDefault="00DB54F0" w:rsidP="00DB54F0">
            <w:pPr>
              <w:ind w:left="360"/>
              <w:contextualSpacing/>
              <w:jc w:val="center"/>
              <w:rPr>
                <w:rFonts w:eastAsia="Calibri" w:cs="Open Sans"/>
                <w:bCs w:val="0"/>
                <w:sz w:val="18"/>
                <w:szCs w:val="18"/>
              </w:rPr>
            </w:pPr>
            <w:r w:rsidRPr="00014F5F">
              <w:rPr>
                <w:rFonts w:eastAsia="Calibri" w:cs="Open Sans"/>
                <w:bCs w:val="0"/>
                <w:sz w:val="18"/>
                <w:szCs w:val="18"/>
              </w:rPr>
              <w:lastRenderedPageBreak/>
              <w:t>Cel strategiczny IV: Wzmocnienie kapitału społecznego Gminy Bedlno</w:t>
            </w:r>
          </w:p>
        </w:tc>
        <w:tc>
          <w:tcPr>
            <w:tcW w:w="2280" w:type="dxa"/>
            <w:shd w:val="clear" w:color="auto" w:fill="FFFFFF" w:themeFill="background1"/>
            <w:vAlign w:val="center"/>
          </w:tcPr>
          <w:p w14:paraId="677D2354" w14:textId="77777777" w:rsidR="00DB54F0" w:rsidRPr="00014F5F" w:rsidRDefault="00DB54F0" w:rsidP="00014F5F">
            <w:pPr>
              <w:contextualSpacing/>
              <w:jc w:val="center"/>
              <w:cnfStyle w:val="000000100000" w:firstRow="0" w:lastRow="0" w:firstColumn="0" w:lastColumn="0" w:oddVBand="0" w:evenVBand="0" w:oddHBand="1" w:evenHBand="0" w:firstRowFirstColumn="0" w:firstRowLastColumn="0" w:lastRowFirstColumn="0" w:lastRowLastColumn="0"/>
              <w:rPr>
                <w:rFonts w:eastAsia="Batang" w:cs="Open Sans"/>
                <w:sz w:val="18"/>
                <w:szCs w:val="18"/>
              </w:rPr>
            </w:pPr>
            <w:r w:rsidRPr="00014F5F">
              <w:rPr>
                <w:rFonts w:cs="Open Sans"/>
                <w:bCs/>
                <w:sz w:val="18"/>
                <w:szCs w:val="18"/>
              </w:rPr>
              <w:t xml:space="preserve">IV.1. </w:t>
            </w:r>
            <w:r w:rsidRPr="00014F5F">
              <w:rPr>
                <w:rFonts w:eastAsia="Batang" w:cs="Open Sans"/>
                <w:sz w:val="18"/>
                <w:szCs w:val="18"/>
              </w:rPr>
              <w:t>Edukacja odpowiadająca wyzwaniom przyszłości</w:t>
            </w:r>
          </w:p>
          <w:p w14:paraId="352D0B02" w14:textId="52A92EDE" w:rsidR="00DB54F0" w:rsidRPr="00014F5F" w:rsidRDefault="00DB54F0" w:rsidP="00014F5F">
            <w:pPr>
              <w:contextualSpacing/>
              <w:jc w:val="center"/>
              <w:cnfStyle w:val="000000100000" w:firstRow="0" w:lastRow="0" w:firstColumn="0" w:lastColumn="0" w:oddVBand="0" w:evenVBand="0" w:oddHBand="1" w:evenHBand="0" w:firstRowFirstColumn="0" w:firstRowLastColumn="0" w:lastRowFirstColumn="0" w:lastRowLastColumn="0"/>
              <w:rPr>
                <w:rFonts w:cs="Open Sans"/>
                <w:bCs/>
                <w:sz w:val="18"/>
                <w:szCs w:val="18"/>
              </w:rPr>
            </w:pPr>
          </w:p>
        </w:tc>
        <w:tc>
          <w:tcPr>
            <w:tcW w:w="4280" w:type="dxa"/>
            <w:shd w:val="clear" w:color="auto" w:fill="FFFFFF" w:themeFill="background1"/>
          </w:tcPr>
          <w:p w14:paraId="0A96D37D" w14:textId="77777777" w:rsidR="00DB54F0" w:rsidRPr="00014F5F" w:rsidRDefault="00DB54F0">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modernizacja bazy edukacyjnej w placówkach oświatowych, w tym m.in. poprzez rozbudowę Szkoły Podstawowej w Bedlnie; </w:t>
            </w:r>
          </w:p>
          <w:p w14:paraId="573C28FE" w14:textId="77777777" w:rsidR="00DB54F0" w:rsidRPr="00014F5F" w:rsidRDefault="00DB54F0">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wzmocnienie wsparcia dla uczniów z trudnościami w nauce, w tym poprzez indywidualizację nauczania, organizację większej liczby zajęć kompensacyjno-wyrównawczych czy zatrudnienie większej liczby specjalistów; </w:t>
            </w:r>
          </w:p>
          <w:p w14:paraId="39FD7629" w14:textId="77777777" w:rsidR="00DB54F0" w:rsidRPr="00014F5F" w:rsidRDefault="00DB54F0">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rozbudowa bazy edukacyjnej, obejmująca m.in. utworzenie w placówkach nowoczesnych pracowni specjalistycznych; </w:t>
            </w:r>
          </w:p>
          <w:p w14:paraId="4BAACD39" w14:textId="77777777" w:rsidR="00DB54F0" w:rsidRPr="00014F5F" w:rsidRDefault="00DB54F0">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rozwój wsparcia psychologicznego, pedagogicznego i terapeutycznego dla dzieci i młodzieży; </w:t>
            </w:r>
          </w:p>
          <w:p w14:paraId="728FE4BD" w14:textId="77777777" w:rsidR="00DB54F0" w:rsidRPr="00014F5F" w:rsidRDefault="00DB54F0">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rozszerzenie oferty zajęć pozalekcyjnych w odpowiedzi na bieżące potrzeby dzieci i uczniów, w celu zwiększenia ich aktywności oraz wspierania rozwoju; </w:t>
            </w:r>
          </w:p>
          <w:p w14:paraId="1547091E" w14:textId="77777777" w:rsidR="00DB54F0" w:rsidRPr="00014F5F" w:rsidRDefault="00DB54F0">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rozwój kompetencji kluczowych, w tym wprowadzenie zajęć z technologii cyfrowych, takich jak programowanie, robotyka czy grafika komputerowa; </w:t>
            </w:r>
          </w:p>
          <w:p w14:paraId="35AAFBC0" w14:textId="77777777" w:rsidR="00DB54F0" w:rsidRPr="00014F5F" w:rsidRDefault="00DB54F0">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doskonalenie kadry nauczycielskiej poprzez uczestnictwo i organizowanie kursów, szkoleń i programów dla nauczycieli; </w:t>
            </w:r>
          </w:p>
          <w:p w14:paraId="298A5B02" w14:textId="7DFB885B" w:rsidR="00DB54F0" w:rsidRPr="00014F5F" w:rsidRDefault="00DB54F0">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wspieranie edukacji zawodowej i doradztwa zawodowego dostosowanego do potrzeb rynku pracy.</w:t>
            </w:r>
          </w:p>
        </w:tc>
      </w:tr>
      <w:tr w:rsidR="00DB54F0" w:rsidRPr="00014F5F" w14:paraId="7846FE60" w14:textId="77777777" w:rsidTr="00014F5F">
        <w:tc>
          <w:tcPr>
            <w:cnfStyle w:val="001000000000" w:firstRow="0" w:lastRow="0" w:firstColumn="1" w:lastColumn="0" w:oddVBand="0" w:evenVBand="0" w:oddHBand="0" w:evenHBand="0" w:firstRowFirstColumn="0" w:firstRowLastColumn="0" w:lastRowFirstColumn="0" w:lastRowLastColumn="0"/>
            <w:tcW w:w="2502" w:type="dxa"/>
            <w:vMerge/>
            <w:tcBorders>
              <w:left w:val="none" w:sz="0" w:space="0" w:color="auto"/>
            </w:tcBorders>
            <w:shd w:val="clear" w:color="auto" w:fill="D50000"/>
            <w:vAlign w:val="center"/>
          </w:tcPr>
          <w:p w14:paraId="0F332071" w14:textId="77777777" w:rsidR="00DB54F0" w:rsidRPr="00014F5F" w:rsidRDefault="00DB54F0" w:rsidP="00DB54F0">
            <w:pPr>
              <w:ind w:left="360"/>
              <w:contextualSpacing/>
              <w:jc w:val="center"/>
              <w:rPr>
                <w:rFonts w:eastAsia="Calibri" w:cs="Open Sans"/>
                <w:sz w:val="18"/>
                <w:szCs w:val="18"/>
              </w:rPr>
            </w:pPr>
          </w:p>
        </w:tc>
        <w:tc>
          <w:tcPr>
            <w:tcW w:w="2280" w:type="dxa"/>
            <w:shd w:val="clear" w:color="auto" w:fill="FFFFFF" w:themeFill="background1"/>
            <w:vAlign w:val="center"/>
          </w:tcPr>
          <w:p w14:paraId="196330F2" w14:textId="77777777" w:rsidR="00DB54F0" w:rsidRPr="00014F5F" w:rsidRDefault="00DB54F0" w:rsidP="00014F5F">
            <w:pPr>
              <w:contextualSpacing/>
              <w:jc w:val="center"/>
              <w:cnfStyle w:val="000000000000" w:firstRow="0" w:lastRow="0" w:firstColumn="0" w:lastColumn="0" w:oddVBand="0" w:evenVBand="0" w:oddHBand="0" w:evenHBand="0" w:firstRowFirstColumn="0" w:firstRowLastColumn="0" w:lastRowFirstColumn="0" w:lastRowLastColumn="0"/>
              <w:rPr>
                <w:rFonts w:eastAsia="Batang" w:cs="Open Sans"/>
                <w:sz w:val="18"/>
                <w:szCs w:val="18"/>
              </w:rPr>
            </w:pPr>
            <w:r w:rsidRPr="00014F5F">
              <w:rPr>
                <w:rFonts w:cs="Open Sans"/>
                <w:bCs/>
                <w:sz w:val="18"/>
                <w:szCs w:val="18"/>
              </w:rPr>
              <w:t xml:space="preserve">IV.2. </w:t>
            </w:r>
            <w:r w:rsidRPr="00014F5F">
              <w:rPr>
                <w:rFonts w:eastAsia="Batang" w:cs="Open Sans"/>
                <w:sz w:val="18"/>
                <w:szCs w:val="18"/>
              </w:rPr>
              <w:t>Dostępne i nowoczesne usługi społeczne oraz zdrowotne</w:t>
            </w:r>
          </w:p>
          <w:p w14:paraId="37703737" w14:textId="77777777" w:rsidR="00DB54F0" w:rsidRPr="00014F5F" w:rsidRDefault="00DB54F0" w:rsidP="00014F5F">
            <w:pPr>
              <w:contextualSpacing/>
              <w:jc w:val="center"/>
              <w:cnfStyle w:val="000000000000" w:firstRow="0" w:lastRow="0" w:firstColumn="0" w:lastColumn="0" w:oddVBand="0" w:evenVBand="0" w:oddHBand="0" w:evenHBand="0" w:firstRowFirstColumn="0" w:firstRowLastColumn="0" w:lastRowFirstColumn="0" w:lastRowLastColumn="0"/>
              <w:rPr>
                <w:rFonts w:cs="Open Sans"/>
                <w:bCs/>
                <w:sz w:val="18"/>
                <w:szCs w:val="18"/>
              </w:rPr>
            </w:pPr>
          </w:p>
        </w:tc>
        <w:tc>
          <w:tcPr>
            <w:tcW w:w="4280" w:type="dxa"/>
            <w:shd w:val="clear" w:color="auto" w:fill="FFFFFF" w:themeFill="background1"/>
          </w:tcPr>
          <w:p w14:paraId="7CFD1438" w14:textId="77777777" w:rsidR="00DB54F0" w:rsidRPr="00014F5F" w:rsidRDefault="00DB54F0">
            <w:pPr>
              <w:pStyle w:val="Akapitzlist"/>
              <w:numPr>
                <w:ilvl w:val="0"/>
                <w:numId w:val="74"/>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wsparcie działalności Gminnego Ośrodka Pomocy Społecznej w Bedlnie w realizacji działań z zakresu pomocy społecznej;</w:t>
            </w:r>
          </w:p>
          <w:p w14:paraId="13FD95F8" w14:textId="77777777" w:rsidR="00DB54F0" w:rsidRPr="00014F5F" w:rsidRDefault="00DB54F0">
            <w:pPr>
              <w:pStyle w:val="Akapitzlist"/>
              <w:numPr>
                <w:ilvl w:val="0"/>
                <w:numId w:val="74"/>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dążenie do zwiększenia liczby lokali komunalnych w zasobie mieszkaniowym Gminy Bedlno; </w:t>
            </w:r>
          </w:p>
          <w:p w14:paraId="026EF4AF" w14:textId="77777777" w:rsidR="00DB54F0" w:rsidRPr="00014F5F" w:rsidRDefault="00DB54F0">
            <w:pPr>
              <w:pStyle w:val="Akapitzlist"/>
              <w:numPr>
                <w:ilvl w:val="0"/>
                <w:numId w:val="74"/>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podnoszenie kwalifikacji pracowników społecznych poprzez uczestnictwo w szkoleniach i kursach;</w:t>
            </w:r>
          </w:p>
          <w:p w14:paraId="75AD89C7" w14:textId="77777777" w:rsidR="00DB54F0" w:rsidRPr="00014F5F" w:rsidRDefault="00DB54F0">
            <w:pPr>
              <w:pStyle w:val="Akapitzlist"/>
              <w:numPr>
                <w:ilvl w:val="0"/>
                <w:numId w:val="74"/>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lastRenderedPageBreak/>
              <w:t xml:space="preserve">systematyczne dostosowywanie sektora usług społecznych do potrzeb starzejącego się społeczeństwa, obejmujące m.in. utworzenie dziennego domu pobytu; </w:t>
            </w:r>
          </w:p>
          <w:p w14:paraId="1D8B9DF2" w14:textId="77777777" w:rsidR="00DB54F0" w:rsidRPr="00014F5F" w:rsidRDefault="00DB54F0">
            <w:pPr>
              <w:pStyle w:val="Akapitzlist"/>
              <w:numPr>
                <w:ilvl w:val="0"/>
                <w:numId w:val="74"/>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rozwój usług opiekuńczych, asystenckich i </w:t>
            </w:r>
            <w:proofErr w:type="spellStart"/>
            <w:r w:rsidRPr="00014F5F">
              <w:rPr>
                <w:rFonts w:ascii="Open Sans" w:eastAsia="Batang" w:hAnsi="Open Sans" w:cs="Open Sans"/>
                <w:color w:val="000000" w:themeColor="text1"/>
                <w:sz w:val="18"/>
                <w:szCs w:val="18"/>
              </w:rPr>
              <w:t>wytchnieniowych</w:t>
            </w:r>
            <w:proofErr w:type="spellEnd"/>
            <w:r w:rsidRPr="00014F5F">
              <w:rPr>
                <w:rFonts w:ascii="Open Sans" w:eastAsia="Batang" w:hAnsi="Open Sans" w:cs="Open Sans"/>
                <w:color w:val="000000" w:themeColor="text1"/>
                <w:sz w:val="18"/>
                <w:szCs w:val="18"/>
              </w:rPr>
              <w:t xml:space="preserve"> dla osób niesamodzielnych oraz ich opiekunów; </w:t>
            </w:r>
          </w:p>
          <w:p w14:paraId="103700B1" w14:textId="77777777" w:rsidR="00DB54F0" w:rsidRPr="00014F5F" w:rsidRDefault="00DB54F0">
            <w:pPr>
              <w:pStyle w:val="Akapitzlist"/>
              <w:numPr>
                <w:ilvl w:val="0"/>
                <w:numId w:val="74"/>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rozwój srebrnej gospodarki, ukierunkowanej na przeciwdziałanie stygmatyzacji osób starszych; </w:t>
            </w:r>
          </w:p>
          <w:p w14:paraId="29224D7C" w14:textId="77777777" w:rsidR="00DB54F0" w:rsidRPr="00014F5F" w:rsidRDefault="00DB54F0">
            <w:pPr>
              <w:pStyle w:val="Akapitzlist"/>
              <w:numPr>
                <w:ilvl w:val="0"/>
                <w:numId w:val="74"/>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zwiększenie dostępności specjalistycznej opieki medycznej poprzez wspieranie współpracy z podmiotami świadczącymi usługi zdrowotne; </w:t>
            </w:r>
          </w:p>
          <w:p w14:paraId="53B7127D" w14:textId="77777777" w:rsidR="00DB54F0" w:rsidRPr="00014F5F" w:rsidRDefault="00DB54F0">
            <w:pPr>
              <w:pStyle w:val="Akapitzlist"/>
              <w:numPr>
                <w:ilvl w:val="0"/>
                <w:numId w:val="74"/>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zakup specjalnego samochodu na cel organizacji przez GOPS usługi pn. „taxi dla seniorów”, mającej na celu zwiększenie mobilności osób starszych; </w:t>
            </w:r>
          </w:p>
          <w:p w14:paraId="6702FA3E" w14:textId="5EADFC5B" w:rsidR="00DB54F0" w:rsidRPr="00014F5F" w:rsidRDefault="00DB54F0">
            <w:pPr>
              <w:pStyle w:val="Akapitzlist"/>
              <w:numPr>
                <w:ilvl w:val="0"/>
                <w:numId w:val="74"/>
              </w:numPr>
              <w:spacing w:before="20" w:after="20"/>
              <w:ind w:left="530"/>
              <w:cnfStyle w:val="000000000000" w:firstRow="0" w:lastRow="0" w:firstColumn="0" w:lastColumn="0" w:oddVBand="0" w:evenVBand="0" w:oddHBand="0"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dążenie do integracji społecznej oraz zapobieganie wykluczeniu społecznemu osób starszych i osób z niepełnosprawnościami.</w:t>
            </w:r>
          </w:p>
        </w:tc>
      </w:tr>
      <w:tr w:rsidR="00DB54F0" w:rsidRPr="00014F5F" w14:paraId="142140AE" w14:textId="77777777" w:rsidTr="00014F5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02" w:type="dxa"/>
            <w:vMerge/>
            <w:tcBorders>
              <w:left w:val="none" w:sz="0" w:space="0" w:color="auto"/>
              <w:bottom w:val="none" w:sz="0" w:space="0" w:color="auto"/>
            </w:tcBorders>
            <w:shd w:val="clear" w:color="auto" w:fill="D50000"/>
            <w:vAlign w:val="center"/>
          </w:tcPr>
          <w:p w14:paraId="7D3A9A1E" w14:textId="77777777" w:rsidR="00DB54F0" w:rsidRPr="00014F5F" w:rsidRDefault="00DB54F0" w:rsidP="00DB54F0">
            <w:pPr>
              <w:ind w:left="360"/>
              <w:contextualSpacing/>
              <w:jc w:val="center"/>
              <w:rPr>
                <w:rFonts w:eastAsia="Calibri" w:cs="Open Sans"/>
                <w:sz w:val="18"/>
                <w:szCs w:val="18"/>
              </w:rPr>
            </w:pPr>
          </w:p>
        </w:tc>
        <w:tc>
          <w:tcPr>
            <w:tcW w:w="2280" w:type="dxa"/>
            <w:shd w:val="clear" w:color="auto" w:fill="FFFFFF" w:themeFill="background1"/>
            <w:vAlign w:val="center"/>
          </w:tcPr>
          <w:p w14:paraId="4C3769FB" w14:textId="3F77EDF7" w:rsidR="00DB54F0" w:rsidRPr="00014F5F" w:rsidRDefault="00DB54F0" w:rsidP="00014F5F">
            <w:pPr>
              <w:contextualSpacing/>
              <w:jc w:val="center"/>
              <w:cnfStyle w:val="000000100000" w:firstRow="0" w:lastRow="0" w:firstColumn="0" w:lastColumn="0" w:oddVBand="0" w:evenVBand="0" w:oddHBand="1" w:evenHBand="0" w:firstRowFirstColumn="0" w:firstRowLastColumn="0" w:lastRowFirstColumn="0" w:lastRowLastColumn="0"/>
              <w:rPr>
                <w:rFonts w:cs="Open Sans"/>
                <w:bCs/>
                <w:sz w:val="18"/>
                <w:szCs w:val="18"/>
              </w:rPr>
            </w:pPr>
            <w:r w:rsidRPr="00014F5F">
              <w:rPr>
                <w:rFonts w:cs="Open Sans"/>
                <w:bCs/>
                <w:sz w:val="18"/>
                <w:szCs w:val="18"/>
              </w:rPr>
              <w:t xml:space="preserve">IV.3. </w:t>
            </w:r>
            <w:r w:rsidRPr="00014F5F">
              <w:rPr>
                <w:rFonts w:eastAsia="Batang" w:cs="Open Sans"/>
                <w:sz w:val="18"/>
                <w:szCs w:val="18"/>
              </w:rPr>
              <w:t>Aktywna społeczność i atrakcyjna oferta czasu wolnego</w:t>
            </w:r>
          </w:p>
        </w:tc>
        <w:tc>
          <w:tcPr>
            <w:tcW w:w="4280" w:type="dxa"/>
            <w:shd w:val="clear" w:color="auto" w:fill="FFFFFF" w:themeFill="background1"/>
          </w:tcPr>
          <w:p w14:paraId="5CD4178F" w14:textId="77777777" w:rsidR="00014F5F" w:rsidRPr="00014F5F" w:rsidRDefault="00014F5F">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rozwój oferty kulturalnej dla społeczności i tworzenia miejsc do organizacji plenerowych wydarzeń kulturalnych, w tym m.in. poprzez budowę amfiteatru; </w:t>
            </w:r>
          </w:p>
          <w:p w14:paraId="4F98A350" w14:textId="77777777" w:rsidR="00014F5F" w:rsidRPr="00014F5F" w:rsidRDefault="00014F5F">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zagospodarowanie terenów rekreacyjnych, w tym wokół stawu w Bedlnie, obejmujące budowę altany i gminnego placu zabaw;</w:t>
            </w:r>
          </w:p>
          <w:p w14:paraId="2DBE1027" w14:textId="77777777" w:rsidR="00014F5F" w:rsidRPr="00014F5F" w:rsidRDefault="00014F5F">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rozwój oferty spędzania czasu wolnego dla dzieci, młodzieży, dorosłych i seniorów;</w:t>
            </w:r>
          </w:p>
          <w:p w14:paraId="6F7E64B5" w14:textId="77777777" w:rsidR="00014F5F" w:rsidRPr="00014F5F" w:rsidRDefault="00014F5F">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poprawa stanu technicznego, budowa, rozbudowa, przebudowa, modernizacja obiektów infrastruktury sportowej oraz rekreacyjnej na terenie gminy, obejmującej m.in. boiska, stadionu, bieżnie, siłownie zewnętrzne i wewnętrzne, skocznie, sale gimnastyczne, hale sportowe, Orliki i inne obiekty sportowe wraz z ich zapleczem technicznym i sanitarno-szatniowym, czy placów zabaw;  </w:t>
            </w:r>
          </w:p>
          <w:p w14:paraId="5EEA6AF7" w14:textId="77777777" w:rsidR="00014F5F" w:rsidRPr="00014F5F" w:rsidRDefault="00014F5F">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budowa hali sportowej lub sali gimnastycznej zintegrowanej z infrastrukturą obrony cywilnej; </w:t>
            </w:r>
          </w:p>
          <w:p w14:paraId="62165F45" w14:textId="77777777" w:rsidR="00014F5F" w:rsidRPr="00014F5F" w:rsidRDefault="00014F5F">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rozbudowa oferty zajęć sportowych oraz ich atrakcyjności w oparciu o zmodernizowaną infrastrukturę oraz podjęcie działań na rzecz zwiększenia liczby animatorów i trenerów; </w:t>
            </w:r>
          </w:p>
          <w:p w14:paraId="195E39D3" w14:textId="77777777" w:rsidR="00014F5F" w:rsidRPr="00014F5F" w:rsidRDefault="00014F5F">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 xml:space="preserve">systematyczna organizacja imprez i wydarzeń sportowych i kulturalnych, mająca na celu wzmocnienie integracji </w:t>
            </w:r>
            <w:r w:rsidRPr="00014F5F">
              <w:rPr>
                <w:rFonts w:ascii="Open Sans" w:eastAsia="Batang" w:hAnsi="Open Sans" w:cs="Open Sans"/>
                <w:color w:val="000000" w:themeColor="text1"/>
                <w:sz w:val="18"/>
                <w:szCs w:val="18"/>
              </w:rPr>
              <w:lastRenderedPageBreak/>
              <w:t xml:space="preserve">społeczności lokalnej oraz rozbudowę oferty spędzania czasu wolnego; </w:t>
            </w:r>
          </w:p>
          <w:p w14:paraId="04E9B068" w14:textId="7F13101E" w:rsidR="00DB54F0" w:rsidRPr="00014F5F" w:rsidRDefault="00014F5F">
            <w:pPr>
              <w:pStyle w:val="Akapitzlist"/>
              <w:numPr>
                <w:ilvl w:val="0"/>
                <w:numId w:val="74"/>
              </w:numPr>
              <w:spacing w:before="20" w:after="20"/>
              <w:ind w:left="530"/>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 w:val="18"/>
                <w:szCs w:val="18"/>
              </w:rPr>
            </w:pPr>
            <w:r w:rsidRPr="00014F5F">
              <w:rPr>
                <w:rFonts w:ascii="Open Sans" w:eastAsia="Batang" w:hAnsi="Open Sans" w:cs="Open Sans"/>
                <w:color w:val="000000" w:themeColor="text1"/>
                <w:sz w:val="18"/>
                <w:szCs w:val="18"/>
              </w:rPr>
              <w:t>wspieranie rozwoju organizacji pozarządowych i innych form integracji oraz samoorganizacji społeczności lokalnej w celu wzmacniania kapitału społecznego.</w:t>
            </w:r>
          </w:p>
        </w:tc>
      </w:tr>
    </w:tbl>
    <w:bookmarkEnd w:id="25"/>
    <w:p w14:paraId="3B98285C" w14:textId="68840CCB" w:rsidR="009278C1" w:rsidRPr="00463ABE" w:rsidRDefault="00AE687A" w:rsidP="00AE687A">
      <w:pPr>
        <w:pStyle w:val="rdo0"/>
        <w:rPr>
          <w:lang w:eastAsia="pl-PL"/>
        </w:rPr>
      </w:pPr>
      <w:r>
        <w:rPr>
          <w:lang w:eastAsia="pl-PL"/>
        </w:rPr>
        <w:lastRenderedPageBreak/>
        <w:t xml:space="preserve">Źródło: projekt Strategii Rozwoju </w:t>
      </w:r>
      <w:r w:rsidR="00B131BE">
        <w:rPr>
          <w:lang w:eastAsia="pl-PL"/>
        </w:rPr>
        <w:t xml:space="preserve">Gminy </w:t>
      </w:r>
      <w:r w:rsidR="00B7655E">
        <w:rPr>
          <w:lang w:eastAsia="pl-PL"/>
        </w:rPr>
        <w:t xml:space="preserve">Bedlno </w:t>
      </w:r>
      <w:r w:rsidR="006E24C1">
        <w:rPr>
          <w:lang w:eastAsia="pl-PL"/>
        </w:rPr>
        <w:t>na lata 202</w:t>
      </w:r>
      <w:r w:rsidR="00B7655E">
        <w:rPr>
          <w:lang w:eastAsia="pl-PL"/>
        </w:rPr>
        <w:t>7</w:t>
      </w:r>
      <w:r w:rsidR="006E24C1">
        <w:rPr>
          <w:lang w:eastAsia="pl-PL"/>
        </w:rPr>
        <w:t>-203</w:t>
      </w:r>
      <w:r w:rsidR="00B7655E">
        <w:rPr>
          <w:lang w:eastAsia="pl-PL"/>
        </w:rPr>
        <w:t>7</w:t>
      </w:r>
    </w:p>
    <w:p w14:paraId="1F17B1EC" w14:textId="49783B7F" w:rsidR="000B4E0D" w:rsidRPr="00DB1B78" w:rsidRDefault="000B4E0D" w:rsidP="00956ED1">
      <w:pPr>
        <w:pStyle w:val="Styl15"/>
      </w:pPr>
      <w:bookmarkStart w:id="26" w:name="_Toc241616764"/>
      <w:r w:rsidRPr="00DB1B78">
        <w:t>Powiązania Strategii Rozwoju</w:t>
      </w:r>
      <w:r w:rsidR="00D07659" w:rsidRPr="00DB1B78">
        <w:t xml:space="preserve"> </w:t>
      </w:r>
      <w:r w:rsidR="00956ED1" w:rsidRPr="00DB1B78">
        <w:t xml:space="preserve">Gminy </w:t>
      </w:r>
      <w:r w:rsidR="0061658D" w:rsidRPr="00DB1B78">
        <w:t xml:space="preserve">Bedlno </w:t>
      </w:r>
      <w:r w:rsidR="008F50FC" w:rsidRPr="00DB1B78">
        <w:t>na lata 202</w:t>
      </w:r>
      <w:r w:rsidR="0061658D" w:rsidRPr="00DB1B78">
        <w:t>7</w:t>
      </w:r>
      <w:r w:rsidR="008F50FC" w:rsidRPr="00DB1B78">
        <w:t>-203</w:t>
      </w:r>
      <w:r w:rsidR="0061658D" w:rsidRPr="00DB1B78">
        <w:t>7</w:t>
      </w:r>
      <w:r w:rsidR="000E019F" w:rsidRPr="00DB1B78">
        <w:t xml:space="preserve"> </w:t>
      </w:r>
      <w:r w:rsidRPr="00DB1B78">
        <w:t>z innymi dokumentami strategicznymi, z uwzględnieniem ich celów ochrony środowiska i wyznaczanych kierunków działań</w:t>
      </w:r>
      <w:bookmarkEnd w:id="26"/>
    </w:p>
    <w:p w14:paraId="67FC61B8" w14:textId="7D140DA4" w:rsidR="00482649" w:rsidRPr="007B03C7" w:rsidRDefault="00482649" w:rsidP="007B03C7">
      <w:pPr>
        <w:spacing w:line="360" w:lineRule="auto"/>
        <w:jc w:val="both"/>
        <w:rPr>
          <w:rFonts w:eastAsia="Calibri" w:cs="Open Sans"/>
          <w:szCs w:val="20"/>
        </w:rPr>
      </w:pPr>
      <w:bookmarkStart w:id="27" w:name="_Hlk112695332"/>
      <w:r w:rsidRPr="007B03C7">
        <w:rPr>
          <w:rFonts w:eastAsia="Calibri" w:cs="Open Sans"/>
          <w:szCs w:val="20"/>
        </w:rPr>
        <w:t>Cele</w:t>
      </w:r>
      <w:r w:rsidR="008C6E0B" w:rsidRPr="007B03C7">
        <w:rPr>
          <w:rFonts w:eastAsia="Calibri" w:cs="Open Sans"/>
          <w:szCs w:val="20"/>
        </w:rPr>
        <w:t xml:space="preserve"> </w:t>
      </w:r>
      <w:r w:rsidR="0062475F" w:rsidRPr="007B03C7">
        <w:rPr>
          <w:rFonts w:eastAsia="Calibri" w:cs="Open Sans"/>
          <w:szCs w:val="20"/>
        </w:rPr>
        <w:t>operacyjne</w:t>
      </w:r>
      <w:r w:rsidR="008C6E0B" w:rsidRPr="007B03C7">
        <w:rPr>
          <w:rFonts w:eastAsia="Calibri" w:cs="Open Sans"/>
          <w:szCs w:val="20"/>
        </w:rPr>
        <w:t xml:space="preserve"> oraz </w:t>
      </w:r>
      <w:r w:rsidRPr="007B03C7">
        <w:rPr>
          <w:rFonts w:eastAsia="Calibri" w:cs="Open Sans"/>
          <w:szCs w:val="20"/>
        </w:rPr>
        <w:t xml:space="preserve">kierunki </w:t>
      </w:r>
      <w:r w:rsidR="008C6E0B" w:rsidRPr="007B03C7">
        <w:rPr>
          <w:rFonts w:eastAsia="Calibri" w:cs="Open Sans"/>
          <w:szCs w:val="20"/>
        </w:rPr>
        <w:t>działań</w:t>
      </w:r>
      <w:r w:rsidRPr="007B03C7">
        <w:rPr>
          <w:rFonts w:eastAsia="Calibri" w:cs="Open Sans"/>
          <w:szCs w:val="20"/>
        </w:rPr>
        <w:t xml:space="preserve"> wykreowane w</w:t>
      </w:r>
      <w:r w:rsidR="008C6E0B" w:rsidRPr="007B03C7">
        <w:rPr>
          <w:rFonts w:eastAsia="Calibri" w:cs="Open Sans"/>
          <w:szCs w:val="20"/>
        </w:rPr>
        <w:t xml:space="preserve"> Strategii Rozwoju</w:t>
      </w:r>
      <w:r w:rsidR="00103CB4" w:rsidRPr="007B03C7">
        <w:rPr>
          <w:rFonts w:eastAsia="Calibri" w:cs="Open Sans"/>
          <w:szCs w:val="20"/>
        </w:rPr>
        <w:t xml:space="preserve"> </w:t>
      </w:r>
      <w:r w:rsidR="00B1167D" w:rsidRPr="007B03C7">
        <w:rPr>
          <w:rFonts w:eastAsia="Calibri" w:cs="Open Sans"/>
          <w:szCs w:val="20"/>
        </w:rPr>
        <w:t xml:space="preserve">Gminy </w:t>
      </w:r>
      <w:r w:rsidR="008D21A2">
        <w:rPr>
          <w:rFonts w:eastAsia="Calibri" w:cs="Open Sans"/>
          <w:szCs w:val="20"/>
        </w:rPr>
        <w:t xml:space="preserve">Bedlno </w:t>
      </w:r>
      <w:r w:rsidR="0062475F" w:rsidRPr="007B03C7">
        <w:rPr>
          <w:rFonts w:eastAsia="Calibri" w:cs="Open Sans"/>
          <w:szCs w:val="20"/>
        </w:rPr>
        <w:t>na lata 202</w:t>
      </w:r>
      <w:r w:rsidR="008D21A2">
        <w:rPr>
          <w:rFonts w:eastAsia="Calibri" w:cs="Open Sans"/>
          <w:szCs w:val="20"/>
        </w:rPr>
        <w:t>7</w:t>
      </w:r>
      <w:r w:rsidR="0062475F" w:rsidRPr="007B03C7">
        <w:rPr>
          <w:rFonts w:eastAsia="Calibri" w:cs="Open Sans"/>
          <w:szCs w:val="20"/>
        </w:rPr>
        <w:t>-203</w:t>
      </w:r>
      <w:r w:rsidR="008D21A2">
        <w:rPr>
          <w:rFonts w:eastAsia="Calibri" w:cs="Open Sans"/>
          <w:szCs w:val="20"/>
        </w:rPr>
        <w:t>7</w:t>
      </w:r>
      <w:r w:rsidRPr="007B03C7">
        <w:rPr>
          <w:rFonts w:eastAsia="Calibri" w:cs="Open Sans"/>
          <w:szCs w:val="20"/>
        </w:rPr>
        <w:t xml:space="preserve">, są powiązane z ochroną środowiska. </w:t>
      </w:r>
      <w:r w:rsidR="008C6E0B" w:rsidRPr="007B03C7">
        <w:rPr>
          <w:rFonts w:eastAsia="Calibri" w:cs="Open Sans"/>
          <w:szCs w:val="20"/>
        </w:rPr>
        <w:t>Strategia</w:t>
      </w:r>
      <w:r w:rsidRPr="007B03C7">
        <w:rPr>
          <w:rFonts w:eastAsia="Calibri" w:cs="Open Sans"/>
          <w:szCs w:val="20"/>
        </w:rPr>
        <w:t xml:space="preserve"> określa cele, kierunki i zadania, które odnoszą się do poszczególnych obszarów interwencji. Według założeń, podejmowane działania korzystnie wpłyną na poprawę stanu środowiska, racjonalną gospodarkę zasobami, ograniczanie negatywnych oddziaływań na środowisko. Wykreowane cele i kierunki są także zgodne z celami ochrony środowiska wyznaczanymi przez dokumenty wyższego szczebla.</w:t>
      </w:r>
    </w:p>
    <w:p w14:paraId="583DAE41" w14:textId="696B83C9" w:rsidR="00482649" w:rsidRPr="007B03C7" w:rsidRDefault="00482649" w:rsidP="007B03C7">
      <w:pPr>
        <w:spacing w:line="360" w:lineRule="auto"/>
        <w:jc w:val="both"/>
        <w:rPr>
          <w:rFonts w:eastAsia="Calibri" w:cs="Open Sans"/>
          <w:szCs w:val="20"/>
        </w:rPr>
      </w:pPr>
      <w:r w:rsidRPr="007B03C7">
        <w:rPr>
          <w:rFonts w:eastAsia="Calibri" w:cs="Open Sans"/>
          <w:b/>
          <w:bCs/>
          <w:szCs w:val="20"/>
        </w:rPr>
        <w:t>Traktat Lizboński</w:t>
      </w:r>
      <w:r w:rsidRPr="007B03C7">
        <w:rPr>
          <w:rFonts w:eastAsia="Calibri" w:cs="Open Sans"/>
          <w:i/>
          <w:iCs/>
          <w:szCs w:val="20"/>
        </w:rPr>
        <w:t xml:space="preserve"> </w:t>
      </w:r>
      <w:r w:rsidRPr="007B03C7">
        <w:rPr>
          <w:rFonts w:eastAsia="Calibri" w:cs="Open Sans"/>
          <w:szCs w:val="20"/>
        </w:rPr>
        <w:t>jest dokumentem, w którym Unii Europejskiej nadano jednolit</w:t>
      </w:r>
      <w:r w:rsidR="008C6E0B" w:rsidRPr="007B03C7">
        <w:rPr>
          <w:rFonts w:eastAsia="Calibri" w:cs="Open Sans"/>
          <w:szCs w:val="20"/>
        </w:rPr>
        <w:t>ą</w:t>
      </w:r>
      <w:r w:rsidRPr="007B03C7">
        <w:rPr>
          <w:rFonts w:eastAsia="Calibri" w:cs="Open Sans"/>
          <w:szCs w:val="20"/>
        </w:rPr>
        <w:t xml:space="preserve"> strukturę i osobowość prawną. Traktat wyposażył Unię w instrumenty potrzebne do sprostania przyszłym wyzwaniom, z którymi przyjdzie zmierzyć się Wspólnocie, a także te, dzięki którym spełnione mogą zostać oczekiwania społeczeństwa. W dokumencie zawarto kilka priorytetowych zasad</w:t>
      </w:r>
      <w:r w:rsidR="00C669B7" w:rsidRPr="007B03C7">
        <w:rPr>
          <w:rFonts w:eastAsia="Calibri" w:cs="Open Sans"/>
          <w:szCs w:val="20"/>
        </w:rPr>
        <w:t xml:space="preserve"> f</w:t>
      </w:r>
      <w:r w:rsidRPr="007B03C7">
        <w:rPr>
          <w:rFonts w:eastAsia="Calibri" w:cs="Open Sans"/>
          <w:szCs w:val="20"/>
        </w:rPr>
        <w:t xml:space="preserve">unkcjonowania Unii Europejskiej. Podkreślono, że kształtowanie się zjednoczonej Europy musi odbywać się na przejrzystych i demokratycznych zasadach, sprawnie działającej unii państw członkowskich. Zgodnie z treścią traktatu Wspólnotę Europejską należy budować w myśl zasady: </w:t>
      </w:r>
      <w:r w:rsidRPr="007B03C7">
        <w:rPr>
          <w:rFonts w:eastAsia="Calibri" w:cs="Open Sans"/>
          <w:i/>
          <w:iCs/>
          <w:szCs w:val="20"/>
        </w:rPr>
        <w:t>„Europa praw i wartości, wolności, solidarności i bezpieczeństwa”</w:t>
      </w:r>
      <w:r w:rsidRPr="007B03C7">
        <w:rPr>
          <w:rFonts w:eastAsia="Calibri" w:cs="Open Sans"/>
          <w:szCs w:val="20"/>
        </w:rPr>
        <w:t xml:space="preserve">. Traktat zakłada także zwiększenie się znaczenia Europy na arenie międzynarodowej. Najważniejszym, z perspektywy ochrony środowiska, jest fakt, iż Traktat Lizboński wprowadził specjalną podstawę prawną dotyczącą „solidarności energetycznej” oraz podkreślił konieczność zwalczania zmian klimatycznych (bez konkretnych zobowiązań krajów członkowskich). W świetle Traktatu Lizbońskiego w projekcie </w:t>
      </w:r>
      <w:r w:rsidR="00891B08" w:rsidRPr="007B03C7">
        <w:rPr>
          <w:rFonts w:eastAsia="Calibri" w:cs="Open Sans"/>
          <w:szCs w:val="20"/>
        </w:rPr>
        <w:t>Strategii</w:t>
      </w:r>
      <w:r w:rsidRPr="007B03C7">
        <w:rPr>
          <w:rFonts w:eastAsia="Calibri" w:cs="Open Sans"/>
          <w:szCs w:val="20"/>
        </w:rPr>
        <w:t xml:space="preserve"> we właściwy sposób uwzględniono kwestie poruszane w jednym z najważniejszych dokumentów Unii Europejskiej.</w:t>
      </w:r>
    </w:p>
    <w:p w14:paraId="5152C85B"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Za kluczowy dokument strategiczny na poziomie unijnym uznaje się </w:t>
      </w:r>
      <w:r w:rsidRPr="007B03C7">
        <w:rPr>
          <w:rFonts w:eastAsia="Calibri" w:cs="Open Sans"/>
          <w:b/>
          <w:bCs/>
          <w:szCs w:val="20"/>
        </w:rPr>
        <w:t>Europa 2020 – Strategia na rzecz inteligentnego i zrównoważonego rozwoju sprzyjającego włączeniu społecznemu</w:t>
      </w:r>
      <w:r w:rsidRPr="007B03C7">
        <w:rPr>
          <w:rFonts w:eastAsia="Calibri" w:cs="Open Sans"/>
          <w:szCs w:val="20"/>
        </w:rPr>
        <w:t xml:space="preserve">. Strategia stanowi odpowiedź na kryzys gospodarczy, jednocześnie uwzględnia nowe wyzwania związane z procesem globalizacji oraz rosnącą potrzebą racjonalnego wykorzystania surowców. W </w:t>
      </w:r>
      <w:r w:rsidRPr="007B03C7">
        <w:rPr>
          <w:rFonts w:eastAsia="Calibri" w:cs="Open Sans"/>
          <w:szCs w:val="20"/>
        </w:rPr>
        <w:lastRenderedPageBreak/>
        <w:t>celu osiągnięcia powyższych założeń opracowano trzy podstawowe, powiązane ze sobą priorytety: wzrost inteligentny, zrównoważony rozwój oraz wzrost sprzyjający włączeniu społecznemu. W zakresie zmian klimatu i zrównoważonego wykorzystania energii przyjęto następujące założenia:</w:t>
      </w:r>
    </w:p>
    <w:p w14:paraId="6FDD359B" w14:textId="77777777" w:rsidR="00482649" w:rsidRPr="007B03C7" w:rsidRDefault="00482649">
      <w:pPr>
        <w:numPr>
          <w:ilvl w:val="0"/>
          <w:numId w:val="15"/>
        </w:numPr>
        <w:spacing w:line="360" w:lineRule="auto"/>
        <w:contextualSpacing/>
        <w:jc w:val="both"/>
        <w:rPr>
          <w:rFonts w:eastAsia="Calibri" w:cs="Open Sans"/>
          <w:szCs w:val="20"/>
        </w:rPr>
      </w:pPr>
      <w:r w:rsidRPr="007B03C7">
        <w:rPr>
          <w:rFonts w:eastAsia="Calibri" w:cs="Open Sans"/>
          <w:szCs w:val="20"/>
        </w:rPr>
        <w:t>zmniejszenie emisji gazów cieplarnianych o 20% w stosunku do poziomu emisji z roku 1990;</w:t>
      </w:r>
    </w:p>
    <w:p w14:paraId="145E6064" w14:textId="77777777" w:rsidR="00482649" w:rsidRPr="007B03C7" w:rsidRDefault="00482649">
      <w:pPr>
        <w:numPr>
          <w:ilvl w:val="0"/>
          <w:numId w:val="15"/>
        </w:numPr>
        <w:spacing w:line="360" w:lineRule="auto"/>
        <w:contextualSpacing/>
        <w:jc w:val="both"/>
        <w:rPr>
          <w:rFonts w:eastAsia="Calibri" w:cs="Open Sans"/>
          <w:szCs w:val="20"/>
        </w:rPr>
      </w:pPr>
      <w:r w:rsidRPr="007B03C7">
        <w:rPr>
          <w:rFonts w:eastAsia="Calibri" w:cs="Open Sans"/>
          <w:szCs w:val="20"/>
        </w:rPr>
        <w:t>zwiększenie udziału odnawialnych źródeł energii w ogólnym zużyciu energii o 20%;</w:t>
      </w:r>
    </w:p>
    <w:p w14:paraId="03A49128" w14:textId="77777777" w:rsidR="00482649" w:rsidRPr="007B03C7" w:rsidRDefault="00482649">
      <w:pPr>
        <w:numPr>
          <w:ilvl w:val="0"/>
          <w:numId w:val="15"/>
        </w:numPr>
        <w:spacing w:line="360" w:lineRule="auto"/>
        <w:contextualSpacing/>
        <w:jc w:val="both"/>
        <w:rPr>
          <w:rFonts w:eastAsia="Calibri" w:cs="Open Sans"/>
          <w:szCs w:val="20"/>
        </w:rPr>
      </w:pPr>
      <w:r w:rsidRPr="007B03C7">
        <w:rPr>
          <w:rFonts w:eastAsia="Calibri" w:cs="Open Sans"/>
          <w:szCs w:val="20"/>
        </w:rPr>
        <w:t>poprawa efektywności energetycznej o 20%.</w:t>
      </w:r>
    </w:p>
    <w:p w14:paraId="5B61612E" w14:textId="17FA9059" w:rsidR="00482649" w:rsidRDefault="00482649" w:rsidP="007B03C7">
      <w:pPr>
        <w:spacing w:line="360" w:lineRule="auto"/>
        <w:jc w:val="both"/>
        <w:rPr>
          <w:rFonts w:eastAsia="Calibri" w:cs="Open Sans"/>
          <w:szCs w:val="20"/>
        </w:rPr>
      </w:pPr>
      <w:r w:rsidRPr="007B03C7">
        <w:rPr>
          <w:rFonts w:eastAsia="Calibri" w:cs="Open Sans"/>
          <w:szCs w:val="20"/>
        </w:rPr>
        <w:t xml:space="preserve">Zadania zaplanowane do realizacji w </w:t>
      </w:r>
      <w:r w:rsidR="00891B08" w:rsidRPr="007B03C7">
        <w:rPr>
          <w:rFonts w:eastAsia="Calibri" w:cs="Open Sans"/>
          <w:szCs w:val="20"/>
        </w:rPr>
        <w:t>Strategii</w:t>
      </w:r>
      <w:r w:rsidRPr="007B03C7">
        <w:rPr>
          <w:rFonts w:eastAsia="Calibri" w:cs="Open Sans"/>
          <w:szCs w:val="20"/>
        </w:rPr>
        <w:t xml:space="preserve"> przyczynią się do osiągnięcia ww. założeń w zakresie zmian klimatu i zrównoważonego wykorzystania energii. </w:t>
      </w:r>
      <w:r w:rsidR="00891B08" w:rsidRPr="007B03C7">
        <w:rPr>
          <w:rFonts w:eastAsia="Calibri" w:cs="Open Sans"/>
          <w:szCs w:val="20"/>
        </w:rPr>
        <w:t xml:space="preserve">W projekcie Strategii zaplanowano następujące </w:t>
      </w:r>
      <w:r w:rsidR="00B73E87" w:rsidRPr="007B03C7">
        <w:rPr>
          <w:rFonts w:eastAsia="Calibri" w:cs="Open Sans"/>
          <w:szCs w:val="20"/>
        </w:rPr>
        <w:t>kierunki działań</w:t>
      </w:r>
      <w:r w:rsidR="00891B08" w:rsidRPr="007B03C7">
        <w:rPr>
          <w:rFonts w:eastAsia="Calibri" w:cs="Open Sans"/>
          <w:szCs w:val="20"/>
        </w:rPr>
        <w:t xml:space="preserve">, które mogą przyczynić się do realizacji </w:t>
      </w:r>
      <w:r w:rsidR="00970930" w:rsidRPr="007B03C7">
        <w:rPr>
          <w:rFonts w:eastAsia="Calibri" w:cs="Open Sans"/>
          <w:szCs w:val="20"/>
        </w:rPr>
        <w:t>założeń wymienionych w Strategii Europa 2020:</w:t>
      </w:r>
    </w:p>
    <w:p w14:paraId="42A99301" w14:textId="03554372" w:rsidR="008D21A2" w:rsidRPr="008D21A2" w:rsidRDefault="008D21A2">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termomodernizacja, remont, modernizacja oraz doposażanie remiz OSP na terenie gminy w celu zwiększenia ich zdolności bojowej</w:t>
      </w:r>
      <w:r w:rsidRPr="008D21A2">
        <w:rPr>
          <w:rFonts w:ascii="Open Sans" w:eastAsia="Batang" w:hAnsi="Open Sans" w:cs="Open Sans"/>
          <w:color w:val="000000" w:themeColor="text1"/>
          <w:szCs w:val="20"/>
        </w:rPr>
        <w:t>,</w:t>
      </w:r>
    </w:p>
    <w:p w14:paraId="6C9DD092" w14:textId="3E69426D" w:rsidR="008D21A2" w:rsidRPr="008D21A2" w:rsidRDefault="008D21A2">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rozbudowa infrastruktury dla rowerzystów na terenie gminy, w tym m.in. budowa ciągów pieszo-rowerowych</w:t>
      </w:r>
      <w:r w:rsidRPr="008D21A2">
        <w:rPr>
          <w:rFonts w:ascii="Open Sans" w:eastAsia="Batang" w:hAnsi="Open Sans" w:cs="Open Sans"/>
          <w:color w:val="000000" w:themeColor="text1"/>
          <w:szCs w:val="20"/>
        </w:rPr>
        <w:t xml:space="preserve">, </w:t>
      </w:r>
    </w:p>
    <w:p w14:paraId="3EB1781E" w14:textId="1DE7E3CB" w:rsidR="008D21A2" w:rsidRPr="008D21A2" w:rsidRDefault="008D21A2">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podejmowanie działań na rzecz zwiększenia spójności i dostępności publicznego transportu zbiorowego</w:t>
      </w:r>
      <w:r w:rsidRPr="008D21A2">
        <w:rPr>
          <w:rFonts w:ascii="Open Sans" w:eastAsia="Batang" w:hAnsi="Open Sans" w:cs="Open Sans"/>
          <w:color w:val="000000" w:themeColor="text1"/>
          <w:szCs w:val="20"/>
        </w:rPr>
        <w:t xml:space="preserve">, </w:t>
      </w:r>
    </w:p>
    <w:p w14:paraId="6DFE77FA" w14:textId="2005E00E" w:rsidR="008D21A2" w:rsidRPr="008D21A2" w:rsidRDefault="008D21A2">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infrastruktury przesiadkowej na terenie gminy oraz integracja transportu autobusowego z kolejowym</w:t>
      </w:r>
      <w:r w:rsidRPr="008D21A2">
        <w:rPr>
          <w:rFonts w:ascii="Open Sans" w:eastAsia="Batang" w:hAnsi="Open Sans" w:cs="Open Sans"/>
          <w:color w:val="000000" w:themeColor="text1"/>
          <w:szCs w:val="20"/>
        </w:rPr>
        <w:t xml:space="preserve">, </w:t>
      </w:r>
    </w:p>
    <w:p w14:paraId="3F7942F2" w14:textId="1D8964A7" w:rsidR="008D21A2" w:rsidRPr="008D21A2" w:rsidRDefault="008D21A2">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systemu OZE (panele fotowoltaiczne i kolektory słoneczne), w tym m.in. wspieranie mieszkańców w zakresie zwiększenia wykorzystania odnawialnych źródeł energii</w:t>
      </w:r>
      <w:r w:rsidRPr="008D21A2">
        <w:rPr>
          <w:rFonts w:ascii="Open Sans" w:eastAsia="Batang" w:hAnsi="Open Sans" w:cs="Open Sans"/>
          <w:color w:val="000000" w:themeColor="text1"/>
          <w:szCs w:val="20"/>
        </w:rPr>
        <w:t xml:space="preserve">, </w:t>
      </w:r>
    </w:p>
    <w:p w14:paraId="5046CE62" w14:textId="50F08B84" w:rsidR="008D21A2" w:rsidRPr="008D21A2" w:rsidRDefault="008D21A2">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podejmowanie działań na rzecz poprawy efektywności energetycznej obiektów i instalacji grzewczych w obiektach prywatnych oraz komunalnych</w:t>
      </w:r>
      <w:r w:rsidRPr="008D21A2">
        <w:rPr>
          <w:rFonts w:ascii="Open Sans" w:eastAsia="Batang" w:hAnsi="Open Sans" w:cs="Open Sans"/>
          <w:color w:val="000000" w:themeColor="text1"/>
          <w:szCs w:val="20"/>
        </w:rPr>
        <w:t xml:space="preserve">, </w:t>
      </w:r>
    </w:p>
    <w:p w14:paraId="137310E8" w14:textId="77777777" w:rsidR="008D21A2" w:rsidRPr="008D21A2" w:rsidRDefault="008D21A2">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modernizacja i rozbudowa we współpracy z operatorami sieci infrastruktury elektroenergetycznej</w:t>
      </w:r>
      <w:r w:rsidRPr="008D21A2">
        <w:rPr>
          <w:rFonts w:ascii="Open Sans" w:eastAsia="Batang" w:hAnsi="Open Sans" w:cs="Open Sans"/>
          <w:color w:val="000000" w:themeColor="text1"/>
          <w:szCs w:val="20"/>
        </w:rPr>
        <w:t xml:space="preserve">, </w:t>
      </w:r>
    </w:p>
    <w:p w14:paraId="02BE1091" w14:textId="77777777" w:rsidR="008D21A2" w:rsidRPr="008D21A2" w:rsidRDefault="008D21A2">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systemów magazynowania energii</w:t>
      </w:r>
      <w:r w:rsidRPr="008D21A2">
        <w:rPr>
          <w:rFonts w:ascii="Open Sans" w:eastAsia="Batang" w:hAnsi="Open Sans" w:cs="Open Sans"/>
          <w:color w:val="000000" w:themeColor="text1"/>
          <w:szCs w:val="20"/>
        </w:rPr>
        <w:t>,</w:t>
      </w:r>
    </w:p>
    <w:p w14:paraId="6DC43DE8" w14:textId="77777777" w:rsidR="008D21A2" w:rsidRPr="008D21A2" w:rsidRDefault="008D21A2">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podejmowanie działań na rzecz poprawy jakości powietrza poprzez wsparcie mieszkańców w wymianie źródeł ciepła i ograniczanie niskiej emisji</w:t>
      </w:r>
      <w:r w:rsidRPr="008D21A2">
        <w:rPr>
          <w:rFonts w:ascii="Open Sans" w:eastAsia="Batang" w:hAnsi="Open Sans" w:cs="Open Sans"/>
          <w:color w:val="000000" w:themeColor="text1"/>
          <w:szCs w:val="20"/>
        </w:rPr>
        <w:t>,</w:t>
      </w:r>
    </w:p>
    <w:p w14:paraId="515D0553" w14:textId="3F318412" w:rsidR="008D21A2" w:rsidRPr="008D21A2" w:rsidRDefault="008D21A2">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błękitno-zielonej infrastruktury zwiększającej retencję i odporność na zmiany klimatu</w:t>
      </w:r>
      <w:r w:rsidRPr="008D21A2">
        <w:rPr>
          <w:rFonts w:ascii="Open Sans" w:eastAsia="Batang" w:hAnsi="Open Sans" w:cs="Open Sans"/>
          <w:color w:val="000000" w:themeColor="text1"/>
          <w:szCs w:val="20"/>
        </w:rPr>
        <w:t>.</w:t>
      </w:r>
    </w:p>
    <w:p w14:paraId="41D9FDA6"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Cele polityki energetycznej na szczeblu Unii Europejskiej określają obecnie </w:t>
      </w:r>
      <w:r w:rsidRPr="007B03C7">
        <w:rPr>
          <w:rFonts w:eastAsia="Calibri" w:cs="Open Sans"/>
          <w:b/>
          <w:bCs/>
          <w:szCs w:val="20"/>
        </w:rPr>
        <w:t xml:space="preserve">Ramy polityki klimatyczno-energetycznej do roku 2030. </w:t>
      </w:r>
      <w:r w:rsidRPr="007B03C7">
        <w:rPr>
          <w:rFonts w:eastAsia="Calibri" w:cs="Open Sans"/>
          <w:szCs w:val="20"/>
        </w:rPr>
        <w:t>Najważniejsze z nich to:</w:t>
      </w:r>
    </w:p>
    <w:p w14:paraId="62E49E46" w14:textId="177E0DA4" w:rsidR="00482649" w:rsidRPr="007B03C7" w:rsidRDefault="00482649">
      <w:pPr>
        <w:numPr>
          <w:ilvl w:val="0"/>
          <w:numId w:val="16"/>
        </w:numPr>
        <w:spacing w:line="360" w:lineRule="auto"/>
        <w:contextualSpacing/>
        <w:jc w:val="both"/>
        <w:rPr>
          <w:rFonts w:eastAsia="Calibri" w:cs="Open Sans"/>
          <w:szCs w:val="20"/>
        </w:rPr>
      </w:pPr>
      <w:r w:rsidRPr="007B03C7">
        <w:rPr>
          <w:rFonts w:eastAsia="Calibri" w:cs="Open Sans"/>
          <w:szCs w:val="20"/>
        </w:rPr>
        <w:lastRenderedPageBreak/>
        <w:t>ograniczenie o co najmniej 40</w:t>
      </w:r>
      <w:r w:rsidR="00C669B7" w:rsidRPr="007B03C7">
        <w:rPr>
          <w:rFonts w:eastAsia="Calibri" w:cs="Open Sans"/>
          <w:szCs w:val="20"/>
        </w:rPr>
        <w:t xml:space="preserve">% </w:t>
      </w:r>
      <w:r w:rsidRPr="007B03C7">
        <w:rPr>
          <w:rFonts w:eastAsia="Calibri" w:cs="Open Sans"/>
          <w:szCs w:val="20"/>
        </w:rPr>
        <w:t>emisji gazów cieplarnianych (w stosunku do poziomu z 1990 r.);</w:t>
      </w:r>
    </w:p>
    <w:p w14:paraId="7798BC84" w14:textId="3760CBFA" w:rsidR="00482649" w:rsidRPr="007B03C7" w:rsidRDefault="00482649">
      <w:pPr>
        <w:numPr>
          <w:ilvl w:val="0"/>
          <w:numId w:val="16"/>
        </w:numPr>
        <w:spacing w:line="360" w:lineRule="auto"/>
        <w:contextualSpacing/>
        <w:jc w:val="both"/>
        <w:rPr>
          <w:rFonts w:eastAsia="Calibri" w:cs="Open Sans"/>
          <w:szCs w:val="20"/>
        </w:rPr>
      </w:pPr>
      <w:r w:rsidRPr="007B03C7">
        <w:rPr>
          <w:rFonts w:eastAsia="Calibri" w:cs="Open Sans"/>
          <w:szCs w:val="20"/>
        </w:rPr>
        <w:t>zapewnienie co najmniej 32</w:t>
      </w:r>
      <w:r w:rsidR="00C669B7" w:rsidRPr="007B03C7">
        <w:rPr>
          <w:rFonts w:eastAsia="Calibri" w:cs="Open Sans"/>
          <w:szCs w:val="20"/>
        </w:rPr>
        <w:t>%</w:t>
      </w:r>
      <w:r w:rsidRPr="007B03C7">
        <w:rPr>
          <w:rFonts w:eastAsia="Calibri" w:cs="Open Sans"/>
          <w:szCs w:val="20"/>
        </w:rPr>
        <w:t xml:space="preserve"> udziału energii ze źródeł odnawialnych w całkowitym zużyciu energii;</w:t>
      </w:r>
    </w:p>
    <w:p w14:paraId="39851308" w14:textId="01911F0C" w:rsidR="00482649" w:rsidRPr="007B03C7" w:rsidRDefault="00482649">
      <w:pPr>
        <w:numPr>
          <w:ilvl w:val="0"/>
          <w:numId w:val="16"/>
        </w:numPr>
        <w:spacing w:line="360" w:lineRule="auto"/>
        <w:contextualSpacing/>
        <w:jc w:val="both"/>
        <w:rPr>
          <w:rFonts w:eastAsia="Calibri" w:cs="Open Sans"/>
          <w:szCs w:val="20"/>
        </w:rPr>
      </w:pPr>
      <w:r w:rsidRPr="007B03C7">
        <w:rPr>
          <w:rFonts w:eastAsia="Calibri" w:cs="Open Sans"/>
          <w:szCs w:val="20"/>
        </w:rPr>
        <w:t>poprawa efektywności energetycznej o co najmniej 32,5</w:t>
      </w:r>
      <w:r w:rsidR="00C669B7" w:rsidRPr="007B03C7">
        <w:rPr>
          <w:rFonts w:eastAsia="Calibri" w:cs="Open Sans"/>
          <w:szCs w:val="20"/>
        </w:rPr>
        <w:t>%.</w:t>
      </w:r>
    </w:p>
    <w:p w14:paraId="4137F625" w14:textId="35E08668" w:rsidR="00482649" w:rsidRPr="007B03C7" w:rsidRDefault="00482649" w:rsidP="007B03C7">
      <w:pPr>
        <w:spacing w:line="360" w:lineRule="auto"/>
        <w:jc w:val="both"/>
        <w:rPr>
          <w:rFonts w:eastAsia="Calibri" w:cs="Open Sans"/>
          <w:szCs w:val="20"/>
        </w:rPr>
      </w:pPr>
      <w:r w:rsidRPr="007B03C7">
        <w:rPr>
          <w:rFonts w:eastAsia="Calibri" w:cs="Open Sans"/>
          <w:szCs w:val="20"/>
        </w:rPr>
        <w:t>Ograniczenie emisji gazów cieplarnianych o 40</w:t>
      </w:r>
      <w:r w:rsidR="00C669B7" w:rsidRPr="007B03C7">
        <w:rPr>
          <w:rFonts w:eastAsia="Calibri" w:cs="Open Sans"/>
          <w:color w:val="000000" w:themeColor="text1"/>
          <w:szCs w:val="20"/>
        </w:rPr>
        <w:t>%</w:t>
      </w:r>
      <w:r w:rsidRPr="007B03C7">
        <w:rPr>
          <w:rFonts w:eastAsia="Calibri" w:cs="Open Sans"/>
          <w:szCs w:val="20"/>
        </w:rPr>
        <w:t xml:space="preserve"> jest realizowane za pomocą unijnego systemu handlu uprawnieniami do emisji, rozporządzenia w sprawie wspólnego wysiłku redukcyjnego z celami redukcyjnymi państw członkowskich i rozporządzenia w sprawie użytkowania gruntów, zmiany użytkowania gruntów i leśnictwa. Tym sposobem wszystkie sektory przyczynią się do osiągnięcia 40</w:t>
      </w:r>
      <w:r w:rsidR="00C669B7" w:rsidRPr="007B03C7">
        <w:rPr>
          <w:rFonts w:eastAsia="Calibri" w:cs="Open Sans"/>
          <w:szCs w:val="20"/>
        </w:rPr>
        <w:t>%</w:t>
      </w:r>
      <w:r w:rsidRPr="007B03C7">
        <w:rPr>
          <w:rFonts w:eastAsia="Calibri" w:cs="Open Sans"/>
          <w:szCs w:val="20"/>
        </w:rPr>
        <w:t xml:space="preserve"> celu redukcji poprzez zmniejszenie emisji CO</w:t>
      </w:r>
      <w:r w:rsidRPr="007B03C7">
        <w:rPr>
          <w:rFonts w:eastAsia="Calibri" w:cs="Open Sans"/>
          <w:szCs w:val="20"/>
          <w:vertAlign w:val="subscript"/>
        </w:rPr>
        <w:t>2</w:t>
      </w:r>
      <w:r w:rsidRPr="007B03C7">
        <w:rPr>
          <w:rFonts w:eastAsia="Calibri" w:cs="Open Sans"/>
          <w:szCs w:val="20"/>
        </w:rPr>
        <w:t xml:space="preserve"> i zwiększenie pochłaniania gazów cieplarnianych.</w:t>
      </w:r>
    </w:p>
    <w:p w14:paraId="1AEAB3EC" w14:textId="3555B932"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Cele wyznaczone do osiągnięcia w </w:t>
      </w:r>
      <w:r w:rsidR="00970930" w:rsidRPr="007B03C7">
        <w:rPr>
          <w:rFonts w:eastAsia="Calibri" w:cs="Open Sans"/>
          <w:szCs w:val="20"/>
        </w:rPr>
        <w:t>Strategii</w:t>
      </w:r>
      <w:r w:rsidRPr="007B03C7">
        <w:rPr>
          <w:rFonts w:eastAsia="Calibri" w:cs="Open Sans"/>
          <w:szCs w:val="20"/>
        </w:rPr>
        <w:t xml:space="preserve"> są w pełni zgodne z celami polityki energetycznej wskazanymi w Ramach polityki klimatyczno-energetycznej do roku 2030 (ograniczenie emisji gazów cieplarnianych, wzrost wykorzystania energii z OZE, poprawa efektywności energetycznej).</w:t>
      </w:r>
      <w:r w:rsidR="0087166E" w:rsidRPr="007B03C7">
        <w:rPr>
          <w:rFonts w:eastAsia="Calibri" w:cs="Open Sans"/>
          <w:szCs w:val="20"/>
        </w:rPr>
        <w:t xml:space="preserve"> Należą do nich przede wszystkim kierunki działań dotyczące: rozwoju odnawialnych źródeł energii, rozbudowa sieci ścieżek rowerowych</w:t>
      </w:r>
      <w:r w:rsidR="00C40A20" w:rsidRPr="007B03C7">
        <w:rPr>
          <w:rFonts w:eastAsia="Calibri" w:cs="Open Sans"/>
          <w:szCs w:val="20"/>
        </w:rPr>
        <w:t xml:space="preserve">, </w:t>
      </w:r>
      <w:r w:rsidR="0087166E" w:rsidRPr="007B03C7">
        <w:rPr>
          <w:rFonts w:eastAsia="Calibri" w:cs="Open Sans"/>
          <w:szCs w:val="20"/>
        </w:rPr>
        <w:t>czy</w:t>
      </w:r>
      <w:r w:rsidR="00DA557C" w:rsidRPr="007B03C7">
        <w:rPr>
          <w:rFonts w:eastAsia="Calibri" w:cs="Open Sans"/>
          <w:szCs w:val="20"/>
        </w:rPr>
        <w:t xml:space="preserve"> działania promocyjne</w:t>
      </w:r>
      <w:r w:rsidR="00987A1A" w:rsidRPr="007B03C7">
        <w:rPr>
          <w:rFonts w:eastAsia="Calibri" w:cs="Open Sans"/>
          <w:szCs w:val="20"/>
        </w:rPr>
        <w:t>.</w:t>
      </w:r>
    </w:p>
    <w:p w14:paraId="39052D57"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Inicjatywy polityczne które mają pomóc UE osiągnąć neutralność klimatyczną do 2050 r. przedstawia z kolei Komunikat Komisji Europejskiej o europejskim zielonym ładzie. UE zobowiązała się osiągnąć neutralność klimatyczną do 2050 r. Realizacja tego celu będzie wymagała transformacji społeczno-gospodarczej w Europie: racjonalnej kosztowo i sprawiedliwej oraz zrównoważonej społecznie. </w:t>
      </w:r>
      <w:r w:rsidRPr="007B03C7">
        <w:rPr>
          <w:rFonts w:eastAsia="Calibri" w:cs="Open Sans"/>
          <w:b/>
          <w:bCs/>
          <w:szCs w:val="20"/>
        </w:rPr>
        <w:t>Europejski Zielony Ład</w:t>
      </w:r>
      <w:r w:rsidRPr="007B03C7">
        <w:rPr>
          <w:rFonts w:eastAsia="Calibri" w:cs="Open Sans"/>
          <w:szCs w:val="20"/>
        </w:rPr>
        <w:t xml:space="preserve"> (EZŁ, ang. </w:t>
      </w:r>
      <w:proofErr w:type="spellStart"/>
      <w:r w:rsidRPr="007B03C7">
        <w:rPr>
          <w:rFonts w:eastAsia="Calibri" w:cs="Open Sans"/>
          <w:szCs w:val="20"/>
        </w:rPr>
        <w:t>European</w:t>
      </w:r>
      <w:proofErr w:type="spellEnd"/>
      <w:r w:rsidRPr="007B03C7">
        <w:rPr>
          <w:rFonts w:eastAsia="Calibri" w:cs="Open Sans"/>
          <w:szCs w:val="20"/>
        </w:rPr>
        <w:t xml:space="preserve"> Green Deal) to strategia rozwoju, która ma przekształcić Unię Europejską w obszar neutralny klimatycznie. Jest odpowiedzią na kryzys klimatyczny i silne procesy degradacji środowiska. Europejski Zielony Ład zawiera plan działań umożliwiających:</w:t>
      </w:r>
    </w:p>
    <w:p w14:paraId="16A93CD2" w14:textId="77777777" w:rsidR="00482649" w:rsidRPr="007B03C7" w:rsidRDefault="00482649">
      <w:pPr>
        <w:numPr>
          <w:ilvl w:val="0"/>
          <w:numId w:val="17"/>
        </w:numPr>
        <w:spacing w:line="360" w:lineRule="auto"/>
        <w:contextualSpacing/>
        <w:jc w:val="both"/>
        <w:rPr>
          <w:rFonts w:eastAsia="Calibri" w:cs="Open Sans"/>
          <w:szCs w:val="20"/>
        </w:rPr>
      </w:pPr>
      <w:r w:rsidRPr="007B03C7">
        <w:rPr>
          <w:rFonts w:eastAsia="Calibri" w:cs="Open Sans"/>
          <w:szCs w:val="20"/>
        </w:rPr>
        <w:t>bardziej efektywne wykorzystanie zasobów dzięki przejściu na czystą gospodarkę o obiegu zamkniętym;</w:t>
      </w:r>
    </w:p>
    <w:p w14:paraId="758F1270" w14:textId="77777777" w:rsidR="00482649" w:rsidRPr="007B03C7" w:rsidRDefault="00482649">
      <w:pPr>
        <w:numPr>
          <w:ilvl w:val="0"/>
          <w:numId w:val="17"/>
        </w:numPr>
        <w:spacing w:line="360" w:lineRule="auto"/>
        <w:contextualSpacing/>
        <w:jc w:val="both"/>
        <w:rPr>
          <w:rFonts w:eastAsia="Calibri" w:cs="Open Sans"/>
          <w:szCs w:val="20"/>
        </w:rPr>
      </w:pPr>
      <w:r w:rsidRPr="007B03C7">
        <w:rPr>
          <w:rFonts w:eastAsia="Calibri" w:cs="Open Sans"/>
          <w:szCs w:val="20"/>
        </w:rPr>
        <w:t>przeciwdziałanie utracie różnorodności biologicznej i zmniejszenie poziomu zanieczyszczeń.</w:t>
      </w:r>
    </w:p>
    <w:p w14:paraId="0CC33DD7"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W Komunikacie omówiono konieczne inwestycje i dostępne narzędzia finansowe. Wyjaśniono, w jaki sposób zapewnić transformację, która będzie sprawiedliwa i sprzyjająca włączeniu społecznemu. Do 2050 r. UE chce stać się kontynentem neutralnym dla klimatu. Osiągnięcie tego celu będzie wymagało działań we wszystkich sektorach gospodarki, takich jak:</w:t>
      </w:r>
    </w:p>
    <w:p w14:paraId="39280AFE" w14:textId="77777777" w:rsidR="00482649" w:rsidRPr="007B03C7" w:rsidRDefault="00482649">
      <w:pPr>
        <w:numPr>
          <w:ilvl w:val="0"/>
          <w:numId w:val="18"/>
        </w:numPr>
        <w:spacing w:line="360" w:lineRule="auto"/>
        <w:contextualSpacing/>
        <w:jc w:val="both"/>
        <w:rPr>
          <w:rFonts w:eastAsia="Calibri" w:cs="Open Sans"/>
          <w:szCs w:val="20"/>
        </w:rPr>
      </w:pPr>
      <w:r w:rsidRPr="007B03C7">
        <w:rPr>
          <w:rFonts w:eastAsia="Calibri" w:cs="Open Sans"/>
          <w:szCs w:val="20"/>
        </w:rPr>
        <w:t>inwestycje w technologie przyjazne dla środowiska;</w:t>
      </w:r>
    </w:p>
    <w:p w14:paraId="503A7A5B" w14:textId="77777777" w:rsidR="00482649" w:rsidRPr="007B03C7" w:rsidRDefault="00482649">
      <w:pPr>
        <w:numPr>
          <w:ilvl w:val="0"/>
          <w:numId w:val="18"/>
        </w:numPr>
        <w:spacing w:line="360" w:lineRule="auto"/>
        <w:contextualSpacing/>
        <w:jc w:val="both"/>
        <w:rPr>
          <w:rFonts w:eastAsia="Calibri" w:cs="Open Sans"/>
          <w:szCs w:val="20"/>
        </w:rPr>
      </w:pPr>
      <w:r w:rsidRPr="007B03C7">
        <w:rPr>
          <w:rFonts w:eastAsia="Calibri" w:cs="Open Sans"/>
          <w:szCs w:val="20"/>
        </w:rPr>
        <w:lastRenderedPageBreak/>
        <w:t>wspieranie innowacji przemysłowych;</w:t>
      </w:r>
    </w:p>
    <w:p w14:paraId="6E74C4DB" w14:textId="77777777" w:rsidR="00482649" w:rsidRPr="007B03C7" w:rsidRDefault="00482649">
      <w:pPr>
        <w:numPr>
          <w:ilvl w:val="0"/>
          <w:numId w:val="18"/>
        </w:numPr>
        <w:spacing w:line="360" w:lineRule="auto"/>
        <w:contextualSpacing/>
        <w:jc w:val="both"/>
        <w:rPr>
          <w:rFonts w:eastAsia="Calibri" w:cs="Open Sans"/>
          <w:szCs w:val="20"/>
        </w:rPr>
      </w:pPr>
      <w:r w:rsidRPr="007B03C7">
        <w:rPr>
          <w:rFonts w:eastAsia="Calibri" w:cs="Open Sans"/>
          <w:szCs w:val="20"/>
        </w:rPr>
        <w:t>wprowadzanie czystszych, tańszych i zdrowszych form transportu prywatnego i publicznego;</w:t>
      </w:r>
    </w:p>
    <w:p w14:paraId="10B0F08F" w14:textId="77777777" w:rsidR="00482649" w:rsidRPr="007B03C7" w:rsidRDefault="00482649">
      <w:pPr>
        <w:numPr>
          <w:ilvl w:val="0"/>
          <w:numId w:val="18"/>
        </w:numPr>
        <w:spacing w:line="360" w:lineRule="auto"/>
        <w:contextualSpacing/>
        <w:jc w:val="both"/>
        <w:rPr>
          <w:rFonts w:eastAsia="Calibri" w:cs="Open Sans"/>
          <w:szCs w:val="20"/>
        </w:rPr>
      </w:pPr>
      <w:r w:rsidRPr="007B03C7">
        <w:rPr>
          <w:rFonts w:eastAsia="Calibri" w:cs="Open Sans"/>
          <w:szCs w:val="20"/>
        </w:rPr>
        <w:t>obniżenie emisyjności sektora energii;</w:t>
      </w:r>
    </w:p>
    <w:p w14:paraId="6F09601C" w14:textId="77777777" w:rsidR="00482649" w:rsidRPr="007B03C7" w:rsidRDefault="00482649">
      <w:pPr>
        <w:numPr>
          <w:ilvl w:val="0"/>
          <w:numId w:val="18"/>
        </w:numPr>
        <w:spacing w:line="360" w:lineRule="auto"/>
        <w:contextualSpacing/>
        <w:jc w:val="both"/>
        <w:rPr>
          <w:rFonts w:eastAsia="Calibri" w:cs="Open Sans"/>
          <w:szCs w:val="20"/>
        </w:rPr>
      </w:pPr>
      <w:r w:rsidRPr="007B03C7">
        <w:rPr>
          <w:rFonts w:eastAsia="Calibri" w:cs="Open Sans"/>
          <w:szCs w:val="20"/>
        </w:rPr>
        <w:t>zapewnienie większej efektywności energetycznej budynków;</w:t>
      </w:r>
    </w:p>
    <w:p w14:paraId="55B8FAEC" w14:textId="77777777" w:rsidR="00482649" w:rsidRPr="007B03C7" w:rsidRDefault="00482649">
      <w:pPr>
        <w:numPr>
          <w:ilvl w:val="0"/>
          <w:numId w:val="18"/>
        </w:numPr>
        <w:spacing w:line="360" w:lineRule="auto"/>
        <w:contextualSpacing/>
        <w:jc w:val="both"/>
        <w:rPr>
          <w:rFonts w:eastAsia="Calibri" w:cs="Open Sans"/>
          <w:szCs w:val="20"/>
        </w:rPr>
      </w:pPr>
      <w:r w:rsidRPr="007B03C7">
        <w:rPr>
          <w:rFonts w:eastAsia="Calibri" w:cs="Open Sans"/>
          <w:szCs w:val="20"/>
        </w:rPr>
        <w:t>współpraca z partnerami międzynarodowymi w celu poprawy światowych norm środowiskowych.</w:t>
      </w:r>
    </w:p>
    <w:p w14:paraId="347F072D" w14:textId="60B19493"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Realizacja przedsięwzięć zaplanowanych w </w:t>
      </w:r>
      <w:r w:rsidR="00970930" w:rsidRPr="007B03C7">
        <w:rPr>
          <w:rFonts w:eastAsia="Calibri" w:cs="Open Sans"/>
          <w:szCs w:val="20"/>
        </w:rPr>
        <w:t>Strategii</w:t>
      </w:r>
      <w:r w:rsidRPr="007B03C7">
        <w:rPr>
          <w:rFonts w:eastAsia="Calibri" w:cs="Open Sans"/>
          <w:szCs w:val="20"/>
        </w:rPr>
        <w:t xml:space="preserve"> oraz osiągnięcie celów nakreślonych w dokumencie przyczynią się do osiągnięcia neutralności klimatycznej Unii Europejskiej do 2050 roku (m.in. dzięki obniżeniu emisyjności sektora energii, zapewnieniu większej efektywności energetycznej budynków, wprowadzenie czystszych form transportu publicznego i prywatnego, inwestycje w technologie przyjazne środowisku). </w:t>
      </w:r>
      <w:r w:rsidR="00970930" w:rsidRPr="007B03C7">
        <w:rPr>
          <w:rFonts w:eastAsia="Calibri" w:cs="Open Sans"/>
          <w:szCs w:val="20"/>
        </w:rPr>
        <w:t xml:space="preserve">W realizacji założeń dokumentu EZŁ mogą pomóc następujące </w:t>
      </w:r>
      <w:r w:rsidR="00672994" w:rsidRPr="007B03C7">
        <w:rPr>
          <w:rFonts w:eastAsia="Calibri" w:cs="Open Sans"/>
          <w:szCs w:val="20"/>
        </w:rPr>
        <w:t>kierunki działań</w:t>
      </w:r>
      <w:r w:rsidR="00970930" w:rsidRPr="007B03C7">
        <w:rPr>
          <w:rFonts w:eastAsia="Calibri" w:cs="Open Sans"/>
          <w:szCs w:val="20"/>
        </w:rPr>
        <w:t xml:space="preserve"> wymienione w Strategii Rozwoju </w:t>
      </w:r>
      <w:r w:rsidR="00BC0D8E" w:rsidRPr="007B03C7">
        <w:rPr>
          <w:rFonts w:eastAsia="Calibri" w:cs="Open Sans"/>
          <w:szCs w:val="20"/>
        </w:rPr>
        <w:t xml:space="preserve">Gminy </w:t>
      </w:r>
      <w:r w:rsidR="007D08E6">
        <w:rPr>
          <w:rFonts w:eastAsia="Calibri" w:cs="Open Sans"/>
          <w:szCs w:val="20"/>
        </w:rPr>
        <w:t xml:space="preserve">Bedlno </w:t>
      </w:r>
      <w:r w:rsidR="00DA557C" w:rsidRPr="007B03C7">
        <w:rPr>
          <w:rFonts w:eastAsia="Calibri" w:cs="Open Sans"/>
          <w:szCs w:val="20"/>
        </w:rPr>
        <w:t>na lata 202</w:t>
      </w:r>
      <w:r w:rsidR="007D08E6">
        <w:rPr>
          <w:rFonts w:eastAsia="Calibri" w:cs="Open Sans"/>
          <w:szCs w:val="20"/>
        </w:rPr>
        <w:t>7</w:t>
      </w:r>
      <w:r w:rsidR="00DA557C" w:rsidRPr="007B03C7">
        <w:rPr>
          <w:rFonts w:eastAsia="Calibri" w:cs="Open Sans"/>
          <w:szCs w:val="20"/>
        </w:rPr>
        <w:t>-203</w:t>
      </w:r>
      <w:r w:rsidR="007D08E6">
        <w:rPr>
          <w:rFonts w:eastAsia="Calibri" w:cs="Open Sans"/>
          <w:szCs w:val="20"/>
        </w:rPr>
        <w:t>7</w:t>
      </w:r>
      <w:r w:rsidR="00970930" w:rsidRPr="007B03C7">
        <w:rPr>
          <w:rFonts w:eastAsia="Calibri" w:cs="Open Sans"/>
          <w:szCs w:val="20"/>
        </w:rPr>
        <w:t>:</w:t>
      </w:r>
    </w:p>
    <w:p w14:paraId="4A1817EC" w14:textId="77777777" w:rsidR="007D08E6" w:rsidRPr="008D21A2" w:rsidRDefault="007D08E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termomodernizacja, remont, modernizacja oraz doposażanie remiz OSP na terenie gminy w celu zwiększenia ich zdolności bojowej,</w:t>
      </w:r>
    </w:p>
    <w:p w14:paraId="195A937A" w14:textId="77777777" w:rsidR="007D08E6" w:rsidRPr="008D21A2" w:rsidRDefault="007D08E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rozbudowa infrastruktury dla rowerzystów na terenie gminy, w tym m.in. budowa ciągów pieszo-rowerowych, </w:t>
      </w:r>
    </w:p>
    <w:p w14:paraId="42D86186" w14:textId="77777777" w:rsidR="007D08E6" w:rsidRPr="008D21A2" w:rsidRDefault="007D08E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podejmowanie działań na rzecz zwiększenia spójności i dostępności publicznego transportu zbiorowego, </w:t>
      </w:r>
    </w:p>
    <w:p w14:paraId="02221FFC" w14:textId="77777777" w:rsidR="007D08E6" w:rsidRPr="008D21A2" w:rsidRDefault="007D08E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rozwój infrastruktury przesiadkowej na terenie gminy oraz integracja transportu autobusowego z kolejowym, </w:t>
      </w:r>
    </w:p>
    <w:p w14:paraId="7231B2E7" w14:textId="77777777" w:rsidR="007D08E6" w:rsidRPr="008D21A2" w:rsidRDefault="007D08E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rozwój systemu OZE (panele fotowoltaiczne i kolektory słoneczne), w tym m.in. wspieranie mieszkańców w zakresie zwiększenia wykorzystania odnawialnych źródeł energii, </w:t>
      </w:r>
    </w:p>
    <w:p w14:paraId="77A93623" w14:textId="77777777" w:rsidR="007D08E6" w:rsidRPr="008D21A2" w:rsidRDefault="007D08E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podejmowanie działań na rzecz poprawy efektywności energetycznej obiektów i instalacji grzewczych w obiektach prywatnych oraz komunalnych, </w:t>
      </w:r>
    </w:p>
    <w:p w14:paraId="318ED4FA" w14:textId="77777777" w:rsidR="007D08E6" w:rsidRPr="008D21A2" w:rsidRDefault="007D08E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modernizacja i rozbudowa we współpracy z operatorami sieci infrastruktury elektroenergetycznej, </w:t>
      </w:r>
    </w:p>
    <w:p w14:paraId="4F8D42D3" w14:textId="77777777" w:rsidR="007D08E6" w:rsidRPr="008D21A2" w:rsidRDefault="007D08E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systemów magazynowania energii,</w:t>
      </w:r>
    </w:p>
    <w:p w14:paraId="794987D8" w14:textId="77777777" w:rsidR="007D08E6" w:rsidRPr="008D21A2" w:rsidRDefault="007D08E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podejmowanie działań na rzecz poprawy jakości powietrza poprzez wsparcie mieszkańców w wymianie źródeł ciepła i ograniczanie niskiej emisji,</w:t>
      </w:r>
    </w:p>
    <w:p w14:paraId="14ED5897" w14:textId="6071A79E" w:rsidR="007D08E6" w:rsidRPr="007D08E6" w:rsidRDefault="007D08E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błękitno-zielonej infrastruktury zwiększającej retencję i odporność na zmiany klimatu</w:t>
      </w:r>
      <w:r>
        <w:rPr>
          <w:rFonts w:ascii="Open Sans" w:eastAsia="Batang" w:hAnsi="Open Sans" w:cs="Open Sans"/>
          <w:color w:val="000000" w:themeColor="text1"/>
          <w:szCs w:val="20"/>
        </w:rPr>
        <w:t xml:space="preserve">, </w:t>
      </w:r>
    </w:p>
    <w:p w14:paraId="1514D4EA" w14:textId="77777777" w:rsidR="007D08E6" w:rsidRPr="007D08E6" w:rsidRDefault="007D08E6">
      <w:pPr>
        <w:pStyle w:val="Akapitzlist"/>
        <w:numPr>
          <w:ilvl w:val="0"/>
          <w:numId w:val="90"/>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7D08E6">
        <w:rPr>
          <w:rFonts w:ascii="Open Sans" w:eastAsia="Batang" w:hAnsi="Open Sans" w:cs="Open Sans"/>
          <w:color w:val="000000" w:themeColor="text1"/>
          <w:szCs w:val="20"/>
        </w:rPr>
        <w:lastRenderedPageBreak/>
        <w:t xml:space="preserve">zachowanie i wzmocnienie ładu przestrzennego poprzez kształtowanie polityki przestrzennej skoncentrowanej na ograniczaniu rozpraszania zabudowy; </w:t>
      </w:r>
    </w:p>
    <w:p w14:paraId="213659F1" w14:textId="0EBE7824" w:rsidR="007D08E6" w:rsidRPr="007D08E6" w:rsidRDefault="007D08E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ochrona gruntów o wysokiej przydatności rolniczej</w:t>
      </w:r>
      <w:r w:rsidRPr="007D08E6">
        <w:rPr>
          <w:rFonts w:ascii="Open Sans" w:eastAsia="Batang" w:hAnsi="Open Sans" w:cs="Open Sans"/>
          <w:color w:val="000000" w:themeColor="text1"/>
          <w:szCs w:val="20"/>
        </w:rPr>
        <w:t>,</w:t>
      </w:r>
    </w:p>
    <w:p w14:paraId="159703FF" w14:textId="77777777" w:rsidR="007D08E6" w:rsidRPr="007D08E6" w:rsidRDefault="007D08E6">
      <w:pPr>
        <w:pStyle w:val="Akapitzlist"/>
        <w:numPr>
          <w:ilvl w:val="0"/>
          <w:numId w:val="90"/>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7D08E6">
        <w:rPr>
          <w:rFonts w:ascii="Open Sans" w:eastAsia="Batang" w:hAnsi="Open Sans" w:cs="Open Sans"/>
          <w:color w:val="000000" w:themeColor="text1"/>
          <w:szCs w:val="20"/>
        </w:rPr>
        <w:t xml:space="preserve">zwiększanie walorów estetycznych i funkcjonalnych przestrzeni publicznych poprzez poprawę ich stanu technicznego oraz systematyczne doposażanie w elementy małej architektury; </w:t>
      </w:r>
    </w:p>
    <w:p w14:paraId="2D7E9BDE" w14:textId="77777777" w:rsidR="007D08E6" w:rsidRPr="007D08E6" w:rsidRDefault="007D08E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renowacja terenów i obiektów charakteryzujących się znacznymi walorami historycznymi, obejmująca m.in. renowację obiektów zabytkowych</w:t>
      </w:r>
      <w:r w:rsidRPr="007D08E6">
        <w:rPr>
          <w:rFonts w:ascii="Open Sans" w:eastAsia="Batang" w:hAnsi="Open Sans" w:cs="Open Sans"/>
          <w:color w:val="000000" w:themeColor="text1"/>
          <w:szCs w:val="20"/>
        </w:rPr>
        <w:t>,</w:t>
      </w:r>
    </w:p>
    <w:p w14:paraId="344A07B1" w14:textId="77777777" w:rsidR="007D08E6" w:rsidRPr="007D08E6" w:rsidRDefault="007D08E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zachowanie właściwości ekosystemów poprzez ochronę i racjonalne użytkowanie zasobów przyrodniczych, ze szczególnym uwzględnieniem różnorodności biologicznej i krajobrazowej; </w:t>
      </w:r>
    </w:p>
    <w:p w14:paraId="14148B81" w14:textId="77777777" w:rsidR="007D08E6" w:rsidRPr="007D08E6" w:rsidRDefault="007D08E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utrzymanie i zachowanie właściwości istniejących form ochrony przyrody; </w:t>
      </w:r>
    </w:p>
    <w:p w14:paraId="44AFD5BF" w14:textId="77777777" w:rsidR="007D08E6" w:rsidRPr="007D08E6" w:rsidRDefault="007D08E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zwiększenie powierzchni terenów zieleni, w tym </w:t>
      </w:r>
      <w:proofErr w:type="spellStart"/>
      <w:r w:rsidRPr="007D08E6">
        <w:rPr>
          <w:rFonts w:ascii="Open Sans" w:eastAsia="Batang" w:hAnsi="Open Sans" w:cs="Open Sans"/>
          <w:color w:val="000000" w:themeColor="text1"/>
          <w:szCs w:val="20"/>
        </w:rPr>
        <w:t>zadrzewień</w:t>
      </w:r>
      <w:proofErr w:type="spellEnd"/>
      <w:r w:rsidRPr="007D08E6">
        <w:rPr>
          <w:rFonts w:ascii="Open Sans" w:eastAsia="Batang" w:hAnsi="Open Sans" w:cs="Open Sans"/>
          <w:color w:val="000000" w:themeColor="text1"/>
          <w:szCs w:val="20"/>
        </w:rPr>
        <w:t xml:space="preserve"> śródpolnych i przydrożnych;</w:t>
      </w:r>
    </w:p>
    <w:p w14:paraId="40BF32FC" w14:textId="77777777" w:rsidR="007D08E6" w:rsidRPr="007D08E6" w:rsidRDefault="007D08E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ochrona i odtwarzanie naturalnych zdolności retencyjnych dolin rzecznych i terenów podmokłych; </w:t>
      </w:r>
    </w:p>
    <w:p w14:paraId="17299188" w14:textId="77777777" w:rsidR="007D08E6" w:rsidRPr="00752917" w:rsidRDefault="007D08E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ochrona lokalnej bioróżnorodności poprzez utrzymanie i wzmacnianie korytarzy ekologicznych oraz działania wspierające siedliska gatunków roślin i zwierząt występujących na terenie gminy; </w:t>
      </w:r>
    </w:p>
    <w:p w14:paraId="7C8BF8C6" w14:textId="77777777" w:rsidR="007D08E6" w:rsidRPr="00752917" w:rsidRDefault="007D08E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ograniczenie skali oddziaływania antropopresji na tereny cenny przyrodniczo poprzez odpowiednią politykę przestrzenną oraz działania informacyjne i edukacyjne; </w:t>
      </w:r>
    </w:p>
    <w:p w14:paraId="28788F53" w14:textId="77777777" w:rsidR="007D08E6" w:rsidRPr="00752917" w:rsidRDefault="007D08E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poprawa efektywności ochrony wód poprzez ograniczenie dopływu zanieczyszczeń oraz kontrolę gospodarki ściekowej na terenach nieskanalizowanych; </w:t>
      </w:r>
    </w:p>
    <w:p w14:paraId="6389CF39" w14:textId="77777777" w:rsidR="007D08E6" w:rsidRPr="00752917" w:rsidRDefault="007D08E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ochrona wód przed zanieczyszczeniami pochodzącymi ze źródeł rolniczych, poprzez promowanie wdrażania zasad Dobrej Praktyki Rolniczej;</w:t>
      </w:r>
    </w:p>
    <w:p w14:paraId="3CD8850A" w14:textId="77777777" w:rsidR="007D08E6" w:rsidRPr="00752917" w:rsidRDefault="007D08E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działanie na rzecz zwiększenia retencji wodnej na terenach rolniczych, leśnych i zurbanizowanych, poprzez promowanie prawidłowego użytkowania rolniczego gleb, prowadzenia prac przeciwerozyjnych, tworzenie stref buforowych wzdłuż cieków, ochronę i odtwarzanie oczek wodnych i mokradeł, retencjonowanie wody w już istniejących zbiornikach i rowach oraz zachęcanie do wykonywania nowych zbiorników wodnych;</w:t>
      </w:r>
    </w:p>
    <w:p w14:paraId="3E9B22B3" w14:textId="77777777" w:rsidR="007D08E6" w:rsidRPr="00752917" w:rsidRDefault="007D08E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podejmowanie działań na rzecz poprawy stanu ekologicznego i chemicznego wód powierzchniowych.</w:t>
      </w:r>
    </w:p>
    <w:p w14:paraId="5C50AA68" w14:textId="77777777" w:rsidR="007D08E6" w:rsidRPr="00752917" w:rsidRDefault="007D08E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lastRenderedPageBreak/>
        <w:t xml:space="preserve">kontynuowanie działań ukierunkowanych na ograniczenie ilości materiałów zawierających azbest na terenie gminy; </w:t>
      </w:r>
    </w:p>
    <w:p w14:paraId="1882F408" w14:textId="77777777" w:rsidR="007D08E6" w:rsidRPr="00752917" w:rsidRDefault="007D08E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opracowanie nowych oraz aktualizacja istniejących dokumentów strategicznych i programowych w zakresie ochrony środowiska, w tym pod kątem ochrony zbiorników wodnych; </w:t>
      </w:r>
    </w:p>
    <w:p w14:paraId="248EA7A6" w14:textId="4030CB78" w:rsidR="007D08E6" w:rsidRPr="00752917" w:rsidRDefault="007D08E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uwzględnienie adaptacji do zmian klimatu w działaniach planistycznych inwestycyjnych</w:t>
      </w:r>
      <w:r w:rsidRPr="00752917">
        <w:rPr>
          <w:rFonts w:ascii="Open Sans" w:eastAsia="Batang" w:hAnsi="Open Sans" w:cs="Open Sans"/>
          <w:color w:val="000000" w:themeColor="text1"/>
          <w:szCs w:val="20"/>
        </w:rPr>
        <w:t xml:space="preserve">, </w:t>
      </w:r>
    </w:p>
    <w:p w14:paraId="2F39E81F" w14:textId="77777777" w:rsidR="007D08E6" w:rsidRPr="00752917" w:rsidRDefault="007D08E6">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 xml:space="preserve">budowa, rozbudowa, przebudowa i modernizacja sieci wodociągowej i ujęć wody na terenie gminy, obejmująca m.in. wymianę rur </w:t>
      </w:r>
      <w:proofErr w:type="spellStart"/>
      <w:r w:rsidRPr="00752917">
        <w:rPr>
          <w:rFonts w:ascii="Open Sans" w:eastAsia="Batang" w:hAnsi="Open Sans" w:cs="Open Sans"/>
          <w:color w:val="000000" w:themeColor="text1"/>
          <w:szCs w:val="20"/>
        </w:rPr>
        <w:t>azbestowocementowych</w:t>
      </w:r>
      <w:proofErr w:type="spellEnd"/>
      <w:r w:rsidRPr="00752917">
        <w:rPr>
          <w:rFonts w:ascii="Open Sans" w:eastAsia="Batang" w:hAnsi="Open Sans" w:cs="Open Sans"/>
          <w:color w:val="000000" w:themeColor="text1"/>
          <w:szCs w:val="20"/>
        </w:rPr>
        <w:t xml:space="preserve"> </w:t>
      </w:r>
    </w:p>
    <w:p w14:paraId="5B8AB7BD" w14:textId="77777777" w:rsidR="007D08E6" w:rsidRPr="00752917" w:rsidRDefault="007D08E6">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 xml:space="preserve">utworzenie na terenie gminy modułowej oczyszczalni ścieków oraz sieci kanalizacyjnej; </w:t>
      </w:r>
    </w:p>
    <w:p w14:paraId="38EF56A4" w14:textId="77777777" w:rsidR="00752917" w:rsidRPr="00752917" w:rsidRDefault="007D08E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budowa przydomowych oczyszczalni ścieków, w tym wsparcie mieszkańców w zakresie tworzenia przydomowych oczyszczalni ścieków</w:t>
      </w:r>
      <w:r w:rsidRPr="00752917">
        <w:rPr>
          <w:rFonts w:ascii="Open Sans" w:eastAsia="Batang" w:hAnsi="Open Sans" w:cs="Open Sans"/>
          <w:color w:val="000000" w:themeColor="text1"/>
          <w:szCs w:val="20"/>
        </w:rPr>
        <w:t xml:space="preserve">, </w:t>
      </w:r>
    </w:p>
    <w:p w14:paraId="7DC3B40C" w14:textId="77777777" w:rsidR="00752917" w:rsidRPr="00752917" w:rsidRDefault="0075291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tworzenie na obszarze gminy zbiorników retencyjnych oraz rozwój małej retencji i retencji krajobrazowej; </w:t>
      </w:r>
    </w:p>
    <w:p w14:paraId="410D0BF7" w14:textId="77777777" w:rsidR="00752917" w:rsidRPr="00752917" w:rsidRDefault="0075291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podejmowanie działań na rzecz poprawy efektywności energetycznej obiektów i instalacji grzewczych w obiektach prywatnych oraz komunalnych</w:t>
      </w:r>
      <w:r w:rsidRPr="00752917">
        <w:rPr>
          <w:rFonts w:ascii="Open Sans" w:eastAsia="Batang" w:hAnsi="Open Sans" w:cs="Open Sans"/>
          <w:color w:val="000000" w:themeColor="text1"/>
          <w:szCs w:val="20"/>
        </w:rPr>
        <w:t xml:space="preserve">, </w:t>
      </w:r>
    </w:p>
    <w:p w14:paraId="189267FA" w14:textId="77777777" w:rsidR="00752917" w:rsidRPr="00752917" w:rsidRDefault="0075291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modernizacja systemu melioracji, mająca na celu zwiększenie jego przepustowości; </w:t>
      </w:r>
    </w:p>
    <w:p w14:paraId="2D0D4996" w14:textId="77777777" w:rsidR="00752917" w:rsidRPr="00752917" w:rsidRDefault="0075291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modernizacja i rozbudowa we współpracy z operatorami sieci infrastruktury elektroenergetycznej;</w:t>
      </w:r>
    </w:p>
    <w:p w14:paraId="3F521F59" w14:textId="77777777" w:rsidR="00752917" w:rsidRPr="00752917" w:rsidRDefault="0075291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rozwój systemów magazynowania energii;</w:t>
      </w:r>
    </w:p>
    <w:p w14:paraId="42B43100" w14:textId="09C7569B" w:rsidR="00752917" w:rsidRPr="00752917" w:rsidRDefault="0075291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podejmowanie działań na rzecz poprawy jakości powietrza poprzez wsparcie mieszkańców w wymianie źródeł ciepła i ograniczanie niskiej emisji;</w:t>
      </w:r>
    </w:p>
    <w:p w14:paraId="15C8B1A2" w14:textId="77777777" w:rsidR="00752917" w:rsidRPr="00752917" w:rsidRDefault="00752917">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rozwój błękitno-zielonej infrastruktury zwiększającej retencję i odporność na zmiany klimatu;</w:t>
      </w:r>
    </w:p>
    <w:p w14:paraId="670BCBC3" w14:textId="4F534527" w:rsidR="00752917" w:rsidRPr="00752917" w:rsidRDefault="0075291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budowa, rewitalizacja i odbudowa urządzeń hydrotechnicznych na rzekach, kanałach i rowach melioracyjnych na terenie gminy, w sposób umożliwiający zapewnienie ciągłości biologicznej i spełnienie celów środowiskowych.</w:t>
      </w:r>
    </w:p>
    <w:p w14:paraId="08432237"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Głównym celem </w:t>
      </w:r>
      <w:r w:rsidRPr="007B03C7">
        <w:rPr>
          <w:rFonts w:eastAsia="Calibri" w:cs="Open Sans"/>
          <w:b/>
          <w:bCs/>
          <w:szCs w:val="20"/>
        </w:rPr>
        <w:t>Strategicznego planu adaptacji dla sektorów i obszarów wrażliwych na zmiany klimatu do roku 2020 z perspektywą do roku 2030 (SPA2020</w:t>
      </w:r>
      <w:r w:rsidRPr="007B03C7">
        <w:rPr>
          <w:rFonts w:eastAsia="Calibri" w:cs="Open Sans"/>
          <w:szCs w:val="20"/>
        </w:rPr>
        <w:t xml:space="preserve">) jest zapewnienie wysokiej jakości życia obecnych i przyszłych pokoleń z uwzględnieniem ochrony środowiska oraz stworzenie warunków do zrównoważonego rozwoju nowoczesnego sektora energetycznego, zdolnego zapewnić Polsce bezpieczeństwo energetyczne oraz konkurencyjną i efektywną gospodarkę. </w:t>
      </w:r>
    </w:p>
    <w:p w14:paraId="12845BCB" w14:textId="0950F4E3" w:rsidR="00482649" w:rsidRPr="007B03C7" w:rsidRDefault="00482649" w:rsidP="007B03C7">
      <w:pPr>
        <w:spacing w:line="360" w:lineRule="auto"/>
        <w:jc w:val="both"/>
        <w:rPr>
          <w:rFonts w:eastAsia="Calibri" w:cs="Open Sans"/>
          <w:szCs w:val="20"/>
        </w:rPr>
      </w:pPr>
      <w:r w:rsidRPr="007B03C7">
        <w:rPr>
          <w:rFonts w:eastAsia="Calibri" w:cs="Open Sans"/>
          <w:szCs w:val="20"/>
        </w:rPr>
        <w:lastRenderedPageBreak/>
        <w:t xml:space="preserve">Cele szczegółowe i kierunki interwencji Strategii, które odnoszą się do aspektów zmian klimatycznych i są spójne z zapisami </w:t>
      </w:r>
      <w:r w:rsidR="00AE4A8F" w:rsidRPr="007B03C7">
        <w:rPr>
          <w:rFonts w:eastAsia="Calibri" w:cs="Open Sans"/>
          <w:szCs w:val="20"/>
        </w:rPr>
        <w:t>Strategii Rozwoju</w:t>
      </w:r>
      <w:r w:rsidR="001071B0" w:rsidRPr="007B03C7">
        <w:rPr>
          <w:rFonts w:eastAsia="Calibri" w:cs="Open Sans"/>
          <w:szCs w:val="20"/>
        </w:rPr>
        <w:t xml:space="preserve"> </w:t>
      </w:r>
      <w:r w:rsidR="00E852A7" w:rsidRPr="007B03C7">
        <w:rPr>
          <w:rFonts w:eastAsia="Calibri" w:cs="Open Sans"/>
          <w:szCs w:val="20"/>
        </w:rPr>
        <w:t xml:space="preserve">Gminy </w:t>
      </w:r>
      <w:r w:rsidR="00BE08BC">
        <w:rPr>
          <w:rFonts w:eastAsia="Calibri" w:cs="Open Sans"/>
          <w:szCs w:val="20"/>
        </w:rPr>
        <w:t xml:space="preserve">Bedlno </w:t>
      </w:r>
      <w:r w:rsidR="00506D5F" w:rsidRPr="007B03C7">
        <w:rPr>
          <w:rFonts w:eastAsia="Calibri" w:cs="Open Sans"/>
          <w:szCs w:val="20"/>
        </w:rPr>
        <w:t>na lata 202</w:t>
      </w:r>
      <w:r w:rsidR="00BE08BC">
        <w:rPr>
          <w:rFonts w:eastAsia="Calibri" w:cs="Open Sans"/>
          <w:szCs w:val="20"/>
        </w:rPr>
        <w:t>7</w:t>
      </w:r>
      <w:r w:rsidR="00506D5F" w:rsidRPr="007B03C7">
        <w:rPr>
          <w:rFonts w:eastAsia="Calibri" w:cs="Open Sans"/>
          <w:szCs w:val="20"/>
        </w:rPr>
        <w:t>-203</w:t>
      </w:r>
      <w:r w:rsidR="00BE08BC">
        <w:rPr>
          <w:rFonts w:eastAsia="Calibri" w:cs="Open Sans"/>
          <w:szCs w:val="20"/>
        </w:rPr>
        <w:t>7</w:t>
      </w:r>
      <w:r w:rsidR="009F3BD1" w:rsidRPr="007B03C7">
        <w:rPr>
          <w:rFonts w:eastAsia="Calibri" w:cs="Open Sans"/>
          <w:szCs w:val="20"/>
        </w:rPr>
        <w:t>:</w:t>
      </w:r>
    </w:p>
    <w:p w14:paraId="7AC23CFB"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Cel 1. Zrównoważone gospodarowanie zasobami środowiska</w:t>
      </w:r>
    </w:p>
    <w:p w14:paraId="08AA58E8" w14:textId="77777777" w:rsidR="00482649" w:rsidRPr="007B03C7" w:rsidRDefault="00482649">
      <w:pPr>
        <w:numPr>
          <w:ilvl w:val="0"/>
          <w:numId w:val="13"/>
        </w:numPr>
        <w:spacing w:line="360" w:lineRule="auto"/>
        <w:contextualSpacing/>
        <w:jc w:val="both"/>
        <w:rPr>
          <w:rFonts w:eastAsia="Calibri" w:cs="Open Sans"/>
          <w:szCs w:val="20"/>
        </w:rPr>
      </w:pPr>
      <w:r w:rsidRPr="007B03C7">
        <w:rPr>
          <w:rFonts w:eastAsia="Calibri" w:cs="Open Sans"/>
          <w:szCs w:val="20"/>
        </w:rPr>
        <w:t>Kierunek interwencji: 1.2. Gospodarowanie wodami dla ochrony przed powodzią, suszą i deficytem wody.</w:t>
      </w:r>
    </w:p>
    <w:p w14:paraId="0A21692B"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Cel 2. Zapewnienie gospodarce krajowej bezpiecznego i konkurencyjnego zaopatrzenia w energię</w:t>
      </w:r>
    </w:p>
    <w:p w14:paraId="3ECC4288" w14:textId="77777777" w:rsidR="00482649" w:rsidRPr="007B03C7" w:rsidRDefault="00482649">
      <w:pPr>
        <w:numPr>
          <w:ilvl w:val="0"/>
          <w:numId w:val="13"/>
        </w:numPr>
        <w:spacing w:line="360" w:lineRule="auto"/>
        <w:contextualSpacing/>
        <w:jc w:val="both"/>
        <w:rPr>
          <w:rFonts w:eastAsia="Calibri" w:cs="Open Sans"/>
          <w:szCs w:val="20"/>
        </w:rPr>
      </w:pPr>
      <w:r w:rsidRPr="007B03C7">
        <w:rPr>
          <w:rFonts w:eastAsia="Calibri" w:cs="Open Sans"/>
          <w:szCs w:val="20"/>
        </w:rPr>
        <w:t>Kierunek interwencji 2.2. Poprawa efektywności energetycznej.</w:t>
      </w:r>
    </w:p>
    <w:p w14:paraId="3D211FD1" w14:textId="77777777" w:rsidR="00482649" w:rsidRPr="007B03C7" w:rsidRDefault="00482649">
      <w:pPr>
        <w:numPr>
          <w:ilvl w:val="0"/>
          <w:numId w:val="13"/>
        </w:numPr>
        <w:spacing w:line="360" w:lineRule="auto"/>
        <w:contextualSpacing/>
        <w:jc w:val="both"/>
        <w:rPr>
          <w:rFonts w:eastAsia="Calibri" w:cs="Open Sans"/>
          <w:szCs w:val="20"/>
        </w:rPr>
      </w:pPr>
      <w:r w:rsidRPr="007B03C7">
        <w:rPr>
          <w:rFonts w:eastAsia="Calibri" w:cs="Open Sans"/>
          <w:szCs w:val="20"/>
        </w:rPr>
        <w:t>Kierunek interwencji 2.6. Wzrost znaczenia rozproszonych, odnawialnych źródeł energii.</w:t>
      </w:r>
    </w:p>
    <w:p w14:paraId="3ACE688C" w14:textId="77777777" w:rsidR="00482649" w:rsidRPr="007B03C7" w:rsidRDefault="00482649">
      <w:pPr>
        <w:numPr>
          <w:ilvl w:val="0"/>
          <w:numId w:val="13"/>
        </w:numPr>
        <w:spacing w:line="360" w:lineRule="auto"/>
        <w:contextualSpacing/>
        <w:jc w:val="both"/>
        <w:rPr>
          <w:rFonts w:eastAsia="Calibri" w:cs="Open Sans"/>
          <w:szCs w:val="20"/>
        </w:rPr>
      </w:pPr>
      <w:r w:rsidRPr="007B03C7">
        <w:rPr>
          <w:rFonts w:eastAsia="Calibri" w:cs="Open Sans"/>
          <w:szCs w:val="20"/>
        </w:rPr>
        <w:t>Kierunek interwencji 2.7. Rozwój energetyczny obszarów podmiejskich i wiejskich.</w:t>
      </w:r>
    </w:p>
    <w:p w14:paraId="2117E3D7"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Cel 3. Poprawa stanu środowiska </w:t>
      </w:r>
    </w:p>
    <w:p w14:paraId="2C8C849A" w14:textId="77777777" w:rsidR="00482649" w:rsidRPr="007B03C7" w:rsidRDefault="00482649">
      <w:pPr>
        <w:numPr>
          <w:ilvl w:val="0"/>
          <w:numId w:val="14"/>
        </w:numPr>
        <w:spacing w:line="360" w:lineRule="auto"/>
        <w:contextualSpacing/>
        <w:jc w:val="both"/>
        <w:rPr>
          <w:rFonts w:eastAsia="Calibri" w:cs="Open Sans"/>
          <w:szCs w:val="20"/>
        </w:rPr>
      </w:pPr>
      <w:r w:rsidRPr="007B03C7">
        <w:rPr>
          <w:rFonts w:eastAsia="Calibri" w:cs="Open Sans"/>
          <w:szCs w:val="20"/>
        </w:rPr>
        <w:t>Kierunek interwencji 3.3. Ochrona powietrza, w tym ograniczenie oddziaływania energetyki.</w:t>
      </w:r>
    </w:p>
    <w:p w14:paraId="25C7C517" w14:textId="77777777" w:rsidR="00482649" w:rsidRPr="007B03C7" w:rsidRDefault="00482649">
      <w:pPr>
        <w:numPr>
          <w:ilvl w:val="0"/>
          <w:numId w:val="14"/>
        </w:numPr>
        <w:spacing w:line="360" w:lineRule="auto"/>
        <w:contextualSpacing/>
        <w:jc w:val="both"/>
        <w:rPr>
          <w:rFonts w:eastAsia="Calibri" w:cs="Open Sans"/>
          <w:szCs w:val="20"/>
        </w:rPr>
      </w:pPr>
      <w:r w:rsidRPr="007B03C7">
        <w:rPr>
          <w:rFonts w:eastAsia="Calibri" w:cs="Open Sans"/>
          <w:szCs w:val="20"/>
        </w:rPr>
        <w:t>Kierunek interwencji 3.4. Wspieranie nowych i promocja polskich technologii energetycznych i środowiskowych.</w:t>
      </w:r>
    </w:p>
    <w:p w14:paraId="7BE0BF38" w14:textId="77777777" w:rsidR="00482649" w:rsidRPr="007B03C7" w:rsidRDefault="00482649">
      <w:pPr>
        <w:numPr>
          <w:ilvl w:val="0"/>
          <w:numId w:val="14"/>
        </w:numPr>
        <w:spacing w:line="360" w:lineRule="auto"/>
        <w:contextualSpacing/>
        <w:jc w:val="both"/>
        <w:rPr>
          <w:rFonts w:eastAsia="Calibri" w:cs="Open Sans"/>
          <w:szCs w:val="20"/>
        </w:rPr>
      </w:pPr>
      <w:r w:rsidRPr="007B03C7">
        <w:rPr>
          <w:rFonts w:eastAsia="Calibri" w:cs="Open Sans"/>
          <w:szCs w:val="20"/>
        </w:rPr>
        <w:t xml:space="preserve">Kierunek interwencji 3.5. Promowanie </w:t>
      </w:r>
      <w:proofErr w:type="spellStart"/>
      <w:r w:rsidRPr="007B03C7">
        <w:rPr>
          <w:rFonts w:eastAsia="Calibri" w:cs="Open Sans"/>
          <w:szCs w:val="20"/>
        </w:rPr>
        <w:t>zachowań</w:t>
      </w:r>
      <w:proofErr w:type="spellEnd"/>
      <w:r w:rsidRPr="007B03C7">
        <w:rPr>
          <w:rFonts w:eastAsia="Calibri" w:cs="Open Sans"/>
          <w:szCs w:val="20"/>
        </w:rPr>
        <w:t xml:space="preserve"> ekologicznych oraz tworzenie warunków do powstawania zielonych miejsc pracy.</w:t>
      </w:r>
    </w:p>
    <w:p w14:paraId="7814CC90" w14:textId="27D57E9B"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Wszelkie działania podejmowane w ramach </w:t>
      </w:r>
      <w:r w:rsidR="00587877" w:rsidRPr="007B03C7">
        <w:rPr>
          <w:rFonts w:eastAsia="Calibri" w:cs="Open Sans"/>
          <w:szCs w:val="20"/>
        </w:rPr>
        <w:t>Strategii</w:t>
      </w:r>
      <w:r w:rsidRPr="007B03C7">
        <w:rPr>
          <w:rFonts w:eastAsia="Calibri" w:cs="Open Sans"/>
          <w:szCs w:val="20"/>
        </w:rPr>
        <w:t xml:space="preserve"> będę spójne z założeniami SPA2020. Do realizacji zaplanowane zostały zadania, których celem jest przede wszystkim poprawa stanu środowiska, zrównoważone gospodarowanie zasobami środowiska czy zapewnienie bezpiecznego i konkurencyjnego zaopatrzenia w energię. W ramach </w:t>
      </w:r>
      <w:r w:rsidR="00587877" w:rsidRPr="007B03C7">
        <w:rPr>
          <w:rFonts w:eastAsia="Calibri" w:cs="Open Sans"/>
          <w:szCs w:val="20"/>
        </w:rPr>
        <w:t>Strategii</w:t>
      </w:r>
      <w:r w:rsidRPr="007B03C7">
        <w:rPr>
          <w:rFonts w:eastAsia="Calibri" w:cs="Open Sans"/>
          <w:szCs w:val="20"/>
        </w:rPr>
        <w:t xml:space="preserve"> zaplanowano następujące kierunki </w:t>
      </w:r>
      <w:r w:rsidR="00587877" w:rsidRPr="007B03C7">
        <w:rPr>
          <w:rFonts w:eastAsia="Calibri" w:cs="Open Sans"/>
          <w:szCs w:val="20"/>
        </w:rPr>
        <w:t>działań</w:t>
      </w:r>
      <w:r w:rsidRPr="007B03C7">
        <w:rPr>
          <w:rFonts w:eastAsia="Calibri" w:cs="Open Sans"/>
          <w:szCs w:val="20"/>
        </w:rPr>
        <w:t>, które wpisują się w założenia SPA2020:</w:t>
      </w:r>
    </w:p>
    <w:p w14:paraId="29AFD04B" w14:textId="77777777" w:rsidR="002F208C" w:rsidRPr="008D21A2" w:rsidRDefault="002F208C">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termomodernizacja, remont, modernizacja oraz doposażanie remiz OSP na terenie gminy w celu zwiększenia ich zdolności bojowej,</w:t>
      </w:r>
    </w:p>
    <w:p w14:paraId="58D69421" w14:textId="77777777" w:rsidR="002F208C" w:rsidRPr="008D21A2" w:rsidRDefault="002F208C">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rozbudowa infrastruktury dla rowerzystów na terenie gminy, w tym m.in. budowa ciągów pieszo-rowerowych, </w:t>
      </w:r>
    </w:p>
    <w:p w14:paraId="3AFD8962" w14:textId="77777777" w:rsidR="002F208C" w:rsidRPr="008D21A2" w:rsidRDefault="002F208C">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podejmowanie działań na rzecz zwiększenia spójności i dostępności publicznego transportu zbiorowego, </w:t>
      </w:r>
    </w:p>
    <w:p w14:paraId="2B8C54D0" w14:textId="77777777" w:rsidR="002F208C" w:rsidRPr="008D21A2" w:rsidRDefault="002F208C">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rozwój infrastruktury przesiadkowej na terenie gminy oraz integracja transportu autobusowego z kolejowym, </w:t>
      </w:r>
    </w:p>
    <w:p w14:paraId="419E6BBB" w14:textId="77777777" w:rsidR="002F208C" w:rsidRPr="008D21A2" w:rsidRDefault="002F208C">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rozwój systemu OZE (panele fotowoltaiczne i kolektory słoneczne), w tym m.in. wspieranie mieszkańców w zakresie zwiększenia wykorzystania odnawialnych źródeł energii, </w:t>
      </w:r>
    </w:p>
    <w:p w14:paraId="7597B94D" w14:textId="77777777" w:rsidR="002F208C" w:rsidRPr="008D21A2" w:rsidRDefault="002F208C">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lastRenderedPageBreak/>
        <w:t xml:space="preserve">podejmowanie działań na rzecz poprawy efektywności energetycznej obiektów i instalacji grzewczych w obiektach prywatnych oraz komunalnych, </w:t>
      </w:r>
    </w:p>
    <w:p w14:paraId="58ACAD0B" w14:textId="77777777" w:rsidR="002F208C" w:rsidRPr="008D21A2" w:rsidRDefault="002F208C">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modernizacja i rozbudowa we współpracy z operatorami sieci infrastruktury elektroenergetycznej, </w:t>
      </w:r>
    </w:p>
    <w:p w14:paraId="73775263" w14:textId="77777777" w:rsidR="002F208C" w:rsidRPr="008D21A2" w:rsidRDefault="002F208C">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systemów magazynowania energii,</w:t>
      </w:r>
    </w:p>
    <w:p w14:paraId="43A0A689" w14:textId="77777777" w:rsidR="002F208C" w:rsidRPr="008D21A2" w:rsidRDefault="002F208C">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podejmowanie działań na rzecz poprawy jakości powietrza poprzez wsparcie mieszkańców w wymianie źródeł ciepła i ograniczanie niskiej emisji,</w:t>
      </w:r>
    </w:p>
    <w:p w14:paraId="0521B84E" w14:textId="77777777" w:rsidR="002F208C" w:rsidRPr="007D08E6" w:rsidRDefault="002F208C">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błękitno-zielonej infrastruktury zwiększającej retencję i odporność na zmiany klimatu</w:t>
      </w:r>
      <w:r>
        <w:rPr>
          <w:rFonts w:ascii="Open Sans" w:eastAsia="Batang" w:hAnsi="Open Sans" w:cs="Open Sans"/>
          <w:color w:val="000000" w:themeColor="text1"/>
          <w:szCs w:val="20"/>
        </w:rPr>
        <w:t xml:space="preserve">, </w:t>
      </w:r>
    </w:p>
    <w:p w14:paraId="79A83657" w14:textId="77777777" w:rsidR="002F208C" w:rsidRPr="007D08E6" w:rsidRDefault="002F208C">
      <w:pPr>
        <w:pStyle w:val="Akapitzlist"/>
        <w:numPr>
          <w:ilvl w:val="0"/>
          <w:numId w:val="90"/>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7D08E6">
        <w:rPr>
          <w:rFonts w:ascii="Open Sans" w:eastAsia="Batang" w:hAnsi="Open Sans" w:cs="Open Sans"/>
          <w:color w:val="000000" w:themeColor="text1"/>
          <w:szCs w:val="20"/>
        </w:rPr>
        <w:t xml:space="preserve">zachowanie i wzmocnienie ładu przestrzennego poprzez kształtowanie polityki przestrzennej skoncentrowanej na ograniczaniu rozpraszania zabudowy; </w:t>
      </w:r>
    </w:p>
    <w:p w14:paraId="453995AD" w14:textId="77777777" w:rsidR="002F208C" w:rsidRPr="007D08E6" w:rsidRDefault="002F208C">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ochrona gruntów o wysokiej przydatności rolniczej,</w:t>
      </w:r>
    </w:p>
    <w:p w14:paraId="4D2FE13E" w14:textId="77777777" w:rsidR="002F208C" w:rsidRPr="007D08E6" w:rsidRDefault="002F208C">
      <w:pPr>
        <w:pStyle w:val="Akapitzlist"/>
        <w:numPr>
          <w:ilvl w:val="0"/>
          <w:numId w:val="90"/>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7D08E6">
        <w:rPr>
          <w:rFonts w:ascii="Open Sans" w:eastAsia="Batang" w:hAnsi="Open Sans" w:cs="Open Sans"/>
          <w:color w:val="000000" w:themeColor="text1"/>
          <w:szCs w:val="20"/>
        </w:rPr>
        <w:t xml:space="preserve">zwiększanie walorów estetycznych i funkcjonalnych przestrzeni publicznych poprzez poprawę ich stanu technicznego oraz systematyczne doposażanie w elementy małej architektury; </w:t>
      </w:r>
    </w:p>
    <w:p w14:paraId="40E0E7BB" w14:textId="77777777" w:rsidR="002F208C" w:rsidRPr="007D08E6" w:rsidRDefault="002F208C">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renowacja terenów i obiektów charakteryzujących się znacznymi walorami historycznymi, obejmująca m.in. renowację obiektów zabytkowych,</w:t>
      </w:r>
    </w:p>
    <w:p w14:paraId="0F26D378" w14:textId="77777777" w:rsidR="002F208C" w:rsidRPr="007D08E6" w:rsidRDefault="002F208C">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zachowanie właściwości ekosystemów poprzez ochronę i racjonalne użytkowanie zasobów przyrodniczych, ze szczególnym uwzględnieniem różnorodności biologicznej i krajobrazowej; </w:t>
      </w:r>
    </w:p>
    <w:p w14:paraId="5F8B5099" w14:textId="77777777" w:rsidR="002F208C" w:rsidRPr="007D08E6" w:rsidRDefault="002F208C">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utrzymanie i zachowanie właściwości istniejących form ochrony przyrody; </w:t>
      </w:r>
    </w:p>
    <w:p w14:paraId="7E9FEBA6" w14:textId="77777777" w:rsidR="002F208C" w:rsidRPr="007D08E6" w:rsidRDefault="002F208C">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zwiększenie powierzchni terenów zieleni, w tym </w:t>
      </w:r>
      <w:proofErr w:type="spellStart"/>
      <w:r w:rsidRPr="007D08E6">
        <w:rPr>
          <w:rFonts w:ascii="Open Sans" w:eastAsia="Batang" w:hAnsi="Open Sans" w:cs="Open Sans"/>
          <w:color w:val="000000" w:themeColor="text1"/>
          <w:szCs w:val="20"/>
        </w:rPr>
        <w:t>zadrzewień</w:t>
      </w:r>
      <w:proofErr w:type="spellEnd"/>
      <w:r w:rsidRPr="007D08E6">
        <w:rPr>
          <w:rFonts w:ascii="Open Sans" w:eastAsia="Batang" w:hAnsi="Open Sans" w:cs="Open Sans"/>
          <w:color w:val="000000" w:themeColor="text1"/>
          <w:szCs w:val="20"/>
        </w:rPr>
        <w:t xml:space="preserve"> śródpolnych i przydrożnych;</w:t>
      </w:r>
    </w:p>
    <w:p w14:paraId="582038FD" w14:textId="77777777" w:rsidR="002F208C" w:rsidRPr="007D08E6" w:rsidRDefault="002F208C">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ochrona i odtwarzanie naturalnych zdolności retencyjnych dolin rzecznych i terenów podmokłych; </w:t>
      </w:r>
    </w:p>
    <w:p w14:paraId="67371B26"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ochrona lokalnej bioróżnorodności poprzez utrzymanie i wzmacnianie korytarzy ekologicznych oraz działania wspierające siedliska gatunków roślin i zwierząt występujących na terenie gminy; </w:t>
      </w:r>
    </w:p>
    <w:p w14:paraId="48196775"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ograniczenie skali oddziaływania antropopresji na tereny cenny przyrodniczo poprzez odpowiednią politykę przestrzenną oraz działania informacyjne i edukacyjne; </w:t>
      </w:r>
    </w:p>
    <w:p w14:paraId="11A2C780"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poprawa efektywności ochrony wód poprzez ograniczenie dopływu zanieczyszczeń oraz kontrolę gospodarki ściekowej na terenach nieskanalizowanych; </w:t>
      </w:r>
    </w:p>
    <w:p w14:paraId="2CCC44BB"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lastRenderedPageBreak/>
        <w:t>ochrona wód przed zanieczyszczeniami pochodzącymi ze źródeł rolniczych, poprzez promowanie wdrażania zasad Dobrej Praktyki Rolniczej;</w:t>
      </w:r>
    </w:p>
    <w:p w14:paraId="33757B7F"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działanie na rzecz zwiększenia retencji wodnej na terenach rolniczych, leśnych i zurbanizowanych, poprzez promowanie prawidłowego użytkowania rolniczego gleb, prowadzenia prac przeciwerozyjnych, tworzenie stref buforowych wzdłuż cieków, ochronę i odtwarzanie oczek wodnych i mokradeł, retencjonowanie wody w już istniejących zbiornikach i rowach oraz zachęcanie do wykonywania nowych zbiorników wodnych;</w:t>
      </w:r>
    </w:p>
    <w:p w14:paraId="3D0F8E81"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podejmowanie działań na rzecz poprawy stanu ekologicznego i chemicznego wód powierzchniowych.</w:t>
      </w:r>
    </w:p>
    <w:p w14:paraId="18DABCC3"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kontynuowanie działań ukierunkowanych na ograniczenie ilości materiałów zawierających azbest na terenie gminy; </w:t>
      </w:r>
    </w:p>
    <w:p w14:paraId="1A884CC6"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opracowanie nowych oraz aktualizacja istniejących dokumentów strategicznych i programowych w zakresie ochrony środowiska, w tym pod kątem ochrony zbiorników wodnych; </w:t>
      </w:r>
    </w:p>
    <w:p w14:paraId="79F609CA"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uwzględnienie adaptacji do zmian klimatu w działaniach planistycznych inwestycyjnych, </w:t>
      </w:r>
    </w:p>
    <w:p w14:paraId="6EE27D9F" w14:textId="77777777" w:rsidR="002F208C" w:rsidRPr="00752917" w:rsidRDefault="002F208C">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 xml:space="preserve">budowa, rozbudowa, przebudowa i modernizacja sieci wodociągowej i ujęć wody na terenie gminy, obejmująca m.in. wymianę rur </w:t>
      </w:r>
      <w:proofErr w:type="spellStart"/>
      <w:r w:rsidRPr="00752917">
        <w:rPr>
          <w:rFonts w:ascii="Open Sans" w:eastAsia="Batang" w:hAnsi="Open Sans" w:cs="Open Sans"/>
          <w:color w:val="000000" w:themeColor="text1"/>
          <w:szCs w:val="20"/>
        </w:rPr>
        <w:t>azbestowocementowych</w:t>
      </w:r>
      <w:proofErr w:type="spellEnd"/>
      <w:r w:rsidRPr="00752917">
        <w:rPr>
          <w:rFonts w:ascii="Open Sans" w:eastAsia="Batang" w:hAnsi="Open Sans" w:cs="Open Sans"/>
          <w:color w:val="000000" w:themeColor="text1"/>
          <w:szCs w:val="20"/>
        </w:rPr>
        <w:t xml:space="preserve"> </w:t>
      </w:r>
    </w:p>
    <w:p w14:paraId="01FA248B" w14:textId="77777777" w:rsidR="002F208C" w:rsidRPr="00752917" w:rsidRDefault="002F208C">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 xml:space="preserve">utworzenie na terenie gminy modułowej oczyszczalni ścieków oraz sieci kanalizacyjnej; </w:t>
      </w:r>
    </w:p>
    <w:p w14:paraId="74588BA2"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budowa przydomowych oczyszczalni ścieków, w tym wsparcie mieszkańców w zakresie tworzenia przydomowych oczyszczalni ścieków, </w:t>
      </w:r>
    </w:p>
    <w:p w14:paraId="03F1CD54"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tworzenie na obszarze gminy zbiorników retencyjnych oraz rozwój małej retencji i retencji krajobrazowej; </w:t>
      </w:r>
    </w:p>
    <w:p w14:paraId="6E5EC324"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podejmowanie działań na rzecz poprawy efektywności energetycznej obiektów i instalacji grzewczych w obiektach prywatnych oraz komunalnych, </w:t>
      </w:r>
    </w:p>
    <w:p w14:paraId="44711BB0"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modernizacja systemu melioracji, mająca na celu zwiększenie jego przepustowości; </w:t>
      </w:r>
    </w:p>
    <w:p w14:paraId="42400016"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modernizacja i rozbudowa we współpracy z operatorami sieci infrastruktury elektroenergetycznej;</w:t>
      </w:r>
    </w:p>
    <w:p w14:paraId="2C501AF8"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rozwój systemów magazynowania energii;</w:t>
      </w:r>
    </w:p>
    <w:p w14:paraId="182760CE"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podejmowanie działań na rzecz poprawy jakości powietrza poprzez wsparcie mieszkańców w wymianie źródeł ciepła i ograniczanie niskiej emisji;</w:t>
      </w:r>
    </w:p>
    <w:p w14:paraId="39B987F7" w14:textId="77777777" w:rsidR="002F208C" w:rsidRPr="00752917" w:rsidRDefault="002F208C">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rozwój błękitno-zielonej infrastruktury zwiększającej retencję i odporność na zmiany klimatu;</w:t>
      </w:r>
    </w:p>
    <w:p w14:paraId="1DA1F35D" w14:textId="77777777" w:rsidR="002F208C" w:rsidRPr="00752917" w:rsidRDefault="002F208C">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lastRenderedPageBreak/>
        <w:t>budowa, rewitalizacja i odbudowa urządzeń hydrotechnicznych na rzekach, kanałach i rowach melioracyjnych na terenie gminy, w sposób umożliwiający zapewnienie ciągłości biologicznej i spełnienie celów środowiskowych.</w:t>
      </w:r>
    </w:p>
    <w:p w14:paraId="4DEF3089" w14:textId="77777777" w:rsidR="00482649" w:rsidRPr="007B03C7" w:rsidRDefault="00482649" w:rsidP="007B03C7">
      <w:pPr>
        <w:spacing w:line="360" w:lineRule="auto"/>
        <w:jc w:val="both"/>
        <w:rPr>
          <w:rFonts w:eastAsia="Calibri" w:cs="Open Sans"/>
          <w:szCs w:val="20"/>
        </w:rPr>
      </w:pPr>
      <w:r w:rsidRPr="007B03C7">
        <w:rPr>
          <w:rFonts w:eastAsia="Calibri" w:cs="Open Sans"/>
          <w:b/>
          <w:bCs/>
          <w:szCs w:val="20"/>
        </w:rPr>
        <w:t xml:space="preserve">Europejska Konwencja Krajobrazowa </w:t>
      </w:r>
      <w:r w:rsidRPr="007B03C7">
        <w:rPr>
          <w:rFonts w:eastAsia="Calibri" w:cs="Open Sans"/>
          <w:szCs w:val="20"/>
        </w:rPr>
        <w:t>została sporządzona we Florencji 20 października 2000 r. Jest jedynym aktem międzynarodowym w całości dedykowanym tematyce krajobrazu. Konwencja została ratyfikowana przez Polskę 27 września 2004 r., a weszła w życie 1 stycznia 2005 r. Celem Europejskiej Konwencji Krajobrazowej jest promowanie ochrony, gospodarki i planowania krajobrazu oraz organizowanie współpracy europejskiej w tym zakresie, opartej na wymianie doświadczeń, specjalistów i tworzeniu dobrej praktyki krajobrazowej. Konwencja traktuje krajobraz jako ważny element życia ludzi zamieszkujących w miastach i na wsiach, na obszarach zdegradowanych, pospolitych, jak również odznaczających się wyjątkowym pięknem, dlatego swoim zasięgiem obejmuje terytorium całej Polski.</w:t>
      </w:r>
    </w:p>
    <w:p w14:paraId="6C25D01C"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W celu realizacji zapisów Konwencji, Strony podejmują działania zmierzające m.in. do:</w:t>
      </w:r>
    </w:p>
    <w:p w14:paraId="01ADA1EF" w14:textId="77777777" w:rsidR="00482649" w:rsidRPr="007B03C7" w:rsidRDefault="00482649" w:rsidP="007B03C7">
      <w:pPr>
        <w:numPr>
          <w:ilvl w:val="0"/>
          <w:numId w:val="12"/>
        </w:numPr>
        <w:spacing w:line="360" w:lineRule="auto"/>
        <w:contextualSpacing/>
        <w:jc w:val="both"/>
        <w:rPr>
          <w:rFonts w:eastAsia="Calibri" w:cs="Open Sans"/>
          <w:szCs w:val="20"/>
        </w:rPr>
      </w:pPr>
      <w:r w:rsidRPr="007B03C7">
        <w:rPr>
          <w:rFonts w:eastAsia="Calibri" w:cs="Open Sans"/>
          <w:szCs w:val="20"/>
        </w:rPr>
        <w:t>prawnego uznania krajobrazów jako istotnego komponentu otoczenia ludzi;</w:t>
      </w:r>
    </w:p>
    <w:p w14:paraId="7D2A06B1" w14:textId="2B3365B3" w:rsidR="00482649" w:rsidRPr="007B03C7" w:rsidRDefault="00482649" w:rsidP="007B03C7">
      <w:pPr>
        <w:numPr>
          <w:ilvl w:val="0"/>
          <w:numId w:val="12"/>
        </w:numPr>
        <w:spacing w:line="360" w:lineRule="auto"/>
        <w:contextualSpacing/>
        <w:jc w:val="both"/>
        <w:rPr>
          <w:rFonts w:eastAsia="Calibri" w:cs="Open Sans"/>
          <w:szCs w:val="20"/>
        </w:rPr>
      </w:pPr>
      <w:r w:rsidRPr="007B03C7">
        <w:rPr>
          <w:rFonts w:eastAsia="Calibri" w:cs="Open Sans"/>
          <w:szCs w:val="20"/>
        </w:rPr>
        <w:t>ustanowieni</w:t>
      </w:r>
      <w:r w:rsidR="00C669B7" w:rsidRPr="007B03C7">
        <w:rPr>
          <w:rFonts w:eastAsia="Calibri" w:cs="Open Sans"/>
          <w:szCs w:val="20"/>
        </w:rPr>
        <w:t xml:space="preserve">a </w:t>
      </w:r>
      <w:r w:rsidRPr="007B03C7">
        <w:rPr>
          <w:rFonts w:eastAsia="Calibri" w:cs="Open Sans"/>
          <w:szCs w:val="20"/>
        </w:rPr>
        <w:t>procedur udziału społeczeństwa w procesach planowania i zarządzania krajobrazem;</w:t>
      </w:r>
    </w:p>
    <w:p w14:paraId="504FAF56" w14:textId="77777777" w:rsidR="00482649" w:rsidRPr="007B03C7" w:rsidRDefault="00482649" w:rsidP="007B03C7">
      <w:pPr>
        <w:numPr>
          <w:ilvl w:val="0"/>
          <w:numId w:val="12"/>
        </w:numPr>
        <w:spacing w:line="360" w:lineRule="auto"/>
        <w:contextualSpacing/>
        <w:jc w:val="both"/>
        <w:rPr>
          <w:rFonts w:eastAsia="Calibri" w:cs="Open Sans"/>
          <w:szCs w:val="20"/>
        </w:rPr>
      </w:pPr>
      <w:r w:rsidRPr="007B03C7">
        <w:rPr>
          <w:rFonts w:eastAsia="Calibri" w:cs="Open Sans"/>
          <w:szCs w:val="20"/>
        </w:rPr>
        <w:t xml:space="preserve">uwzględniania kwestii krajobrazowych we wszelkich działaniach związanych z zarządzaniem przestrzenią. </w:t>
      </w:r>
    </w:p>
    <w:p w14:paraId="1C064A8A"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Ponadto Strony Konwencji zobowiązane są do identyfikacji, charakterystyki oraz oceny własnych krajobrazów, określenia dla nich celów jakości, a także podnoszenia świadomości społecznej oraz współpracy transgranicznej.</w:t>
      </w:r>
    </w:p>
    <w:p w14:paraId="386650DF" w14:textId="6EA4E48E" w:rsidR="00482649" w:rsidRDefault="00482649" w:rsidP="007B03C7">
      <w:pPr>
        <w:spacing w:line="360" w:lineRule="auto"/>
        <w:jc w:val="both"/>
        <w:rPr>
          <w:rFonts w:eastAsia="Calibri" w:cs="Open Sans"/>
          <w:szCs w:val="20"/>
        </w:rPr>
      </w:pPr>
      <w:r w:rsidRPr="007B03C7">
        <w:rPr>
          <w:rFonts w:eastAsia="Calibri" w:cs="Open Sans"/>
          <w:szCs w:val="20"/>
        </w:rPr>
        <w:t xml:space="preserve">Wszystkie </w:t>
      </w:r>
      <w:r w:rsidR="00224483" w:rsidRPr="007B03C7">
        <w:rPr>
          <w:rFonts w:eastAsia="Calibri" w:cs="Open Sans"/>
          <w:szCs w:val="20"/>
        </w:rPr>
        <w:t xml:space="preserve">cele </w:t>
      </w:r>
      <w:r w:rsidR="00B354A7" w:rsidRPr="007B03C7">
        <w:rPr>
          <w:rFonts w:eastAsia="Calibri" w:cs="Open Sans"/>
          <w:szCs w:val="20"/>
        </w:rPr>
        <w:t>operacyjne</w:t>
      </w:r>
      <w:r w:rsidR="00224483" w:rsidRPr="007B03C7">
        <w:rPr>
          <w:rFonts w:eastAsia="Calibri" w:cs="Open Sans"/>
          <w:szCs w:val="20"/>
        </w:rPr>
        <w:t xml:space="preserve"> oraz kierunki działań </w:t>
      </w:r>
      <w:r w:rsidRPr="007B03C7">
        <w:rPr>
          <w:rFonts w:eastAsia="Calibri" w:cs="Open Sans"/>
          <w:szCs w:val="20"/>
        </w:rPr>
        <w:t xml:space="preserve">zaplanowane w ramach </w:t>
      </w:r>
      <w:r w:rsidR="00224483" w:rsidRPr="007B03C7">
        <w:rPr>
          <w:rFonts w:eastAsia="Calibri" w:cs="Open Sans"/>
          <w:szCs w:val="20"/>
        </w:rPr>
        <w:t>Strategii</w:t>
      </w:r>
      <w:r w:rsidRPr="007B03C7">
        <w:rPr>
          <w:rFonts w:eastAsia="Calibri" w:cs="Open Sans"/>
          <w:szCs w:val="20"/>
        </w:rPr>
        <w:t xml:space="preserve"> będą uwzględniać lokalne warunki krajobrazowe</w:t>
      </w:r>
      <w:r w:rsidR="00224483" w:rsidRPr="007B03C7">
        <w:rPr>
          <w:rFonts w:eastAsia="Calibri" w:cs="Open Sans"/>
          <w:szCs w:val="20"/>
        </w:rPr>
        <w:t xml:space="preserve">, </w:t>
      </w:r>
      <w:r w:rsidRPr="007B03C7">
        <w:rPr>
          <w:rFonts w:eastAsia="Calibri" w:cs="Open Sans"/>
          <w:szCs w:val="20"/>
        </w:rPr>
        <w:t xml:space="preserve">tak aby ukierunkowywać i harmonizować rozwój przestrzenny i gospodarczy ze specyfiką terenu gminy. Zmiany gospodarcze i społeczne, a także środowiskowe to nakładające się na siebie czynniki, których nie da się niekiedy uniknąć, ale powinno się je ograniczyć w stosunku do oddziaływania na krajobraz. W </w:t>
      </w:r>
      <w:r w:rsidR="00224483" w:rsidRPr="007B03C7">
        <w:rPr>
          <w:rFonts w:eastAsia="Calibri" w:cs="Open Sans"/>
          <w:szCs w:val="20"/>
        </w:rPr>
        <w:t>Strategii Rozwoju</w:t>
      </w:r>
      <w:r w:rsidR="006D6D63" w:rsidRPr="007B03C7">
        <w:rPr>
          <w:rFonts w:eastAsia="Calibri" w:cs="Open Sans"/>
          <w:szCs w:val="20"/>
        </w:rPr>
        <w:t xml:space="preserve"> Gminy </w:t>
      </w:r>
      <w:r w:rsidR="00135878">
        <w:rPr>
          <w:rFonts w:eastAsia="Calibri" w:cs="Open Sans"/>
          <w:szCs w:val="20"/>
        </w:rPr>
        <w:t xml:space="preserve">Bedlno </w:t>
      </w:r>
      <w:r w:rsidR="00B354A7" w:rsidRPr="007B03C7">
        <w:rPr>
          <w:rFonts w:eastAsia="Calibri" w:cs="Open Sans"/>
          <w:szCs w:val="20"/>
        </w:rPr>
        <w:t>na lata 202</w:t>
      </w:r>
      <w:r w:rsidR="00135878">
        <w:rPr>
          <w:rFonts w:eastAsia="Calibri" w:cs="Open Sans"/>
          <w:szCs w:val="20"/>
        </w:rPr>
        <w:t>7</w:t>
      </w:r>
      <w:r w:rsidR="00B354A7" w:rsidRPr="007B03C7">
        <w:rPr>
          <w:rFonts w:eastAsia="Calibri" w:cs="Open Sans"/>
          <w:szCs w:val="20"/>
        </w:rPr>
        <w:t>-203</w:t>
      </w:r>
      <w:r w:rsidR="00135878">
        <w:rPr>
          <w:rFonts w:eastAsia="Calibri" w:cs="Open Sans"/>
          <w:szCs w:val="20"/>
        </w:rPr>
        <w:t>7</w:t>
      </w:r>
      <w:r w:rsidR="002A7C93" w:rsidRPr="007B03C7">
        <w:rPr>
          <w:rFonts w:eastAsia="Calibri" w:cs="Open Sans"/>
          <w:szCs w:val="20"/>
        </w:rPr>
        <w:t xml:space="preserve"> </w:t>
      </w:r>
      <w:r w:rsidRPr="007B03C7">
        <w:rPr>
          <w:rFonts w:eastAsia="Calibri" w:cs="Open Sans"/>
          <w:szCs w:val="20"/>
        </w:rPr>
        <w:t xml:space="preserve">zaplanowano następujące </w:t>
      </w:r>
      <w:r w:rsidR="00224483" w:rsidRPr="007B03C7">
        <w:rPr>
          <w:rFonts w:eastAsia="Calibri" w:cs="Open Sans"/>
          <w:szCs w:val="20"/>
        </w:rPr>
        <w:t>kierunki działań</w:t>
      </w:r>
      <w:r w:rsidRPr="007B03C7">
        <w:rPr>
          <w:rFonts w:eastAsia="Calibri" w:cs="Open Sans"/>
          <w:szCs w:val="20"/>
        </w:rPr>
        <w:t>, które są spójne z Europejską Konwencją Krajobrazową:</w:t>
      </w:r>
    </w:p>
    <w:p w14:paraId="1401A1CB" w14:textId="2CE6E391"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zwiększenie spójności polityki przestrzennej gminy poprzez opracowanie dokumentów planistycznych i wzrost poziom pokrycia terenu gminy miejscowymi planami zagospodarowania przestrzennego</w:t>
      </w:r>
      <w:r w:rsidRPr="00135878">
        <w:rPr>
          <w:rFonts w:ascii="Open Sans" w:eastAsia="Batang" w:hAnsi="Open Sans" w:cs="Open Sans"/>
          <w:color w:val="000000" w:themeColor="text1"/>
          <w:szCs w:val="20"/>
        </w:rPr>
        <w:t>,</w:t>
      </w:r>
    </w:p>
    <w:p w14:paraId="1435FB5B" w14:textId="6B3B46E6"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zachowanie i wzmocnienie ładu przestrzennego poprzez kształtowanie polityki przestrzennej skoncentrowanej na ograniczaniu rozpraszania zabudowy</w:t>
      </w:r>
      <w:r w:rsidRPr="00135878">
        <w:rPr>
          <w:rFonts w:ascii="Open Sans" w:eastAsia="Batang" w:hAnsi="Open Sans" w:cs="Open Sans"/>
          <w:color w:val="000000" w:themeColor="text1"/>
          <w:szCs w:val="20"/>
        </w:rPr>
        <w:t>,</w:t>
      </w:r>
    </w:p>
    <w:p w14:paraId="52CE7BED" w14:textId="305F0DDF"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lastRenderedPageBreak/>
        <w:t>ochrona gruntów o wysokiej przydatności rolniczej</w:t>
      </w:r>
      <w:r w:rsidRPr="00135878">
        <w:rPr>
          <w:rFonts w:ascii="Open Sans" w:eastAsia="Batang" w:hAnsi="Open Sans" w:cs="Open Sans"/>
          <w:color w:val="000000" w:themeColor="text1"/>
          <w:szCs w:val="20"/>
        </w:rPr>
        <w:t>,</w:t>
      </w:r>
      <w:r w:rsidRPr="00135878">
        <w:rPr>
          <w:rFonts w:ascii="Open Sans" w:eastAsia="Batang" w:hAnsi="Open Sans" w:cs="Open Sans"/>
          <w:color w:val="000000" w:themeColor="text1"/>
          <w:szCs w:val="20"/>
        </w:rPr>
        <w:t xml:space="preserve"> </w:t>
      </w:r>
    </w:p>
    <w:p w14:paraId="084CCAAC" w14:textId="01E7C4AB"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rozbudowa zasobu mieszkaniowego gminy, w tym m.in. poprzez zaadaptowanie nieużytkowanego budynku po szkole podstawowej w Pniewie na mieszkania komunalne</w:t>
      </w:r>
      <w:r w:rsidRPr="00135878">
        <w:rPr>
          <w:rFonts w:ascii="Open Sans" w:eastAsia="Batang" w:hAnsi="Open Sans" w:cs="Open Sans"/>
          <w:color w:val="000000" w:themeColor="text1"/>
          <w:szCs w:val="20"/>
        </w:rPr>
        <w:t>,</w:t>
      </w:r>
    </w:p>
    <w:p w14:paraId="124ED6FB" w14:textId="7DE99772"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poprawa stanu technicznego obiektów komunalnych, w tym świetlic wiejskich, obejmująca m.in. termomodernizację i remonty</w:t>
      </w:r>
      <w:r w:rsidRPr="00135878">
        <w:rPr>
          <w:rFonts w:ascii="Open Sans" w:eastAsia="Batang" w:hAnsi="Open Sans" w:cs="Open Sans"/>
          <w:color w:val="000000" w:themeColor="text1"/>
          <w:szCs w:val="20"/>
        </w:rPr>
        <w:t>,</w:t>
      </w:r>
    </w:p>
    <w:p w14:paraId="4CA1E55A" w14:textId="6374ED34"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zwiększanie walorów estetycznych i funkcjonalnych przestrzeni publicznych poprzez poprawę ich stanu technicznego oraz systematyczne doposażanie w elementy małej architektury</w:t>
      </w:r>
      <w:r w:rsidRPr="00135878">
        <w:rPr>
          <w:rFonts w:ascii="Open Sans" w:eastAsia="Batang" w:hAnsi="Open Sans" w:cs="Open Sans"/>
          <w:color w:val="000000" w:themeColor="text1"/>
          <w:szCs w:val="20"/>
        </w:rPr>
        <w:t>,</w:t>
      </w:r>
      <w:r w:rsidRPr="00135878">
        <w:rPr>
          <w:rFonts w:ascii="Open Sans" w:eastAsia="Batang" w:hAnsi="Open Sans" w:cs="Open Sans"/>
          <w:color w:val="000000" w:themeColor="text1"/>
          <w:szCs w:val="20"/>
        </w:rPr>
        <w:t xml:space="preserve"> </w:t>
      </w:r>
    </w:p>
    <w:p w14:paraId="6FD7FEE0" w14:textId="67174CB6"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renowacja terenów i obiektów charakteryzujących się znacznymi walorami historycznymi, obejmująca m.in. renowację obiektów zabytkowych</w:t>
      </w:r>
      <w:r w:rsidRPr="00135878">
        <w:rPr>
          <w:rFonts w:ascii="Open Sans" w:eastAsia="Batang" w:hAnsi="Open Sans" w:cs="Open Sans"/>
          <w:color w:val="000000" w:themeColor="text1"/>
          <w:szCs w:val="20"/>
        </w:rPr>
        <w:t>,</w:t>
      </w:r>
    </w:p>
    <w:p w14:paraId="07935B73" w14:textId="77777777"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zachowanie właściwości ekosystemów poprzez ochronę i racjonalne użytkowanie zasobów przyrodniczych, ze szczególnym uwzględnieniem różnorodności biologicznej i krajobrazowej; </w:t>
      </w:r>
    </w:p>
    <w:p w14:paraId="3B280167" w14:textId="77777777"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utrzymanie i zachowanie właściwości istniejących form ochrony przyrody; </w:t>
      </w:r>
    </w:p>
    <w:p w14:paraId="08CA8FDB" w14:textId="77777777"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zwiększenie powierzchni terenów zieleni, w tym </w:t>
      </w:r>
      <w:proofErr w:type="spellStart"/>
      <w:r w:rsidRPr="00135878">
        <w:rPr>
          <w:rFonts w:ascii="Open Sans" w:eastAsia="Batang" w:hAnsi="Open Sans" w:cs="Open Sans"/>
          <w:color w:val="000000" w:themeColor="text1"/>
          <w:szCs w:val="20"/>
        </w:rPr>
        <w:t>zadrzewień</w:t>
      </w:r>
      <w:proofErr w:type="spellEnd"/>
      <w:r w:rsidRPr="00135878">
        <w:rPr>
          <w:rFonts w:ascii="Open Sans" w:eastAsia="Batang" w:hAnsi="Open Sans" w:cs="Open Sans"/>
          <w:color w:val="000000" w:themeColor="text1"/>
          <w:szCs w:val="20"/>
        </w:rPr>
        <w:t xml:space="preserve"> śródpolnych i przydrożnych;</w:t>
      </w:r>
    </w:p>
    <w:p w14:paraId="5DFD8A51" w14:textId="77777777"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ochrona i odtwarzanie naturalnych zdolności retencyjnych dolin rzecznych i terenów podmokłych; </w:t>
      </w:r>
    </w:p>
    <w:p w14:paraId="55686B38" w14:textId="5AD43775"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ochrona lokalnej bioróżnorodności poprzez utrzymanie i wzmacnianie korytarzy ekologicznych oraz działania wspierające siedliska gatunków roślin i zwierząt występujących na terenie gminy</w:t>
      </w:r>
      <w:r w:rsidRPr="00135878">
        <w:rPr>
          <w:rFonts w:ascii="Open Sans" w:eastAsia="Batang" w:hAnsi="Open Sans" w:cs="Open Sans"/>
          <w:color w:val="000000" w:themeColor="text1"/>
          <w:szCs w:val="20"/>
        </w:rPr>
        <w:t xml:space="preserve">, </w:t>
      </w:r>
    </w:p>
    <w:p w14:paraId="009E8B7A" w14:textId="60B20A80"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ograniczenie skali oddziaływania antropopresji na tereny cenny przyrodniczo poprzez odpowiednią politykę przestrzenną oraz działania informacyjne i edukacyjne</w:t>
      </w:r>
      <w:r w:rsidRPr="00135878">
        <w:rPr>
          <w:rFonts w:ascii="Open Sans" w:eastAsia="Batang" w:hAnsi="Open Sans" w:cs="Open Sans"/>
          <w:color w:val="000000" w:themeColor="text1"/>
          <w:szCs w:val="20"/>
        </w:rPr>
        <w:t xml:space="preserve">, </w:t>
      </w:r>
    </w:p>
    <w:p w14:paraId="0DFB3089" w14:textId="0374103D" w:rsidR="00135878" w:rsidRPr="00135878" w:rsidRDefault="00135878">
      <w:pPr>
        <w:pStyle w:val="Akapitzlist"/>
        <w:numPr>
          <w:ilvl w:val="0"/>
          <w:numId w:val="91"/>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uwzględnienie adaptacji do zmian klimatu w działaniach planistycznych inwestycyjnych</w:t>
      </w:r>
      <w:r w:rsidRPr="00135878">
        <w:rPr>
          <w:rFonts w:ascii="Open Sans" w:eastAsia="Batang" w:hAnsi="Open Sans" w:cs="Open Sans"/>
          <w:color w:val="000000" w:themeColor="text1"/>
          <w:szCs w:val="20"/>
        </w:rPr>
        <w:t xml:space="preserve">. </w:t>
      </w:r>
    </w:p>
    <w:p w14:paraId="53E2A3FB" w14:textId="7D074AC1" w:rsidR="00482649" w:rsidRPr="00135878" w:rsidRDefault="00482649" w:rsidP="00135878">
      <w:pPr>
        <w:spacing w:before="20" w:after="20" w:line="360" w:lineRule="auto"/>
        <w:jc w:val="both"/>
        <w:cnfStyle w:val="000000100000" w:firstRow="0" w:lastRow="0" w:firstColumn="0" w:lastColumn="0" w:oddVBand="0" w:evenVBand="0" w:oddHBand="1" w:evenHBand="0" w:firstRowFirstColumn="0" w:firstRowLastColumn="0" w:lastRowFirstColumn="0" w:lastRowLastColumn="0"/>
        <w:rPr>
          <w:rFonts w:eastAsia="Batang" w:cs="Open Sans"/>
          <w:color w:val="000000" w:themeColor="text1"/>
          <w:sz w:val="18"/>
          <w:szCs w:val="18"/>
        </w:rPr>
      </w:pPr>
      <w:r w:rsidRPr="00135878">
        <w:rPr>
          <w:rFonts w:cs="Open Sans"/>
          <w:b/>
          <w:bCs/>
          <w:szCs w:val="20"/>
        </w:rPr>
        <w:t>Krajowa Strategia Rozwoju Regionalnego 2030</w:t>
      </w:r>
      <w:r w:rsidRPr="00135878">
        <w:rPr>
          <w:rFonts w:cs="Open Sans"/>
          <w:szCs w:val="20"/>
        </w:rPr>
        <w:t xml:space="preserve"> jest podstawowym dokumentem strategicznym</w:t>
      </w:r>
      <w:r w:rsidR="00A428A8" w:rsidRPr="00135878">
        <w:rPr>
          <w:rFonts w:cs="Open Sans"/>
          <w:szCs w:val="20"/>
        </w:rPr>
        <w:t xml:space="preserve"> </w:t>
      </w:r>
      <w:r w:rsidRPr="00135878">
        <w:rPr>
          <w:rFonts w:cs="Open Sans"/>
          <w:szCs w:val="20"/>
        </w:rPr>
        <w:t>polityki regionalnej państwa w perspektywie do 2030 r. Strategia ta jest zbiorem wspólnych wartości, zasad współpracy rządu i samorządów oraz partnerów społeczno-gospodarczych na rzecz rozwoju kraju i województw. Dokument określa systemowe ramy prowadzenia polityki regionalnej zarówno przez rząd wobec regionów, jak i wewnątrzregionalne. Odegra on w nadchodzących latach ważną rolę w procesie programowania środków publicznych, w tym funduszy.</w:t>
      </w:r>
    </w:p>
    <w:p w14:paraId="38B9C5ED" w14:textId="77777777"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Głównym celem Strategii jest </w:t>
      </w:r>
      <w:r w:rsidRPr="007B03C7">
        <w:rPr>
          <w:rFonts w:eastAsia="Calibri" w:cs="Open Sans"/>
          <w:i/>
          <w:iCs/>
          <w:szCs w:val="20"/>
        </w:rPr>
        <w:t xml:space="preserve">efektywne wykorzystanie wewnętrznych potencjałów terytoriów i ich specjalizacji dla osiągania zrównoważonego rozwoju kraju, co tworzyć będzie warunki do wzrostu dochodów mieszkańców Polski przy jednoczesnym osiąganiu spójności w wymiarze społecznym, </w:t>
      </w:r>
      <w:r w:rsidRPr="007B03C7">
        <w:rPr>
          <w:rFonts w:eastAsia="Calibri" w:cs="Open Sans"/>
          <w:i/>
          <w:iCs/>
          <w:szCs w:val="20"/>
        </w:rPr>
        <w:lastRenderedPageBreak/>
        <w:t>gospodarczym, środowiskowym i przestrzennym</w:t>
      </w:r>
      <w:r w:rsidRPr="007B03C7">
        <w:rPr>
          <w:rFonts w:eastAsia="Calibri" w:cs="Open Sans"/>
          <w:szCs w:val="20"/>
        </w:rPr>
        <w:t>. Dookreśla on zatem II cel szczegółowy SOR – Rozwój społecznie wrażliwy i terytorialnie zrównoważony. Cel główny polityki regionalnej do roku 2030 będzie realizowany w oparciu o trzy uzupełniające się cele szczegółowe:</w:t>
      </w:r>
    </w:p>
    <w:p w14:paraId="49EAE499" w14:textId="1A0DB705"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Cel szczegółowy I: </w:t>
      </w:r>
      <w:bookmarkStart w:id="28" w:name="_Hlk80021304"/>
      <w:r w:rsidRPr="007B03C7">
        <w:rPr>
          <w:rFonts w:eastAsia="Calibri" w:cs="Open Sans"/>
          <w:szCs w:val="20"/>
        </w:rPr>
        <w:t>Zwiększenie spójności rozwoju kraju w wymiarze społecznym, gospodarczym, środowiskowym i przestrzennym</w:t>
      </w:r>
      <w:bookmarkEnd w:id="28"/>
      <w:r w:rsidRPr="007B03C7">
        <w:rPr>
          <w:rFonts w:eastAsia="Calibri" w:cs="Open Sans"/>
          <w:szCs w:val="20"/>
        </w:rPr>
        <w:t>;</w:t>
      </w:r>
    </w:p>
    <w:p w14:paraId="535090B5" w14:textId="23D99B82" w:rsidR="00482649" w:rsidRPr="007B03C7" w:rsidRDefault="00482649" w:rsidP="007B03C7">
      <w:pPr>
        <w:spacing w:line="360" w:lineRule="auto"/>
        <w:jc w:val="both"/>
        <w:rPr>
          <w:rFonts w:eastAsia="Calibri" w:cs="Open Sans"/>
          <w:szCs w:val="20"/>
        </w:rPr>
      </w:pPr>
      <w:r w:rsidRPr="007B03C7">
        <w:rPr>
          <w:rFonts w:eastAsia="Calibri" w:cs="Open Sans"/>
          <w:szCs w:val="20"/>
        </w:rPr>
        <w:t>Cel szczegółowy II: Wzmacnianie regionalnych przewag konkurencyjnych;</w:t>
      </w:r>
    </w:p>
    <w:p w14:paraId="54CC4266" w14:textId="5EF8B1FF" w:rsidR="00482649" w:rsidRDefault="00482649" w:rsidP="007B03C7">
      <w:pPr>
        <w:spacing w:line="360" w:lineRule="auto"/>
        <w:jc w:val="both"/>
        <w:rPr>
          <w:rFonts w:eastAsia="Calibri" w:cs="Open Sans"/>
          <w:szCs w:val="20"/>
        </w:rPr>
      </w:pPr>
      <w:r w:rsidRPr="007B03C7">
        <w:rPr>
          <w:rFonts w:eastAsia="Calibri" w:cs="Open Sans"/>
          <w:szCs w:val="20"/>
        </w:rPr>
        <w:t>Cel szczegółowy III: Podniesienie jakości zarządzania i wdrażania polityk ukierunkowanych terytorialnie.</w:t>
      </w:r>
    </w:p>
    <w:p w14:paraId="208F7E5D" w14:textId="244EC98F" w:rsidR="0099209D" w:rsidRPr="007B03C7" w:rsidRDefault="00482649" w:rsidP="007B03C7">
      <w:pPr>
        <w:spacing w:line="360" w:lineRule="auto"/>
        <w:jc w:val="both"/>
        <w:rPr>
          <w:rFonts w:eastAsia="Calibri" w:cs="Open Sans"/>
          <w:szCs w:val="20"/>
        </w:rPr>
      </w:pPr>
      <w:r w:rsidRPr="007B03C7">
        <w:rPr>
          <w:rFonts w:eastAsia="Calibri" w:cs="Open Sans"/>
          <w:szCs w:val="20"/>
        </w:rPr>
        <w:t xml:space="preserve">Działania zaplanowane w </w:t>
      </w:r>
      <w:r w:rsidR="00024A14" w:rsidRPr="00024A14">
        <w:rPr>
          <w:rFonts w:eastAsia="Calibri" w:cs="Open Sans"/>
          <w:szCs w:val="20"/>
        </w:rPr>
        <w:t xml:space="preserve">Strategii Rozwoju Gminy </w:t>
      </w:r>
      <w:r w:rsidR="00462C35">
        <w:rPr>
          <w:rFonts w:eastAsia="Calibri" w:cs="Open Sans"/>
          <w:szCs w:val="20"/>
        </w:rPr>
        <w:t xml:space="preserve">Bedlno </w:t>
      </w:r>
      <w:r w:rsidR="00024A14" w:rsidRPr="00024A14">
        <w:rPr>
          <w:rFonts w:eastAsia="Calibri" w:cs="Open Sans"/>
          <w:szCs w:val="20"/>
        </w:rPr>
        <w:t>na lata 202</w:t>
      </w:r>
      <w:r w:rsidR="00462C35">
        <w:rPr>
          <w:rFonts w:eastAsia="Calibri" w:cs="Open Sans"/>
          <w:szCs w:val="20"/>
        </w:rPr>
        <w:t>7</w:t>
      </w:r>
      <w:r w:rsidR="00024A14" w:rsidRPr="00024A14">
        <w:rPr>
          <w:rFonts w:eastAsia="Calibri" w:cs="Open Sans"/>
          <w:szCs w:val="20"/>
        </w:rPr>
        <w:t>-203</w:t>
      </w:r>
      <w:r w:rsidR="00462C35">
        <w:rPr>
          <w:rFonts w:eastAsia="Calibri" w:cs="Open Sans"/>
          <w:szCs w:val="20"/>
        </w:rPr>
        <w:t>7</w:t>
      </w:r>
      <w:r w:rsidR="00024A14" w:rsidRPr="00024A14">
        <w:rPr>
          <w:rFonts w:eastAsia="Calibri" w:cs="Open Sans"/>
          <w:szCs w:val="20"/>
        </w:rPr>
        <w:t xml:space="preserve"> </w:t>
      </w:r>
      <w:r w:rsidRPr="007B03C7">
        <w:rPr>
          <w:rFonts w:eastAsia="Calibri" w:cs="Open Sans"/>
          <w:szCs w:val="20"/>
        </w:rPr>
        <w:t>wpisują się w cele zaplanowane w KSRR. Spośród wszystkich celów tego dokumentu odniesiono się do nich poprzez zaplanowanie działań związanych z rozwojem infrastruktury komunalnej mającej na celu poprawę jakości środowiska, wód, powietrza, a także z efektywnym wykorzystaniem energii i zmniejszaniem zapotrzebowania na tradycyjne źródła energii</w:t>
      </w:r>
      <w:r w:rsidR="00241D1B" w:rsidRPr="007B03C7">
        <w:rPr>
          <w:rFonts w:eastAsia="Calibri" w:cs="Open Sans"/>
          <w:szCs w:val="20"/>
        </w:rPr>
        <w:t xml:space="preserve">. </w:t>
      </w:r>
    </w:p>
    <w:p w14:paraId="7F951F04" w14:textId="47E7C5DB"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Jednym z instrumentów wdrożenia postanowień dyrektywy 91/271/EWG jest </w:t>
      </w:r>
      <w:r w:rsidRPr="007B03C7">
        <w:rPr>
          <w:rFonts w:eastAsia="Calibri" w:cs="Open Sans"/>
          <w:b/>
          <w:bCs/>
          <w:szCs w:val="20"/>
        </w:rPr>
        <w:t>V</w:t>
      </w:r>
      <w:r w:rsidR="00FB4662" w:rsidRPr="007B03C7">
        <w:rPr>
          <w:rFonts w:eastAsia="Calibri" w:cs="Open Sans"/>
          <w:b/>
          <w:bCs/>
          <w:szCs w:val="20"/>
        </w:rPr>
        <w:t>I</w:t>
      </w:r>
      <w:r w:rsidRPr="007B03C7">
        <w:rPr>
          <w:rFonts w:eastAsia="Calibri" w:cs="Open Sans"/>
          <w:b/>
          <w:bCs/>
          <w:szCs w:val="20"/>
        </w:rPr>
        <w:t xml:space="preserve"> aktualizacja Krajowego Programu Oczyszczania Ścieków Komunalnych</w:t>
      </w:r>
      <w:r w:rsidRPr="007B03C7">
        <w:rPr>
          <w:rFonts w:eastAsia="Calibri" w:cs="Open Sans"/>
          <w:szCs w:val="20"/>
        </w:rPr>
        <w:t xml:space="preserve">. Celem tego opracowania jest realizacja ujętych w nim inwestycji, co wpłynie na ograniczenie zrzutów niedostatecznie oczyszczanych ścieków. Realizacja założenia KPOŚK wpłynie pozytywnie na ochronę środowiska wodnego. KPOŚK jest dokumentem strategicznym, w którym oszacowano potrzeby i określono działania na rzecz wyposażenia aglomeracji, o RLM większej od 2 000, w systemy kanalizacyjne i oczyszczalnie ścieków komunalnych. </w:t>
      </w:r>
    </w:p>
    <w:p w14:paraId="16D3E81F" w14:textId="090570A9" w:rsidR="00482649" w:rsidRDefault="00482649" w:rsidP="00B128B4">
      <w:pPr>
        <w:spacing w:after="120" w:line="360" w:lineRule="auto"/>
        <w:jc w:val="both"/>
        <w:rPr>
          <w:rFonts w:eastAsia="Calibri" w:cs="Open Sans"/>
          <w:szCs w:val="20"/>
        </w:rPr>
      </w:pPr>
      <w:r w:rsidRPr="007B03C7">
        <w:rPr>
          <w:rFonts w:eastAsia="Calibri" w:cs="Open Sans"/>
          <w:szCs w:val="20"/>
        </w:rPr>
        <w:t xml:space="preserve">W ramach </w:t>
      </w:r>
      <w:r w:rsidR="00F74AF9" w:rsidRPr="007B03C7">
        <w:rPr>
          <w:rFonts w:eastAsia="Calibri" w:cs="Open Sans"/>
          <w:szCs w:val="20"/>
        </w:rPr>
        <w:t>Strategii</w:t>
      </w:r>
      <w:r w:rsidRPr="007B03C7">
        <w:rPr>
          <w:rFonts w:eastAsia="Calibri" w:cs="Open Sans"/>
          <w:szCs w:val="20"/>
        </w:rPr>
        <w:t xml:space="preserve"> zaplanowano również działania wpływające pozytywnie na ochronę środowiska wodnego poprzez</w:t>
      </w:r>
      <w:bookmarkStart w:id="29" w:name="_Hlk139566286"/>
      <w:bookmarkStart w:id="30" w:name="_Hlk84920530"/>
      <w:r w:rsidR="00A770DB">
        <w:rPr>
          <w:rFonts w:eastAsia="Calibri" w:cs="Open Sans"/>
          <w:szCs w:val="20"/>
        </w:rPr>
        <w:t xml:space="preserve"> realizację zadań w</w:t>
      </w:r>
      <w:r w:rsidR="002940BC" w:rsidRPr="007B03C7">
        <w:rPr>
          <w:rFonts w:eastAsia="Calibri" w:cs="Open Sans"/>
          <w:szCs w:val="20"/>
        </w:rPr>
        <w:t xml:space="preserve"> zakresie: </w:t>
      </w:r>
      <w:bookmarkEnd w:id="29"/>
    </w:p>
    <w:p w14:paraId="0B77809D" w14:textId="37307CAF" w:rsidR="00223493" w:rsidRPr="00223493" w:rsidRDefault="00223493">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rozwój błękitno-zielonej infrastruktury zwiększającej retencję i odporność na zmiany klimatu</w:t>
      </w:r>
      <w:r w:rsidRPr="00223493">
        <w:rPr>
          <w:rFonts w:ascii="Open Sans" w:eastAsia="Batang" w:hAnsi="Open Sans" w:cs="Open Sans"/>
          <w:color w:val="000000" w:themeColor="text1"/>
          <w:szCs w:val="20"/>
        </w:rPr>
        <w:t>,</w:t>
      </w:r>
    </w:p>
    <w:p w14:paraId="52B7D539" w14:textId="5A2C1406" w:rsidR="00223493" w:rsidRPr="00223493" w:rsidRDefault="00223493">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ochrona i odtwarzanie naturalnych zdolności retencyjnych dolin rzecznych i terenów podmokłych</w:t>
      </w:r>
      <w:r w:rsidRPr="00223493">
        <w:rPr>
          <w:rFonts w:ascii="Open Sans" w:eastAsia="Batang" w:hAnsi="Open Sans" w:cs="Open Sans"/>
          <w:color w:val="000000" w:themeColor="text1"/>
          <w:szCs w:val="20"/>
        </w:rPr>
        <w:t>,</w:t>
      </w:r>
    </w:p>
    <w:p w14:paraId="0091C8DF" w14:textId="717BD893" w:rsidR="00223493" w:rsidRPr="00223493" w:rsidRDefault="00223493">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ochrona wód przed zanieczyszczeniami pochodzącymi ze źródeł rolniczych, poprzez promowanie wdrażania zasad Dobrej Praktyki Rolniczej</w:t>
      </w:r>
      <w:r w:rsidRPr="00223493">
        <w:rPr>
          <w:rFonts w:ascii="Open Sans" w:eastAsia="Batang" w:hAnsi="Open Sans" w:cs="Open Sans"/>
          <w:color w:val="000000" w:themeColor="text1"/>
          <w:szCs w:val="20"/>
        </w:rPr>
        <w:t>,</w:t>
      </w:r>
    </w:p>
    <w:p w14:paraId="73D3C31D" w14:textId="3DF199B8" w:rsidR="00223493" w:rsidRPr="00223493" w:rsidRDefault="00223493">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 xml:space="preserve">działanie na rzecz zwiększenia retencji wodnej na terenach rolniczych, leśnych i zurbanizowanych, poprzez promowanie prawidłowego użytkowania rolniczego gleb, prowadzenia prac przeciwerozyjnych, tworzenie stref buforowych wzdłuż cieków, ochronę </w:t>
      </w:r>
      <w:r w:rsidRPr="00223493">
        <w:rPr>
          <w:rFonts w:ascii="Open Sans" w:eastAsia="Batang" w:hAnsi="Open Sans" w:cs="Open Sans"/>
          <w:color w:val="000000" w:themeColor="text1"/>
          <w:szCs w:val="20"/>
        </w:rPr>
        <w:lastRenderedPageBreak/>
        <w:t>i odtwarzanie oczek wodnych i mokradeł, retencjonowanie wody w już istniejących zbiornikach i rowach oraz zachęcanie do wykonywania nowych zbiorników wodnych</w:t>
      </w:r>
      <w:r w:rsidRPr="00223493">
        <w:rPr>
          <w:rFonts w:ascii="Open Sans" w:eastAsia="Batang" w:hAnsi="Open Sans" w:cs="Open Sans"/>
          <w:color w:val="000000" w:themeColor="text1"/>
          <w:szCs w:val="20"/>
        </w:rPr>
        <w:t>,</w:t>
      </w:r>
    </w:p>
    <w:p w14:paraId="1DF120E8" w14:textId="78A309D9" w:rsidR="00223493" w:rsidRPr="00223493" w:rsidRDefault="00223493">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podejmowanie działań na rzecz poprawy stanu ekologicznego i chemicznego wód powierzchniowych</w:t>
      </w:r>
      <w:r w:rsidRPr="00223493">
        <w:rPr>
          <w:rFonts w:ascii="Open Sans" w:eastAsia="Batang" w:hAnsi="Open Sans" w:cs="Open Sans"/>
          <w:color w:val="000000" w:themeColor="text1"/>
          <w:szCs w:val="20"/>
        </w:rPr>
        <w:t>,</w:t>
      </w:r>
    </w:p>
    <w:p w14:paraId="46881C67" w14:textId="693834AE" w:rsidR="00223493" w:rsidRPr="00223493" w:rsidRDefault="00223493">
      <w:pPr>
        <w:pStyle w:val="Akapitzlist"/>
        <w:numPr>
          <w:ilvl w:val="0"/>
          <w:numId w:val="90"/>
        </w:numPr>
        <w:spacing w:before="20" w:after="20" w:line="360" w:lineRule="auto"/>
        <w:rPr>
          <w:rFonts w:ascii="Open Sans" w:eastAsia="Batang" w:hAnsi="Open Sans" w:cs="Open Sans"/>
          <w:color w:val="000000" w:themeColor="text1"/>
          <w:szCs w:val="20"/>
        </w:rPr>
      </w:pPr>
      <w:r w:rsidRPr="00223493">
        <w:rPr>
          <w:rFonts w:ascii="Open Sans" w:eastAsia="Batang" w:hAnsi="Open Sans" w:cs="Open Sans"/>
          <w:color w:val="000000" w:themeColor="text1"/>
          <w:szCs w:val="20"/>
        </w:rPr>
        <w:t xml:space="preserve">budowa, rozbudowa, przebudowa i modernizacja sieci wodociągowej i ujęć wody na terenie gminy, obejmująca m.in. wymianę rur </w:t>
      </w:r>
      <w:proofErr w:type="spellStart"/>
      <w:r w:rsidRPr="00223493">
        <w:rPr>
          <w:rFonts w:ascii="Open Sans" w:eastAsia="Batang" w:hAnsi="Open Sans" w:cs="Open Sans"/>
          <w:color w:val="000000" w:themeColor="text1"/>
          <w:szCs w:val="20"/>
        </w:rPr>
        <w:t>azbestowocementowych</w:t>
      </w:r>
      <w:proofErr w:type="spellEnd"/>
      <w:r w:rsidRPr="00223493">
        <w:rPr>
          <w:rFonts w:ascii="Open Sans" w:eastAsia="Batang" w:hAnsi="Open Sans" w:cs="Open Sans"/>
          <w:color w:val="000000" w:themeColor="text1"/>
          <w:szCs w:val="20"/>
        </w:rPr>
        <w:t>,</w:t>
      </w:r>
    </w:p>
    <w:p w14:paraId="6EB67721" w14:textId="2967354A" w:rsidR="00223493" w:rsidRPr="00223493" w:rsidRDefault="00223493">
      <w:pPr>
        <w:pStyle w:val="Akapitzlist"/>
        <w:numPr>
          <w:ilvl w:val="0"/>
          <w:numId w:val="90"/>
        </w:numPr>
        <w:spacing w:before="20" w:after="20" w:line="360" w:lineRule="auto"/>
        <w:rPr>
          <w:rFonts w:ascii="Open Sans" w:eastAsia="Batang" w:hAnsi="Open Sans" w:cs="Open Sans"/>
          <w:color w:val="000000" w:themeColor="text1"/>
          <w:szCs w:val="20"/>
        </w:rPr>
      </w:pPr>
      <w:r w:rsidRPr="00223493">
        <w:rPr>
          <w:rFonts w:ascii="Open Sans" w:eastAsia="Batang" w:hAnsi="Open Sans" w:cs="Open Sans"/>
          <w:color w:val="000000" w:themeColor="text1"/>
          <w:szCs w:val="20"/>
        </w:rPr>
        <w:t>utworzenie na terenie gminy modułowej oczyszczalni ścieków oraz sieci kanalizacyjnej</w:t>
      </w:r>
      <w:r w:rsidRPr="00223493">
        <w:rPr>
          <w:rFonts w:ascii="Open Sans" w:eastAsia="Batang" w:hAnsi="Open Sans" w:cs="Open Sans"/>
          <w:color w:val="000000" w:themeColor="text1"/>
          <w:szCs w:val="20"/>
        </w:rPr>
        <w:t>,</w:t>
      </w:r>
    </w:p>
    <w:p w14:paraId="6905136A" w14:textId="77777777" w:rsidR="00223493" w:rsidRPr="00223493" w:rsidRDefault="00223493">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 xml:space="preserve">budowa przydomowych oczyszczalni ścieków, w tym wsparcie mieszkańców w zakresie tworzenia przydomowych oczyszczalni ścieków, </w:t>
      </w:r>
    </w:p>
    <w:p w14:paraId="31C58E9E" w14:textId="77777777" w:rsidR="00223493" w:rsidRPr="00223493" w:rsidRDefault="00223493">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tworzenie na obszarze gminy zbiorników retencyjnych oraz rozwój małej retencji i retencji krajobrazowej</w:t>
      </w:r>
      <w:r w:rsidRPr="00223493">
        <w:rPr>
          <w:rFonts w:ascii="Open Sans" w:eastAsia="Batang" w:hAnsi="Open Sans" w:cs="Open Sans"/>
          <w:color w:val="000000" w:themeColor="text1"/>
          <w:szCs w:val="20"/>
        </w:rPr>
        <w:t>,</w:t>
      </w:r>
    </w:p>
    <w:p w14:paraId="39D5AF74" w14:textId="77777777" w:rsidR="00223493" w:rsidRPr="00223493" w:rsidRDefault="00223493">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modernizacja systemu melioracji, mająca na celu zwiększenie jego przepustowości</w:t>
      </w:r>
    </w:p>
    <w:p w14:paraId="1A402656" w14:textId="77777777" w:rsidR="00223493" w:rsidRPr="00223493" w:rsidRDefault="00223493">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rozwój błękitno-zielonej infrastruktury zwiększającej retencję i odporność na zmiany klimatu</w:t>
      </w:r>
    </w:p>
    <w:p w14:paraId="5DEAFEF5" w14:textId="109C8146" w:rsidR="001F30B6" w:rsidRPr="00223493" w:rsidRDefault="00223493">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budowa, rewitalizacja i odbudowa urządzeń hydrotechnicznych na rzekach, kanałach i rowach melioracyjnych na terenie gminy, w sposób umożliwiający zapewnienie ciągłości biologicznej i spełnienie celów środowiskowych</w:t>
      </w:r>
      <w:r w:rsidRPr="00223493">
        <w:rPr>
          <w:rFonts w:ascii="Open Sans" w:eastAsia="Batang" w:hAnsi="Open Sans" w:cs="Open Sans"/>
          <w:color w:val="000000" w:themeColor="text1"/>
          <w:szCs w:val="20"/>
        </w:rPr>
        <w:t xml:space="preserve">. </w:t>
      </w:r>
    </w:p>
    <w:bookmarkEnd w:id="30"/>
    <w:p w14:paraId="7CDB7917" w14:textId="0D79B848"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Głównym celem </w:t>
      </w:r>
      <w:r w:rsidRPr="007B03C7">
        <w:rPr>
          <w:rFonts w:eastAsia="Calibri" w:cs="Open Sans"/>
          <w:b/>
          <w:bCs/>
          <w:szCs w:val="20"/>
        </w:rPr>
        <w:t>Polityki wodnej Państwa do 2030 r.</w:t>
      </w:r>
      <w:r w:rsidRPr="007B03C7">
        <w:rPr>
          <w:rFonts w:eastAsia="Calibri" w:cs="Open Sans"/>
          <w:szCs w:val="20"/>
        </w:rPr>
        <w:t xml:space="preserve"> jest zapewnienie mieszkańcom dostępu do czystej i zdrowej wody oraz ograniczenie zagrożeń wywoływanych przez powodzie i susze. Nastąpi to w połączeniu z utrzymaniem dobrego stanu wód i związanych z nimi ekosystemów, przy zaspokojeniu uzasadnionych potrzeb wodnych gospodarki, poprawie spójności terytorialnej i dążeniu do wyrównania dysproporcji regionalnych. Działania </w:t>
      </w:r>
      <w:r w:rsidR="00251B46" w:rsidRPr="007B03C7">
        <w:rPr>
          <w:rFonts w:eastAsia="Calibri" w:cs="Open Sans"/>
          <w:szCs w:val="20"/>
        </w:rPr>
        <w:t>zaplanowane w ramach Strategii</w:t>
      </w:r>
      <w:r w:rsidRPr="007B03C7">
        <w:rPr>
          <w:rFonts w:eastAsia="Calibri" w:cs="Open Sans"/>
          <w:szCs w:val="20"/>
        </w:rPr>
        <w:t xml:space="preserve"> są zbieżne z założeniami Polityki wodnej Państwa, ponieważ wpłyną między innymi na zaspokojenie potrzeb ludności w zaopatrzenie w wodę oraz na ograniczenia zagroże</w:t>
      </w:r>
      <w:r w:rsidR="00C669B7" w:rsidRPr="007B03C7">
        <w:rPr>
          <w:rFonts w:eastAsia="Calibri" w:cs="Open Sans"/>
          <w:szCs w:val="20"/>
        </w:rPr>
        <w:t xml:space="preserve">ń </w:t>
      </w:r>
      <w:r w:rsidRPr="007B03C7">
        <w:rPr>
          <w:rFonts w:eastAsia="Calibri" w:cs="Open Sans"/>
          <w:szCs w:val="20"/>
        </w:rPr>
        <w:t xml:space="preserve">wywoływanych przez suszę. Następujące kierunki </w:t>
      </w:r>
      <w:r w:rsidR="00822A2E" w:rsidRPr="007B03C7">
        <w:rPr>
          <w:rFonts w:eastAsia="Calibri" w:cs="Open Sans"/>
          <w:szCs w:val="20"/>
        </w:rPr>
        <w:t>działań</w:t>
      </w:r>
      <w:r w:rsidRPr="007B03C7">
        <w:rPr>
          <w:rFonts w:eastAsia="Calibri" w:cs="Open Sans"/>
          <w:szCs w:val="20"/>
        </w:rPr>
        <w:t xml:space="preserve"> wpisane do </w:t>
      </w:r>
      <w:r w:rsidR="00822A2E" w:rsidRPr="007B03C7">
        <w:rPr>
          <w:rFonts w:eastAsia="Calibri" w:cs="Open Sans"/>
          <w:szCs w:val="20"/>
        </w:rPr>
        <w:t>Strategii</w:t>
      </w:r>
      <w:r w:rsidRPr="007B03C7">
        <w:rPr>
          <w:rFonts w:eastAsia="Calibri" w:cs="Open Sans"/>
          <w:szCs w:val="20"/>
        </w:rPr>
        <w:t xml:space="preserve"> są spójne z założeniami Polityk</w:t>
      </w:r>
      <w:r w:rsidR="00251B46" w:rsidRPr="007B03C7">
        <w:rPr>
          <w:rFonts w:eastAsia="Calibri" w:cs="Open Sans"/>
          <w:szCs w:val="20"/>
        </w:rPr>
        <w:t>i</w:t>
      </w:r>
      <w:r w:rsidRPr="007B03C7">
        <w:rPr>
          <w:rFonts w:eastAsia="Calibri" w:cs="Open Sans"/>
          <w:szCs w:val="20"/>
        </w:rPr>
        <w:t xml:space="preserve"> wodn</w:t>
      </w:r>
      <w:r w:rsidR="00251B46" w:rsidRPr="007B03C7">
        <w:rPr>
          <w:rFonts w:eastAsia="Calibri" w:cs="Open Sans"/>
          <w:szCs w:val="20"/>
        </w:rPr>
        <w:t>ej</w:t>
      </w:r>
      <w:r w:rsidRPr="007B03C7">
        <w:rPr>
          <w:rFonts w:eastAsia="Calibri" w:cs="Open Sans"/>
          <w:szCs w:val="20"/>
        </w:rPr>
        <w:t xml:space="preserve"> Państwa do 2030:</w:t>
      </w:r>
    </w:p>
    <w:p w14:paraId="39405127" w14:textId="77777777" w:rsidR="005503F7" w:rsidRPr="00223493" w:rsidRDefault="005503F7">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rozwój błękitno-zielonej infrastruktury zwiększającej retencję i odporność na zmiany klimatu,</w:t>
      </w:r>
    </w:p>
    <w:p w14:paraId="7376078D" w14:textId="77777777" w:rsidR="005503F7" w:rsidRPr="00223493" w:rsidRDefault="005503F7">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ochrona i odtwarzanie naturalnych zdolności retencyjnych dolin rzecznych i terenów podmokłych,</w:t>
      </w:r>
    </w:p>
    <w:p w14:paraId="120CA9E1" w14:textId="77777777" w:rsidR="005503F7" w:rsidRPr="00223493" w:rsidRDefault="005503F7">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ochrona wód przed zanieczyszczeniami pochodzącymi ze źródeł rolniczych, poprzez promowanie wdrażania zasad Dobrej Praktyki Rolniczej,</w:t>
      </w:r>
    </w:p>
    <w:p w14:paraId="0ADDE7BF" w14:textId="77777777" w:rsidR="005503F7" w:rsidRPr="00223493" w:rsidRDefault="005503F7">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lastRenderedPageBreak/>
        <w:t>działanie na rzecz zwiększenia retencji wodnej na terenach rolniczych, leśnych i zurbanizowanych, poprzez promowanie prawidłowego użytkowania rolniczego gleb, prowadzenia prac przeciwerozyjnych, tworzenie stref buforowych wzdłuż cieków, ochronę i odtwarzanie oczek wodnych i mokradeł, retencjonowanie wody w już istniejących zbiornikach i rowach oraz zachęcanie do wykonywania nowych zbiorników wodnych,</w:t>
      </w:r>
    </w:p>
    <w:p w14:paraId="7E10370A" w14:textId="77777777" w:rsidR="005503F7" w:rsidRPr="00223493" w:rsidRDefault="005503F7">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podejmowanie działań na rzecz poprawy stanu ekologicznego i chemicznego wód powierzchniowych,</w:t>
      </w:r>
    </w:p>
    <w:p w14:paraId="4F1C84BA" w14:textId="77777777" w:rsidR="005503F7" w:rsidRPr="00223493" w:rsidRDefault="005503F7">
      <w:pPr>
        <w:pStyle w:val="Akapitzlist"/>
        <w:numPr>
          <w:ilvl w:val="0"/>
          <w:numId w:val="90"/>
        </w:numPr>
        <w:spacing w:before="20" w:after="20" w:line="360" w:lineRule="auto"/>
        <w:rPr>
          <w:rFonts w:ascii="Open Sans" w:eastAsia="Batang" w:hAnsi="Open Sans" w:cs="Open Sans"/>
          <w:color w:val="000000" w:themeColor="text1"/>
          <w:szCs w:val="20"/>
        </w:rPr>
      </w:pPr>
      <w:r w:rsidRPr="00223493">
        <w:rPr>
          <w:rFonts w:ascii="Open Sans" w:eastAsia="Batang" w:hAnsi="Open Sans" w:cs="Open Sans"/>
          <w:color w:val="000000" w:themeColor="text1"/>
          <w:szCs w:val="20"/>
        </w:rPr>
        <w:t xml:space="preserve">budowa, rozbudowa, przebudowa i modernizacja sieci wodociągowej i ujęć wody na terenie gminy, obejmująca m.in. wymianę rur </w:t>
      </w:r>
      <w:proofErr w:type="spellStart"/>
      <w:r w:rsidRPr="00223493">
        <w:rPr>
          <w:rFonts w:ascii="Open Sans" w:eastAsia="Batang" w:hAnsi="Open Sans" w:cs="Open Sans"/>
          <w:color w:val="000000" w:themeColor="text1"/>
          <w:szCs w:val="20"/>
        </w:rPr>
        <w:t>azbestowocementowych</w:t>
      </w:r>
      <w:proofErr w:type="spellEnd"/>
      <w:r w:rsidRPr="00223493">
        <w:rPr>
          <w:rFonts w:ascii="Open Sans" w:eastAsia="Batang" w:hAnsi="Open Sans" w:cs="Open Sans"/>
          <w:color w:val="000000" w:themeColor="text1"/>
          <w:szCs w:val="20"/>
        </w:rPr>
        <w:t>,</w:t>
      </w:r>
    </w:p>
    <w:p w14:paraId="141CA46C" w14:textId="77777777" w:rsidR="005503F7" w:rsidRPr="00223493" w:rsidRDefault="005503F7">
      <w:pPr>
        <w:pStyle w:val="Akapitzlist"/>
        <w:numPr>
          <w:ilvl w:val="0"/>
          <w:numId w:val="90"/>
        </w:numPr>
        <w:spacing w:before="20" w:after="20" w:line="360" w:lineRule="auto"/>
        <w:rPr>
          <w:rFonts w:ascii="Open Sans" w:eastAsia="Batang" w:hAnsi="Open Sans" w:cs="Open Sans"/>
          <w:color w:val="000000" w:themeColor="text1"/>
          <w:szCs w:val="20"/>
        </w:rPr>
      </w:pPr>
      <w:r w:rsidRPr="00223493">
        <w:rPr>
          <w:rFonts w:ascii="Open Sans" w:eastAsia="Batang" w:hAnsi="Open Sans" w:cs="Open Sans"/>
          <w:color w:val="000000" w:themeColor="text1"/>
          <w:szCs w:val="20"/>
        </w:rPr>
        <w:t>utworzenie na terenie gminy modułowej oczyszczalni ścieków oraz sieci kanalizacyjnej,</w:t>
      </w:r>
    </w:p>
    <w:p w14:paraId="29DC7656" w14:textId="77777777" w:rsidR="005503F7" w:rsidRPr="00223493" w:rsidRDefault="005503F7">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 xml:space="preserve">budowa przydomowych oczyszczalni ścieków, w tym wsparcie mieszkańców w zakresie tworzenia przydomowych oczyszczalni ścieków, </w:t>
      </w:r>
    </w:p>
    <w:p w14:paraId="09B49670" w14:textId="77777777" w:rsidR="005503F7" w:rsidRPr="00223493" w:rsidRDefault="005503F7">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tworzenie na obszarze gminy zbiorników retencyjnych oraz rozwój małej retencji i retencji krajobrazowej,</w:t>
      </w:r>
    </w:p>
    <w:p w14:paraId="6FFC0E51" w14:textId="77777777" w:rsidR="005503F7" w:rsidRPr="00223493" w:rsidRDefault="005503F7">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modernizacja systemu melioracji, mająca na celu zwiększenie jego przepustowości</w:t>
      </w:r>
    </w:p>
    <w:p w14:paraId="33BE2C24" w14:textId="77777777" w:rsidR="005503F7" w:rsidRPr="00223493" w:rsidRDefault="005503F7">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rozwój błękitno-zielonej infrastruktury zwiększającej retencję i odporność na zmiany klimatu</w:t>
      </w:r>
    </w:p>
    <w:p w14:paraId="135FCD23" w14:textId="1D5189E0" w:rsidR="00B96F96" w:rsidRPr="005503F7" w:rsidRDefault="005503F7">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 xml:space="preserve">budowa, rewitalizacja i odbudowa urządzeń hydrotechnicznych na rzekach, kanałach i rowach melioracyjnych na terenie gminy, w sposób umożliwiający zapewnienie ciągłości biologicznej i spełnienie celów środowiskowych. </w:t>
      </w:r>
    </w:p>
    <w:p w14:paraId="5BCD860A" w14:textId="18E748BA"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Na poziomie ogólnopolskim obowiązuje również </w:t>
      </w:r>
      <w:r w:rsidRPr="007B03C7">
        <w:rPr>
          <w:rFonts w:eastAsia="Calibri" w:cs="Open Sans"/>
          <w:b/>
          <w:bCs/>
          <w:szCs w:val="20"/>
        </w:rPr>
        <w:t>Krajowy Program Ochrony Powietrza</w:t>
      </w:r>
      <w:r w:rsidRPr="007B03C7">
        <w:rPr>
          <w:rFonts w:eastAsia="Calibri" w:cs="Open Sans"/>
          <w:szCs w:val="20"/>
        </w:rPr>
        <w:t xml:space="preserve">. Głównym celem tego dokumentu jest poprawa jakości powietrza na terenie kraju, w szczególności na obszarach, w których zostały przekroczone standardy emisyjne. W Programie za jeden z kluczowych problemów uznano emisję pyłów zawieszonych PM10, PM2,5 oraz </w:t>
      </w:r>
      <w:proofErr w:type="spellStart"/>
      <w:r w:rsidRPr="007B03C7">
        <w:rPr>
          <w:rFonts w:eastAsia="Calibri" w:cs="Open Sans"/>
          <w:szCs w:val="20"/>
        </w:rPr>
        <w:t>benzo</w:t>
      </w:r>
      <w:proofErr w:type="spellEnd"/>
      <w:r w:rsidRPr="007B03C7">
        <w:rPr>
          <w:rFonts w:eastAsia="Calibri" w:cs="Open Sans"/>
          <w:szCs w:val="20"/>
        </w:rPr>
        <w:t>(a)</w:t>
      </w:r>
      <w:proofErr w:type="spellStart"/>
      <w:r w:rsidRPr="007B03C7">
        <w:rPr>
          <w:rFonts w:eastAsia="Calibri" w:cs="Open Sans"/>
          <w:szCs w:val="20"/>
        </w:rPr>
        <w:t>pirenu</w:t>
      </w:r>
      <w:proofErr w:type="spellEnd"/>
      <w:r w:rsidRPr="007B03C7">
        <w:rPr>
          <w:rFonts w:eastAsia="Calibri" w:cs="Open Sans"/>
          <w:szCs w:val="20"/>
        </w:rPr>
        <w:t xml:space="preserve">. W celu rozwiązania problemów zaproponowano rozwiązania techniczne, finansowe i organizacyjne. Polityka ochrony powietrza koordynowana będzie za pomocą Partnerstwa na rzecz poprawy jakości powietrza w Polsce, która zrzesza organy rządowe i samorządowe. W </w:t>
      </w:r>
      <w:r w:rsidR="00822A2E" w:rsidRPr="007B03C7">
        <w:rPr>
          <w:rFonts w:eastAsia="Calibri" w:cs="Open Sans"/>
          <w:szCs w:val="20"/>
        </w:rPr>
        <w:t xml:space="preserve">Strategii Rozwoju </w:t>
      </w:r>
      <w:r w:rsidR="00060863" w:rsidRPr="007B03C7">
        <w:rPr>
          <w:rFonts w:eastAsia="Calibri" w:cs="Open Sans"/>
          <w:szCs w:val="20"/>
        </w:rPr>
        <w:t xml:space="preserve">Gminy </w:t>
      </w:r>
      <w:r w:rsidR="0009168D">
        <w:rPr>
          <w:rFonts w:eastAsia="Calibri" w:cs="Open Sans"/>
          <w:szCs w:val="20"/>
        </w:rPr>
        <w:t xml:space="preserve">Bedlno </w:t>
      </w:r>
      <w:r w:rsidR="00C36670" w:rsidRPr="007B03C7">
        <w:rPr>
          <w:rFonts w:eastAsia="Calibri" w:cs="Open Sans"/>
          <w:szCs w:val="20"/>
        </w:rPr>
        <w:t>na lata 202</w:t>
      </w:r>
      <w:r w:rsidR="0009168D">
        <w:rPr>
          <w:rFonts w:eastAsia="Calibri" w:cs="Open Sans"/>
          <w:szCs w:val="20"/>
        </w:rPr>
        <w:t>7</w:t>
      </w:r>
      <w:r w:rsidR="00C36670" w:rsidRPr="007B03C7">
        <w:rPr>
          <w:rFonts w:eastAsia="Calibri" w:cs="Open Sans"/>
          <w:szCs w:val="20"/>
        </w:rPr>
        <w:t>-203</w:t>
      </w:r>
      <w:r w:rsidR="0009168D">
        <w:rPr>
          <w:rFonts w:eastAsia="Calibri" w:cs="Open Sans"/>
          <w:szCs w:val="20"/>
        </w:rPr>
        <w:t>7</w:t>
      </w:r>
      <w:r w:rsidR="00A94829" w:rsidRPr="007B03C7">
        <w:rPr>
          <w:rFonts w:eastAsia="Calibri" w:cs="Open Sans"/>
          <w:szCs w:val="20"/>
        </w:rPr>
        <w:t xml:space="preserve"> </w:t>
      </w:r>
      <w:r w:rsidRPr="007B03C7">
        <w:rPr>
          <w:rFonts w:eastAsia="Calibri" w:cs="Open Sans"/>
          <w:szCs w:val="20"/>
        </w:rPr>
        <w:t>przewidziano zadania, które mogą przyczynić się do realizacji założeń Krajowego Programu Ochrony Powietrza. Są to działania polegające na: montażu odnawialnych źródeł energii</w:t>
      </w:r>
      <w:r w:rsidR="00060863" w:rsidRPr="007B03C7">
        <w:rPr>
          <w:rFonts w:eastAsia="Calibri" w:cs="Open Sans"/>
          <w:szCs w:val="20"/>
        </w:rPr>
        <w:t xml:space="preserve">, </w:t>
      </w:r>
      <w:r w:rsidR="000A6069">
        <w:rPr>
          <w:rFonts w:eastAsia="Calibri" w:cs="Open Sans"/>
          <w:szCs w:val="20"/>
        </w:rPr>
        <w:t xml:space="preserve">termomodernizacji </w:t>
      </w:r>
      <w:r w:rsidR="001A0192">
        <w:rPr>
          <w:rFonts w:eastAsia="Calibri" w:cs="Open Sans"/>
          <w:szCs w:val="20"/>
        </w:rPr>
        <w:t>czy</w:t>
      </w:r>
      <w:r w:rsidRPr="007B03C7">
        <w:rPr>
          <w:rFonts w:eastAsia="Calibri" w:cs="Open Sans"/>
          <w:szCs w:val="20"/>
        </w:rPr>
        <w:t xml:space="preserve"> </w:t>
      </w:r>
      <w:r w:rsidR="001A0192">
        <w:rPr>
          <w:rFonts w:eastAsia="Calibri" w:cs="Open Sans"/>
          <w:szCs w:val="20"/>
        </w:rPr>
        <w:t>m</w:t>
      </w:r>
      <w:r w:rsidR="001A0192" w:rsidRPr="001A0192">
        <w:rPr>
          <w:rFonts w:eastAsia="Calibri" w:cs="Open Sans"/>
          <w:szCs w:val="20"/>
        </w:rPr>
        <w:t>odernizacj</w:t>
      </w:r>
      <w:r w:rsidR="001A0192">
        <w:rPr>
          <w:rFonts w:eastAsia="Calibri" w:cs="Open Sans"/>
          <w:szCs w:val="20"/>
        </w:rPr>
        <w:t>i</w:t>
      </w:r>
      <w:r w:rsidR="001A0192" w:rsidRPr="001A0192">
        <w:rPr>
          <w:rFonts w:eastAsia="Calibri" w:cs="Open Sans"/>
          <w:szCs w:val="20"/>
        </w:rPr>
        <w:t xml:space="preserve"> i rozw</w:t>
      </w:r>
      <w:r w:rsidR="001A0192">
        <w:rPr>
          <w:rFonts w:eastAsia="Calibri" w:cs="Open Sans"/>
          <w:szCs w:val="20"/>
        </w:rPr>
        <w:t>oju</w:t>
      </w:r>
      <w:r w:rsidR="001A0192" w:rsidRPr="001A0192">
        <w:rPr>
          <w:rFonts w:eastAsia="Calibri" w:cs="Open Sans"/>
          <w:szCs w:val="20"/>
        </w:rPr>
        <w:t xml:space="preserve"> transportu publicznego</w:t>
      </w:r>
      <w:r w:rsidRPr="007B03C7">
        <w:rPr>
          <w:rFonts w:eastAsia="Calibri" w:cs="Open Sans"/>
          <w:szCs w:val="20"/>
        </w:rPr>
        <w:t xml:space="preserve">. </w:t>
      </w:r>
    </w:p>
    <w:p w14:paraId="07EDA2D0" w14:textId="2131AC2E" w:rsidR="00482649" w:rsidRPr="007B03C7" w:rsidRDefault="00482649" w:rsidP="007B03C7">
      <w:pPr>
        <w:spacing w:line="360" w:lineRule="auto"/>
        <w:jc w:val="both"/>
        <w:rPr>
          <w:rFonts w:eastAsia="Calibri" w:cs="Open Sans"/>
          <w:szCs w:val="20"/>
        </w:rPr>
      </w:pPr>
      <w:r w:rsidRPr="007B03C7">
        <w:rPr>
          <w:rFonts w:eastAsia="Calibri" w:cs="Open Sans"/>
          <w:b/>
          <w:bCs/>
          <w:szCs w:val="20"/>
        </w:rPr>
        <w:lastRenderedPageBreak/>
        <w:t>Polityka energetyczna Polski do 2040 r.</w:t>
      </w:r>
      <w:r w:rsidRPr="007B03C7">
        <w:rPr>
          <w:rFonts w:eastAsia="Calibri" w:cs="Open Sans"/>
          <w:szCs w:val="20"/>
        </w:rPr>
        <w:t xml:space="preserve"> wyznacza ramy transformacji energetycznej w Polsce. Zawiera strategiczne przesądzenia w zakresie doboru technologii służących budowie niskoemisyjnego systemu energetycznego. Ustawowym celem polityki energetycznej państwa jest bezpieczeństwo energetyczne, przy zapewnieniu konkurencyjności gospodarki, efektywności energetycznej i zmniejszenia oddziaływania sektora energii na środowisko.  </w:t>
      </w:r>
    </w:p>
    <w:p w14:paraId="428BB12C" w14:textId="14F3779C" w:rsidR="00482649" w:rsidRPr="007B03C7" w:rsidRDefault="00482649" w:rsidP="007B03C7">
      <w:pPr>
        <w:spacing w:line="360" w:lineRule="auto"/>
        <w:jc w:val="both"/>
        <w:rPr>
          <w:rFonts w:eastAsia="Calibri" w:cs="Open Sans"/>
          <w:szCs w:val="20"/>
        </w:rPr>
      </w:pPr>
      <w:r w:rsidRPr="007B03C7">
        <w:rPr>
          <w:rFonts w:eastAsia="Calibri" w:cs="Open Sans"/>
          <w:szCs w:val="20"/>
        </w:rPr>
        <w:t>Cele szczegółowe PEP2040 obejmują cały łańcuch dostaw energii – od pozyskania surowców, przez wytwarzanie i dostawy energii (</w:t>
      </w:r>
      <w:proofErr w:type="spellStart"/>
      <w:r w:rsidRPr="007B03C7">
        <w:rPr>
          <w:rFonts w:eastAsia="Calibri" w:cs="Open Sans"/>
          <w:szCs w:val="20"/>
        </w:rPr>
        <w:t>przesył</w:t>
      </w:r>
      <w:proofErr w:type="spellEnd"/>
      <w:r w:rsidRPr="007B03C7">
        <w:rPr>
          <w:rFonts w:eastAsia="Calibri" w:cs="Open Sans"/>
          <w:szCs w:val="20"/>
        </w:rPr>
        <w:t xml:space="preserve"> i rozdział), po sposób jej wykorzystania i sprzedaży. Każdy z ośmiu celów szczegółowych PEP2040 przyczynia się do realizacji trzech elementów celu polityki energetycznej państwa i służy transformacji energetycznej Polski.</w:t>
      </w:r>
    </w:p>
    <w:p w14:paraId="0418B3E3" w14:textId="5B40682C"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Działania zaplanowane w </w:t>
      </w:r>
      <w:r w:rsidR="00981E09" w:rsidRPr="007B03C7">
        <w:rPr>
          <w:rFonts w:eastAsia="Calibri" w:cs="Open Sans"/>
          <w:szCs w:val="20"/>
        </w:rPr>
        <w:t>Strategii</w:t>
      </w:r>
      <w:r w:rsidRPr="007B03C7">
        <w:rPr>
          <w:rFonts w:eastAsia="Calibri" w:cs="Open Sans"/>
          <w:szCs w:val="20"/>
        </w:rPr>
        <w:t xml:space="preserve"> wpisują się przede wszystkim w cel szczegółowy 6. Rozwój odnawialnych źródeł energii oraz cel szczegółowy 8. Poprawa efektywności energetycznej, w</w:t>
      </w:r>
      <w:r w:rsidR="000E40D2">
        <w:rPr>
          <w:rFonts w:eastAsia="Calibri" w:cs="Open Sans"/>
          <w:szCs w:val="20"/>
        </w:rPr>
        <w:t xml:space="preserve"> </w:t>
      </w:r>
      <w:r w:rsidRPr="007B03C7">
        <w:rPr>
          <w:rFonts w:eastAsia="Calibri" w:cs="Open Sans"/>
          <w:szCs w:val="20"/>
        </w:rPr>
        <w:t>ramach</w:t>
      </w:r>
      <w:r w:rsidR="000E40D2">
        <w:rPr>
          <w:rFonts w:eastAsia="Calibri" w:cs="Open Sans"/>
          <w:szCs w:val="20"/>
        </w:rPr>
        <w:t>,</w:t>
      </w:r>
      <w:r w:rsidRPr="007B03C7">
        <w:rPr>
          <w:rFonts w:eastAsia="Calibri" w:cs="Open Sans"/>
          <w:szCs w:val="20"/>
        </w:rPr>
        <w:t xml:space="preserve"> których przewidziano działania polegające na termomodernizacji budynków oraz wyposażenie ich w odnawialne źródła energii. Inwestycje polegające w szczególności na termomodernizacji budynków wpłyną zarówno na zapewnienie bezpiecznego i konkurencyjnego zaopatrzenia w energię oraz poprawę stanu środowiska. W </w:t>
      </w:r>
      <w:r w:rsidR="00981E09" w:rsidRPr="007B03C7">
        <w:rPr>
          <w:rFonts w:eastAsia="Calibri" w:cs="Open Sans"/>
          <w:szCs w:val="20"/>
        </w:rPr>
        <w:t>Strategii</w:t>
      </w:r>
      <w:r w:rsidRPr="007B03C7">
        <w:rPr>
          <w:rFonts w:eastAsia="Calibri" w:cs="Open Sans"/>
          <w:szCs w:val="20"/>
        </w:rPr>
        <w:t xml:space="preserve"> zaplanowano następujące </w:t>
      </w:r>
      <w:r w:rsidR="00981E09" w:rsidRPr="007B03C7">
        <w:rPr>
          <w:rFonts w:eastAsia="Calibri" w:cs="Open Sans"/>
          <w:szCs w:val="20"/>
        </w:rPr>
        <w:t>kierunki</w:t>
      </w:r>
      <w:r w:rsidRPr="007B03C7">
        <w:rPr>
          <w:rFonts w:eastAsia="Calibri" w:cs="Open Sans"/>
          <w:szCs w:val="20"/>
        </w:rPr>
        <w:t>, które wpisują się w założenia Polityki energetycznej Polski do 2040 r:</w:t>
      </w:r>
    </w:p>
    <w:p w14:paraId="01825BFB" w14:textId="77777777" w:rsidR="0058769B" w:rsidRPr="008D21A2" w:rsidRDefault="0058769B">
      <w:pPr>
        <w:pStyle w:val="Akapitzlist"/>
        <w:numPr>
          <w:ilvl w:val="0"/>
          <w:numId w:val="67"/>
        </w:numPr>
        <w:spacing w:line="360" w:lineRule="auto"/>
        <w:rPr>
          <w:rFonts w:ascii="Open Sans" w:hAnsi="Open Sans" w:cs="Open Sans"/>
          <w:szCs w:val="20"/>
        </w:rPr>
      </w:pPr>
      <w:r w:rsidRPr="008D21A2">
        <w:rPr>
          <w:rFonts w:ascii="Open Sans" w:eastAsia="Batang" w:hAnsi="Open Sans" w:cs="Open Sans"/>
          <w:color w:val="000000" w:themeColor="text1"/>
          <w:szCs w:val="20"/>
        </w:rPr>
        <w:t>termomodernizacja, remont, modernizacja oraz doposażanie remiz OSP na terenie gminy w celu zwiększenia ich zdolności bojowej,</w:t>
      </w:r>
    </w:p>
    <w:p w14:paraId="010F6189" w14:textId="77777777" w:rsidR="0058769B" w:rsidRPr="008D21A2" w:rsidRDefault="0058769B">
      <w:pPr>
        <w:pStyle w:val="Akapitzlist"/>
        <w:numPr>
          <w:ilvl w:val="0"/>
          <w:numId w:val="67"/>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rozbudowa infrastruktury dla rowerzystów na terenie gminy, w tym m.in. budowa ciągów pieszo-rowerowych, </w:t>
      </w:r>
    </w:p>
    <w:p w14:paraId="461D84D6" w14:textId="77777777" w:rsidR="0058769B" w:rsidRPr="008D21A2" w:rsidRDefault="0058769B">
      <w:pPr>
        <w:pStyle w:val="Akapitzlist"/>
        <w:numPr>
          <w:ilvl w:val="0"/>
          <w:numId w:val="67"/>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podejmowanie działań na rzecz zwiększenia spójności i dostępności publicznego transportu zbiorowego, </w:t>
      </w:r>
    </w:p>
    <w:p w14:paraId="757DD054" w14:textId="77777777" w:rsidR="0058769B" w:rsidRPr="008D21A2" w:rsidRDefault="0058769B">
      <w:pPr>
        <w:pStyle w:val="Akapitzlist"/>
        <w:numPr>
          <w:ilvl w:val="0"/>
          <w:numId w:val="67"/>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rozwój infrastruktury przesiadkowej na terenie gminy oraz integracja transportu autobusowego z kolejowym, </w:t>
      </w:r>
    </w:p>
    <w:p w14:paraId="76AE1C26" w14:textId="77777777" w:rsidR="0058769B" w:rsidRPr="008D21A2" w:rsidRDefault="0058769B">
      <w:pPr>
        <w:pStyle w:val="Akapitzlist"/>
        <w:numPr>
          <w:ilvl w:val="0"/>
          <w:numId w:val="67"/>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rozwój systemu OZE (panele fotowoltaiczne i kolektory słoneczne), w tym m.in. wspieranie mieszkańców w zakresie zwiększenia wykorzystania odnawialnych źródeł energii, </w:t>
      </w:r>
    </w:p>
    <w:p w14:paraId="107AE4C1" w14:textId="77777777" w:rsidR="0058769B" w:rsidRPr="008D21A2" w:rsidRDefault="0058769B">
      <w:pPr>
        <w:pStyle w:val="Akapitzlist"/>
        <w:numPr>
          <w:ilvl w:val="0"/>
          <w:numId w:val="67"/>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podejmowanie działań na rzecz poprawy efektywności energetycznej obiektów i instalacji grzewczych w obiektach prywatnych oraz komunalnych, </w:t>
      </w:r>
    </w:p>
    <w:p w14:paraId="55A678D5" w14:textId="77777777" w:rsidR="0058769B" w:rsidRPr="008D21A2" w:rsidRDefault="0058769B">
      <w:pPr>
        <w:pStyle w:val="Akapitzlist"/>
        <w:numPr>
          <w:ilvl w:val="0"/>
          <w:numId w:val="67"/>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modernizacja i rozbudowa we współpracy z operatorami sieci infrastruktury elektroenergetycznej, </w:t>
      </w:r>
    </w:p>
    <w:p w14:paraId="6E767079" w14:textId="77777777" w:rsidR="0058769B" w:rsidRPr="008D21A2" w:rsidRDefault="0058769B">
      <w:pPr>
        <w:pStyle w:val="Akapitzlist"/>
        <w:numPr>
          <w:ilvl w:val="0"/>
          <w:numId w:val="67"/>
        </w:numPr>
        <w:spacing w:line="360" w:lineRule="auto"/>
        <w:rPr>
          <w:rFonts w:ascii="Open Sans" w:hAnsi="Open Sans" w:cs="Open Sans"/>
          <w:szCs w:val="20"/>
        </w:rPr>
      </w:pPr>
      <w:r w:rsidRPr="008D21A2">
        <w:rPr>
          <w:rFonts w:ascii="Open Sans" w:eastAsia="Batang" w:hAnsi="Open Sans" w:cs="Open Sans"/>
          <w:color w:val="000000" w:themeColor="text1"/>
          <w:szCs w:val="20"/>
        </w:rPr>
        <w:t>rozwój systemów magazynowania energii,</w:t>
      </w:r>
    </w:p>
    <w:p w14:paraId="50C5BDC7" w14:textId="77777777" w:rsidR="0058769B" w:rsidRPr="008D21A2" w:rsidRDefault="0058769B">
      <w:pPr>
        <w:pStyle w:val="Akapitzlist"/>
        <w:numPr>
          <w:ilvl w:val="0"/>
          <w:numId w:val="67"/>
        </w:numPr>
        <w:spacing w:line="360" w:lineRule="auto"/>
        <w:rPr>
          <w:rFonts w:ascii="Open Sans" w:hAnsi="Open Sans" w:cs="Open Sans"/>
          <w:szCs w:val="20"/>
        </w:rPr>
      </w:pPr>
      <w:r w:rsidRPr="008D21A2">
        <w:rPr>
          <w:rFonts w:ascii="Open Sans" w:eastAsia="Batang" w:hAnsi="Open Sans" w:cs="Open Sans"/>
          <w:color w:val="000000" w:themeColor="text1"/>
          <w:szCs w:val="20"/>
        </w:rPr>
        <w:lastRenderedPageBreak/>
        <w:t>podejmowanie działań na rzecz poprawy jakości powietrza poprzez wsparcie mieszkańców w wymianie źródeł ciepła i ograniczanie niskiej emisji,</w:t>
      </w:r>
    </w:p>
    <w:p w14:paraId="1878788A" w14:textId="7DA21326" w:rsidR="00C5304F" w:rsidRPr="0058769B" w:rsidRDefault="0058769B">
      <w:pPr>
        <w:pStyle w:val="Akapitzlist"/>
        <w:numPr>
          <w:ilvl w:val="0"/>
          <w:numId w:val="67"/>
        </w:numPr>
        <w:spacing w:line="360" w:lineRule="auto"/>
        <w:rPr>
          <w:rFonts w:ascii="Open Sans" w:hAnsi="Open Sans" w:cs="Open Sans"/>
          <w:szCs w:val="20"/>
        </w:rPr>
      </w:pPr>
      <w:r w:rsidRPr="008D21A2">
        <w:rPr>
          <w:rFonts w:ascii="Open Sans" w:eastAsia="Batang" w:hAnsi="Open Sans" w:cs="Open Sans"/>
          <w:color w:val="000000" w:themeColor="text1"/>
          <w:szCs w:val="20"/>
        </w:rPr>
        <w:t>rozwój błękitno-zielonej infrastruktury zwiększającej retencję i odporność na zmiany klimatu.</w:t>
      </w:r>
    </w:p>
    <w:p w14:paraId="5AFBA306" w14:textId="3906D605"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Głównym celem </w:t>
      </w:r>
      <w:r w:rsidRPr="007B03C7">
        <w:rPr>
          <w:rFonts w:eastAsia="Calibri" w:cs="Open Sans"/>
          <w:b/>
          <w:bCs/>
          <w:szCs w:val="20"/>
        </w:rPr>
        <w:t>Polityki Ekologicznej Państwa 2030 - strategia rozwoju w obszarze środowiska i gospodarki wodnej</w:t>
      </w:r>
      <w:r w:rsidRPr="007B03C7">
        <w:rPr>
          <w:rFonts w:eastAsia="Calibri" w:cs="Open Sans"/>
          <w:szCs w:val="20"/>
        </w:rPr>
        <w:t xml:space="preserve"> jest zapewnienie bezpieczeństwa ekologicznego Państwa poprzez stworzenie ram dla zrównoważonego rozwoju. Dokument zakłada trzy etapy zaplanowanych do realizacji celów, od realizacji celów krótkoterminowych poprzedzających ubieganie się o członkostwo w UE aż do realizacji celów długoterminowych obejmujących założenia Strategii zrównoważonego rozwoju Polski do 2025 roku. </w:t>
      </w:r>
      <w:r w:rsidR="00886EBF" w:rsidRPr="007B03C7">
        <w:rPr>
          <w:rFonts w:eastAsia="Calibri" w:cs="Open Sans"/>
          <w:szCs w:val="20"/>
        </w:rPr>
        <w:t xml:space="preserve">Strategia Rozwoju </w:t>
      </w:r>
      <w:r w:rsidR="00C17F78" w:rsidRPr="007B03C7">
        <w:rPr>
          <w:rFonts w:eastAsia="Calibri" w:cs="Open Sans"/>
          <w:szCs w:val="20"/>
        </w:rPr>
        <w:t xml:space="preserve">Gminy </w:t>
      </w:r>
      <w:r w:rsidR="00B70D9E">
        <w:rPr>
          <w:rFonts w:eastAsia="Calibri" w:cs="Open Sans"/>
          <w:szCs w:val="20"/>
        </w:rPr>
        <w:t xml:space="preserve">Bedlno </w:t>
      </w:r>
      <w:r w:rsidR="00C17F78" w:rsidRPr="007B03C7">
        <w:rPr>
          <w:rFonts w:eastAsia="Calibri" w:cs="Open Sans"/>
          <w:szCs w:val="20"/>
        </w:rPr>
        <w:t>na lata 202</w:t>
      </w:r>
      <w:r w:rsidR="00B70D9E">
        <w:rPr>
          <w:rFonts w:eastAsia="Calibri" w:cs="Open Sans"/>
          <w:szCs w:val="20"/>
        </w:rPr>
        <w:t>7</w:t>
      </w:r>
      <w:r w:rsidR="00C17F78" w:rsidRPr="007B03C7">
        <w:rPr>
          <w:rFonts w:eastAsia="Calibri" w:cs="Open Sans"/>
          <w:szCs w:val="20"/>
        </w:rPr>
        <w:t>-203</w:t>
      </w:r>
      <w:r w:rsidR="00B70D9E">
        <w:rPr>
          <w:rFonts w:eastAsia="Calibri" w:cs="Open Sans"/>
          <w:szCs w:val="20"/>
        </w:rPr>
        <w:t>7</w:t>
      </w:r>
      <w:r w:rsidR="00A41E7D" w:rsidRPr="007B03C7">
        <w:rPr>
          <w:rFonts w:eastAsia="Calibri" w:cs="Open Sans"/>
          <w:szCs w:val="20"/>
        </w:rPr>
        <w:t xml:space="preserve"> </w:t>
      </w:r>
      <w:r w:rsidRPr="007B03C7">
        <w:rPr>
          <w:rFonts w:eastAsia="Calibri" w:cs="Open Sans"/>
          <w:szCs w:val="20"/>
        </w:rPr>
        <w:t xml:space="preserve">wspiera przebudowę modelu produkcji i konsumpcji w kierunku poprawy efektywności energetycznej oraz minimalizacji negatywnego oddziaływania gospodarki na zdrowie i środowisko, co w znacznym stopniu wpływa na realizację założeń Polityki Ekologicznej Państwa. W </w:t>
      </w:r>
      <w:r w:rsidR="00886EBF" w:rsidRPr="007B03C7">
        <w:rPr>
          <w:rFonts w:eastAsia="Calibri" w:cs="Open Sans"/>
          <w:szCs w:val="20"/>
        </w:rPr>
        <w:t>Strategii</w:t>
      </w:r>
      <w:r w:rsidRPr="007B03C7">
        <w:rPr>
          <w:rFonts w:eastAsia="Calibri" w:cs="Open Sans"/>
          <w:szCs w:val="20"/>
        </w:rPr>
        <w:t xml:space="preserve"> zaplanowano następujące kierunki </w:t>
      </w:r>
      <w:r w:rsidR="00251B46" w:rsidRPr="007B03C7">
        <w:rPr>
          <w:rFonts w:eastAsia="Calibri" w:cs="Open Sans"/>
          <w:szCs w:val="20"/>
        </w:rPr>
        <w:t>działań</w:t>
      </w:r>
      <w:r w:rsidRPr="007B03C7">
        <w:rPr>
          <w:rFonts w:eastAsia="Calibri" w:cs="Open Sans"/>
          <w:szCs w:val="20"/>
        </w:rPr>
        <w:t>, które wpisują się w założenia Polityki ekologicznej Państwa do 2030 r:</w:t>
      </w:r>
    </w:p>
    <w:p w14:paraId="38DE6B32" w14:textId="150D7FFD" w:rsidR="00D33526" w:rsidRPr="008D21A2" w:rsidRDefault="00D33526">
      <w:pPr>
        <w:pStyle w:val="Akapitzlist"/>
        <w:numPr>
          <w:ilvl w:val="0"/>
          <w:numId w:val="90"/>
        </w:numPr>
        <w:spacing w:line="360" w:lineRule="auto"/>
        <w:rPr>
          <w:rFonts w:ascii="Open Sans" w:hAnsi="Open Sans" w:cs="Open Sans"/>
          <w:szCs w:val="20"/>
        </w:rPr>
      </w:pPr>
      <w:r>
        <w:rPr>
          <w:rFonts w:ascii="Open Sans" w:eastAsia="Batang" w:hAnsi="Open Sans" w:cs="Open Sans"/>
          <w:color w:val="000000" w:themeColor="text1"/>
          <w:szCs w:val="20"/>
        </w:rPr>
        <w:t>t</w:t>
      </w:r>
      <w:r w:rsidRPr="008D21A2">
        <w:rPr>
          <w:rFonts w:ascii="Open Sans" w:eastAsia="Batang" w:hAnsi="Open Sans" w:cs="Open Sans"/>
          <w:color w:val="000000" w:themeColor="text1"/>
          <w:szCs w:val="20"/>
        </w:rPr>
        <w:t>ermomodernizacja, remont, modernizacja oraz doposażanie remiz OSP na terenie gminy w celu zwiększenia ich zdolności bojowej,</w:t>
      </w:r>
    </w:p>
    <w:p w14:paraId="47C31FC6" w14:textId="77777777" w:rsidR="00D33526" w:rsidRPr="008D21A2" w:rsidRDefault="00D3352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rozbudowa infrastruktury dla rowerzystów na terenie gminy, w tym m.in. budowa ciągów pieszo-rowerowych, </w:t>
      </w:r>
    </w:p>
    <w:p w14:paraId="23A6DB21" w14:textId="77777777" w:rsidR="00D33526" w:rsidRPr="008D21A2" w:rsidRDefault="00D3352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podejmowanie działań na rzecz zwiększenia spójności i dostępności publicznego transportu zbiorowego, </w:t>
      </w:r>
    </w:p>
    <w:p w14:paraId="53313F8D" w14:textId="77777777" w:rsidR="00D33526" w:rsidRPr="008D21A2" w:rsidRDefault="00D3352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rozwój infrastruktury przesiadkowej na terenie gminy oraz integracja transportu autobusowego z kolejowym, </w:t>
      </w:r>
    </w:p>
    <w:p w14:paraId="235FF7C4" w14:textId="77777777" w:rsidR="00D33526" w:rsidRPr="008D21A2" w:rsidRDefault="00D3352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rozwój systemu OZE (panele fotowoltaiczne i kolektory słoneczne), w tym m.in. wspieranie mieszkańców w zakresie zwiększenia wykorzystania odnawialnych źródeł energii, </w:t>
      </w:r>
    </w:p>
    <w:p w14:paraId="33B0D120" w14:textId="77777777" w:rsidR="00D33526" w:rsidRPr="008D21A2" w:rsidRDefault="00D3352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podejmowanie działań na rzecz poprawy efektywności energetycznej obiektów i instalacji grzewczych w obiektach prywatnych oraz komunalnych, </w:t>
      </w:r>
    </w:p>
    <w:p w14:paraId="215397F0" w14:textId="77777777" w:rsidR="00D33526" w:rsidRPr="008D21A2" w:rsidRDefault="00D3352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modernizacja i rozbudowa we współpracy z operatorami sieci infrastruktury elektroenergetycznej, </w:t>
      </w:r>
    </w:p>
    <w:p w14:paraId="1EF88777" w14:textId="77777777" w:rsidR="00D33526" w:rsidRPr="008D21A2" w:rsidRDefault="00D3352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systemów magazynowania energii,</w:t>
      </w:r>
    </w:p>
    <w:p w14:paraId="3F719954" w14:textId="77777777" w:rsidR="00D33526" w:rsidRPr="008D21A2" w:rsidRDefault="00D3352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podejmowanie działań na rzecz poprawy jakości powietrza poprzez wsparcie mieszkańców w wymianie źródeł ciepła i ograniczanie niskiej emisji,</w:t>
      </w:r>
    </w:p>
    <w:p w14:paraId="0413EEBB" w14:textId="77777777" w:rsidR="00D33526" w:rsidRPr="007D08E6" w:rsidRDefault="00D33526">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lastRenderedPageBreak/>
        <w:t>rozwój błękitno-zielonej infrastruktury zwiększającej retencję i odporność na zmiany klimatu</w:t>
      </w:r>
      <w:r>
        <w:rPr>
          <w:rFonts w:ascii="Open Sans" w:eastAsia="Batang" w:hAnsi="Open Sans" w:cs="Open Sans"/>
          <w:color w:val="000000" w:themeColor="text1"/>
          <w:szCs w:val="20"/>
        </w:rPr>
        <w:t xml:space="preserve">, </w:t>
      </w:r>
    </w:p>
    <w:p w14:paraId="0BBA2CCA" w14:textId="77777777" w:rsidR="00D33526" w:rsidRPr="007D08E6" w:rsidRDefault="00D33526">
      <w:pPr>
        <w:pStyle w:val="Akapitzlist"/>
        <w:numPr>
          <w:ilvl w:val="0"/>
          <w:numId w:val="90"/>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7D08E6">
        <w:rPr>
          <w:rFonts w:ascii="Open Sans" w:eastAsia="Batang" w:hAnsi="Open Sans" w:cs="Open Sans"/>
          <w:color w:val="000000" w:themeColor="text1"/>
          <w:szCs w:val="20"/>
        </w:rPr>
        <w:t xml:space="preserve">zachowanie i wzmocnienie ładu przestrzennego poprzez kształtowanie polityki przestrzennej skoncentrowanej na ograniczaniu rozpraszania zabudowy; </w:t>
      </w:r>
    </w:p>
    <w:p w14:paraId="00550559" w14:textId="77777777" w:rsidR="00D33526" w:rsidRPr="007D08E6" w:rsidRDefault="00D3352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ochrona gruntów o wysokiej przydatności rolniczej,</w:t>
      </w:r>
    </w:p>
    <w:p w14:paraId="58BAD124" w14:textId="77777777" w:rsidR="00D33526" w:rsidRPr="007D08E6" w:rsidRDefault="00D33526">
      <w:pPr>
        <w:pStyle w:val="Akapitzlist"/>
        <w:numPr>
          <w:ilvl w:val="0"/>
          <w:numId w:val="90"/>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7D08E6">
        <w:rPr>
          <w:rFonts w:ascii="Open Sans" w:eastAsia="Batang" w:hAnsi="Open Sans" w:cs="Open Sans"/>
          <w:color w:val="000000" w:themeColor="text1"/>
          <w:szCs w:val="20"/>
        </w:rPr>
        <w:t xml:space="preserve">zwiększanie walorów estetycznych i funkcjonalnych przestrzeni publicznych poprzez poprawę ich stanu technicznego oraz systematyczne doposażanie w elementy małej architektury; </w:t>
      </w:r>
    </w:p>
    <w:p w14:paraId="11F6398F" w14:textId="77777777" w:rsidR="00D33526" w:rsidRPr="007D08E6" w:rsidRDefault="00D3352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renowacja terenów i obiektów charakteryzujących się znacznymi walorami historycznymi, obejmująca m.in. renowację obiektów zabytkowych,</w:t>
      </w:r>
    </w:p>
    <w:p w14:paraId="2E0ADEE5" w14:textId="77777777" w:rsidR="00D33526" w:rsidRPr="007D08E6" w:rsidRDefault="00D3352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zachowanie właściwości ekosystemów poprzez ochronę i racjonalne użytkowanie zasobów przyrodniczych, ze szczególnym uwzględnieniem różnorodności biologicznej i krajobrazowej; </w:t>
      </w:r>
    </w:p>
    <w:p w14:paraId="7215B6A7" w14:textId="77777777" w:rsidR="00D33526" w:rsidRPr="007D08E6" w:rsidRDefault="00D3352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utrzymanie i zachowanie właściwości istniejących form ochrony przyrody; </w:t>
      </w:r>
    </w:p>
    <w:p w14:paraId="460D1F1A" w14:textId="77777777" w:rsidR="00D33526" w:rsidRPr="007D08E6" w:rsidRDefault="00D3352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zwiększenie powierzchni terenów zieleni, w tym </w:t>
      </w:r>
      <w:proofErr w:type="spellStart"/>
      <w:r w:rsidRPr="007D08E6">
        <w:rPr>
          <w:rFonts w:ascii="Open Sans" w:eastAsia="Batang" w:hAnsi="Open Sans" w:cs="Open Sans"/>
          <w:color w:val="000000" w:themeColor="text1"/>
          <w:szCs w:val="20"/>
        </w:rPr>
        <w:t>zadrzewień</w:t>
      </w:r>
      <w:proofErr w:type="spellEnd"/>
      <w:r w:rsidRPr="007D08E6">
        <w:rPr>
          <w:rFonts w:ascii="Open Sans" w:eastAsia="Batang" w:hAnsi="Open Sans" w:cs="Open Sans"/>
          <w:color w:val="000000" w:themeColor="text1"/>
          <w:szCs w:val="20"/>
        </w:rPr>
        <w:t xml:space="preserve"> śródpolnych i przydrożnych;</w:t>
      </w:r>
    </w:p>
    <w:p w14:paraId="006EFAA5" w14:textId="77777777" w:rsidR="00D33526" w:rsidRPr="007D08E6" w:rsidRDefault="00D33526">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ochrona i odtwarzanie naturalnych zdolności retencyjnych dolin rzecznych i terenów podmokłych; </w:t>
      </w:r>
    </w:p>
    <w:p w14:paraId="3C924962"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ochrona lokalnej bioróżnorodności poprzez utrzymanie i wzmacnianie korytarzy ekologicznych oraz działania wspierające siedliska gatunków roślin i zwierząt występujących na terenie gminy; </w:t>
      </w:r>
    </w:p>
    <w:p w14:paraId="53160C58"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ograniczenie skali oddziaływania antropopresji na tereny cenny przyrodniczo poprzez odpowiednią politykę przestrzenną oraz działania informacyjne i edukacyjne; </w:t>
      </w:r>
    </w:p>
    <w:p w14:paraId="0FE465D0"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poprawa efektywności ochrony wód poprzez ograniczenie dopływu zanieczyszczeń oraz kontrolę gospodarki ściekowej na terenach nieskanalizowanych; </w:t>
      </w:r>
    </w:p>
    <w:p w14:paraId="482287DF"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ochrona wód przed zanieczyszczeniami pochodzącymi ze źródeł rolniczych, poprzez promowanie wdrażania zasad Dobrej Praktyki Rolniczej;</w:t>
      </w:r>
    </w:p>
    <w:p w14:paraId="6FC34F66"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działanie na rzecz zwiększenia retencji wodnej na terenach rolniczych, leśnych i zurbanizowanych, poprzez promowanie prawidłowego użytkowania rolniczego gleb, prowadzenia prac przeciwerozyjnych, tworzenie stref buforowych wzdłuż cieków, ochronę i odtwarzanie oczek wodnych i mokradeł, retencjonowanie wody w już istniejących zbiornikach i rowach oraz zachęcanie do wykonywania nowych zbiorników wodnych;</w:t>
      </w:r>
    </w:p>
    <w:p w14:paraId="32C9F0A5"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lastRenderedPageBreak/>
        <w:t>podejmowanie działań na rzecz poprawy stanu ekologicznego i chemicznego wód powierzchniowych.</w:t>
      </w:r>
    </w:p>
    <w:p w14:paraId="0821B5B3"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kontynuowanie działań ukierunkowanych na ograniczenie ilości materiałów zawierających azbest na terenie gminy; </w:t>
      </w:r>
    </w:p>
    <w:p w14:paraId="104439A5"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opracowanie nowych oraz aktualizacja istniejących dokumentów strategicznych i programowych w zakresie ochrony środowiska, w tym pod kątem ochrony zbiorników wodnych; </w:t>
      </w:r>
    </w:p>
    <w:p w14:paraId="24642976"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uwzględnienie adaptacji do zmian klimatu w działaniach planistycznych inwestycyjnych, </w:t>
      </w:r>
    </w:p>
    <w:p w14:paraId="31976863" w14:textId="77777777" w:rsidR="00D33526" w:rsidRPr="00752917" w:rsidRDefault="00D33526">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 xml:space="preserve">budowa, rozbudowa, przebudowa i modernizacja sieci wodociągowej i ujęć wody na terenie gminy, obejmująca m.in. wymianę rur </w:t>
      </w:r>
      <w:proofErr w:type="spellStart"/>
      <w:r w:rsidRPr="00752917">
        <w:rPr>
          <w:rFonts w:ascii="Open Sans" w:eastAsia="Batang" w:hAnsi="Open Sans" w:cs="Open Sans"/>
          <w:color w:val="000000" w:themeColor="text1"/>
          <w:szCs w:val="20"/>
        </w:rPr>
        <w:t>azbestowocementowych</w:t>
      </w:r>
      <w:proofErr w:type="spellEnd"/>
      <w:r w:rsidRPr="00752917">
        <w:rPr>
          <w:rFonts w:ascii="Open Sans" w:eastAsia="Batang" w:hAnsi="Open Sans" w:cs="Open Sans"/>
          <w:color w:val="000000" w:themeColor="text1"/>
          <w:szCs w:val="20"/>
        </w:rPr>
        <w:t xml:space="preserve"> </w:t>
      </w:r>
    </w:p>
    <w:p w14:paraId="188C739C" w14:textId="77777777" w:rsidR="00D33526" w:rsidRPr="00752917" w:rsidRDefault="00D33526">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 xml:space="preserve">utworzenie na terenie gminy modułowej oczyszczalni ścieków oraz sieci kanalizacyjnej; </w:t>
      </w:r>
    </w:p>
    <w:p w14:paraId="5F3BF2C0"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budowa przydomowych oczyszczalni ścieków, w tym wsparcie mieszkańców w zakresie tworzenia przydomowych oczyszczalni ścieków, </w:t>
      </w:r>
    </w:p>
    <w:p w14:paraId="19DC89BE"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tworzenie na obszarze gminy zbiorników retencyjnych oraz rozwój małej retencji i retencji krajobrazowej; </w:t>
      </w:r>
    </w:p>
    <w:p w14:paraId="3C9CF745"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podejmowanie działań na rzecz poprawy efektywności energetycznej obiektów i instalacji grzewczych w obiektach prywatnych oraz komunalnych, </w:t>
      </w:r>
    </w:p>
    <w:p w14:paraId="6CC6E336"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modernizacja systemu melioracji, mająca na celu zwiększenie jego przepustowości; </w:t>
      </w:r>
    </w:p>
    <w:p w14:paraId="250783F5"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modernizacja i rozbudowa we współpracy z operatorami sieci infrastruktury elektroenergetycznej;</w:t>
      </w:r>
    </w:p>
    <w:p w14:paraId="2C5E12B7"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rozwój systemów magazynowania energii;</w:t>
      </w:r>
    </w:p>
    <w:p w14:paraId="3000BF9D"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podejmowanie działań na rzecz poprawy jakości powietrza poprzez wsparcie mieszkańców w wymianie źródeł ciepła i ograniczanie niskiej emisji;</w:t>
      </w:r>
    </w:p>
    <w:p w14:paraId="27C3A84D" w14:textId="77777777" w:rsidR="00D33526" w:rsidRPr="00752917" w:rsidRDefault="00D33526">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rozwój błękitno-zielonej infrastruktury zwiększającej retencję i odporność na zmiany klimatu;</w:t>
      </w:r>
    </w:p>
    <w:p w14:paraId="181C69A4" w14:textId="77777777" w:rsidR="00D33526" w:rsidRPr="00752917" w:rsidRDefault="00D33526">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budowa, rewitalizacja i odbudowa urządzeń hydrotechnicznych na rzekach, kanałach i rowach melioracyjnych na terenie gminy, w sposób umożliwiający zapewnienie ciągłości biologicznej i spełnienie celów środowiskowych.</w:t>
      </w:r>
    </w:p>
    <w:p w14:paraId="2FA7C76C" w14:textId="0BC16F33" w:rsidR="00D31987" w:rsidRPr="007B03C7" w:rsidRDefault="00D31987" w:rsidP="007B03C7">
      <w:pPr>
        <w:spacing w:line="360" w:lineRule="auto"/>
        <w:jc w:val="both"/>
        <w:rPr>
          <w:rFonts w:eastAsia="Calibri" w:cs="Open Sans"/>
          <w:szCs w:val="20"/>
        </w:rPr>
      </w:pPr>
      <w:r w:rsidRPr="007B03C7">
        <w:rPr>
          <w:rFonts w:eastAsia="Calibri" w:cs="Open Sans"/>
          <w:b/>
          <w:bCs/>
          <w:szCs w:val="20"/>
        </w:rPr>
        <w:t xml:space="preserve">Plan gospodarowania wodami na obszarze dorzecza Wisły </w:t>
      </w:r>
      <w:r w:rsidR="00482649" w:rsidRPr="007B03C7">
        <w:rPr>
          <w:rFonts w:eastAsia="Calibri" w:cs="Open Sans"/>
          <w:szCs w:val="20"/>
        </w:rPr>
        <w:t>uwzględnia</w:t>
      </w:r>
      <w:r w:rsidRPr="007B03C7">
        <w:rPr>
          <w:rFonts w:eastAsia="Calibri" w:cs="Open Sans"/>
          <w:szCs w:val="20"/>
        </w:rPr>
        <w:t>ją</w:t>
      </w:r>
      <w:r w:rsidR="00482649" w:rsidRPr="007B03C7">
        <w:rPr>
          <w:rFonts w:eastAsia="Calibri" w:cs="Open Sans"/>
          <w:szCs w:val="20"/>
        </w:rPr>
        <w:t xml:space="preserve"> uwagi oraz wytyczne Komisji Europejskiej opracowane w ramach Wspólnej strategii wdrażania Ramowej Dyrektywy Wodnej, a także dokumenty oceny pierwszych planów. Ponadto, dokument ten uwzględnia zintegrowane podejście w zakresie zarządzania wodami, a także powiązania pomiędzy </w:t>
      </w:r>
      <w:r w:rsidR="00482649" w:rsidRPr="007B03C7">
        <w:rPr>
          <w:rFonts w:eastAsia="Calibri" w:cs="Open Sans"/>
          <w:szCs w:val="20"/>
        </w:rPr>
        <w:lastRenderedPageBreak/>
        <w:t xml:space="preserve">zarządzaniem wodami a celami środowiskowymi ustalonymi zgodnie z RDW. Najważniejszym celem planowania w gospodarce wodnej jest zapewnienie zrównoważonego rozwoju dla obszaru dorzecza </w:t>
      </w:r>
      <w:r w:rsidR="008963C2">
        <w:rPr>
          <w:rFonts w:eastAsia="Calibri" w:cs="Open Sans"/>
          <w:szCs w:val="20"/>
        </w:rPr>
        <w:t>Wisły</w:t>
      </w:r>
      <w:r w:rsidR="00482649" w:rsidRPr="007B03C7">
        <w:rPr>
          <w:rFonts w:eastAsia="Calibri" w:cs="Open Sans"/>
          <w:szCs w:val="20"/>
        </w:rPr>
        <w:t xml:space="preserve"> przy jednoczesnym zabezpieczeniu potrzeb dotyczących gospodarki wodnej. Jedną z priorytetowych kwestii w procesie planowania inwestycji związanych z gospodarką wodną jest implementacja założeń Ramowej Dyrektyw Wodnej 2000/60/WE (RDW) z dnia 23 października 2000 r. w celu zagwarantowania ochrony zasobów środowiska naturalnego, a także niepogorszenie jego stanu.</w:t>
      </w:r>
    </w:p>
    <w:p w14:paraId="5F40DDE6" w14:textId="294BD464" w:rsidR="00472DEA" w:rsidRPr="007B03C7" w:rsidRDefault="00BC21F2" w:rsidP="007B03C7">
      <w:pPr>
        <w:spacing w:line="360" w:lineRule="auto"/>
        <w:jc w:val="both"/>
        <w:rPr>
          <w:rFonts w:eastAsia="Calibri" w:cs="Open Sans"/>
          <w:szCs w:val="20"/>
        </w:rPr>
      </w:pPr>
      <w:r w:rsidRPr="007B03C7">
        <w:rPr>
          <w:rFonts w:eastAsia="Calibri" w:cs="Open Sans"/>
          <w:szCs w:val="20"/>
        </w:rPr>
        <w:t xml:space="preserve">Realizacja ustaleń projektowanego dokumentu nie spowoduje nieosiągnięcia celów środowiskowych zawartych w </w:t>
      </w:r>
      <w:r w:rsidR="003A0625" w:rsidRPr="007B03C7">
        <w:rPr>
          <w:rFonts w:eastAsia="Calibri" w:cs="Open Sans"/>
          <w:szCs w:val="20"/>
        </w:rPr>
        <w:t xml:space="preserve">Planie gospodarowania wodami na obszarze dorzecza Wisły, który został zatwierdzony przez Radę Ministrów i opublikowany w dniu 16 lutego 2023 r. w drodze rozporządzenia Ministra Infrastruktury z dnia 4 listopada 2022 r. (Dz. U. 2023 poz. 300).  </w:t>
      </w:r>
      <w:r w:rsidRPr="007B03C7">
        <w:rPr>
          <w:rFonts w:eastAsia="Calibri" w:cs="Open Sans"/>
          <w:szCs w:val="20"/>
        </w:rPr>
        <w:t xml:space="preserve">W Strategii zaplanowano następujące zadania wpisujące się w cele </w:t>
      </w:r>
      <w:r w:rsidR="003A0625" w:rsidRPr="007B03C7">
        <w:rPr>
          <w:rFonts w:eastAsia="Calibri" w:cs="Open Sans"/>
          <w:szCs w:val="20"/>
        </w:rPr>
        <w:t>ww</w:t>
      </w:r>
      <w:r w:rsidR="00343D2F" w:rsidRPr="007B03C7">
        <w:rPr>
          <w:rFonts w:eastAsia="Calibri" w:cs="Open Sans"/>
          <w:szCs w:val="20"/>
        </w:rPr>
        <w:t>.</w:t>
      </w:r>
      <w:r w:rsidR="003A0625" w:rsidRPr="007B03C7">
        <w:rPr>
          <w:rFonts w:eastAsia="Calibri" w:cs="Open Sans"/>
          <w:szCs w:val="20"/>
        </w:rPr>
        <w:t xml:space="preserve"> Plan</w:t>
      </w:r>
      <w:r w:rsidR="002D2624">
        <w:rPr>
          <w:rFonts w:eastAsia="Calibri" w:cs="Open Sans"/>
          <w:szCs w:val="20"/>
        </w:rPr>
        <w:t>u</w:t>
      </w:r>
      <w:r w:rsidR="00482649" w:rsidRPr="007B03C7">
        <w:rPr>
          <w:rFonts w:eastAsia="Calibri" w:cs="Open Sans"/>
          <w:szCs w:val="20"/>
        </w:rPr>
        <w:t>:</w:t>
      </w:r>
    </w:p>
    <w:p w14:paraId="6195FE95" w14:textId="77777777" w:rsidR="00BD7D01" w:rsidRPr="00223493" w:rsidRDefault="00BD7D01">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rozwój błękitno-zielonej infrastruktury zwiększającej retencję i odporność na zmiany klimatu,</w:t>
      </w:r>
    </w:p>
    <w:p w14:paraId="52548DE4" w14:textId="77777777" w:rsidR="00BD7D01" w:rsidRPr="00223493" w:rsidRDefault="00BD7D01">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ochrona i odtwarzanie naturalnych zdolności retencyjnych dolin rzecznych i terenów podmokłych,</w:t>
      </w:r>
    </w:p>
    <w:p w14:paraId="10D45606" w14:textId="77777777" w:rsidR="00BD7D01" w:rsidRPr="00223493" w:rsidRDefault="00BD7D01">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ochrona wód przed zanieczyszczeniami pochodzącymi ze źródeł rolniczych, poprzez promowanie wdrażania zasad Dobrej Praktyki Rolniczej,</w:t>
      </w:r>
    </w:p>
    <w:p w14:paraId="3CF4D0C3" w14:textId="77777777" w:rsidR="00BD7D01" w:rsidRPr="00223493" w:rsidRDefault="00BD7D01">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działanie na rzecz zwiększenia retencji wodnej na terenach rolniczych, leśnych i zurbanizowanych, poprzez promowanie prawidłowego użytkowania rolniczego gleb, prowadzenia prac przeciwerozyjnych, tworzenie stref buforowych wzdłuż cieków, ochronę i odtwarzanie oczek wodnych i mokradeł, retencjonowanie wody w już istniejących zbiornikach i rowach oraz zachęcanie do wykonywania nowych zbiorników wodnych,</w:t>
      </w:r>
    </w:p>
    <w:p w14:paraId="16F9A59B" w14:textId="77777777" w:rsidR="00BD7D01" w:rsidRPr="00223493" w:rsidRDefault="00BD7D01">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podejmowanie działań na rzecz poprawy stanu ekologicznego i chemicznego wód powierzchniowych,</w:t>
      </w:r>
    </w:p>
    <w:p w14:paraId="0252D9D8" w14:textId="77777777" w:rsidR="00BD7D01" w:rsidRPr="00223493" w:rsidRDefault="00BD7D01">
      <w:pPr>
        <w:pStyle w:val="Akapitzlist"/>
        <w:numPr>
          <w:ilvl w:val="0"/>
          <w:numId w:val="90"/>
        </w:numPr>
        <w:spacing w:before="20" w:after="20" w:line="360" w:lineRule="auto"/>
        <w:rPr>
          <w:rFonts w:ascii="Open Sans" w:eastAsia="Batang" w:hAnsi="Open Sans" w:cs="Open Sans"/>
          <w:color w:val="000000" w:themeColor="text1"/>
          <w:szCs w:val="20"/>
        </w:rPr>
      </w:pPr>
      <w:r w:rsidRPr="00223493">
        <w:rPr>
          <w:rFonts w:ascii="Open Sans" w:eastAsia="Batang" w:hAnsi="Open Sans" w:cs="Open Sans"/>
          <w:color w:val="000000" w:themeColor="text1"/>
          <w:szCs w:val="20"/>
        </w:rPr>
        <w:t xml:space="preserve">budowa, rozbudowa, przebudowa i modernizacja sieci wodociągowej i ujęć wody na terenie gminy, obejmująca m.in. wymianę rur </w:t>
      </w:r>
      <w:proofErr w:type="spellStart"/>
      <w:r w:rsidRPr="00223493">
        <w:rPr>
          <w:rFonts w:ascii="Open Sans" w:eastAsia="Batang" w:hAnsi="Open Sans" w:cs="Open Sans"/>
          <w:color w:val="000000" w:themeColor="text1"/>
          <w:szCs w:val="20"/>
        </w:rPr>
        <w:t>azbestowocementowych</w:t>
      </w:r>
      <w:proofErr w:type="spellEnd"/>
      <w:r w:rsidRPr="00223493">
        <w:rPr>
          <w:rFonts w:ascii="Open Sans" w:eastAsia="Batang" w:hAnsi="Open Sans" w:cs="Open Sans"/>
          <w:color w:val="000000" w:themeColor="text1"/>
          <w:szCs w:val="20"/>
        </w:rPr>
        <w:t>,</w:t>
      </w:r>
    </w:p>
    <w:p w14:paraId="3F7BDF3A" w14:textId="77777777" w:rsidR="00BD7D01" w:rsidRPr="00223493" w:rsidRDefault="00BD7D01">
      <w:pPr>
        <w:pStyle w:val="Akapitzlist"/>
        <w:numPr>
          <w:ilvl w:val="0"/>
          <w:numId w:val="90"/>
        </w:numPr>
        <w:spacing w:before="20" w:after="20" w:line="360" w:lineRule="auto"/>
        <w:rPr>
          <w:rFonts w:ascii="Open Sans" w:eastAsia="Batang" w:hAnsi="Open Sans" w:cs="Open Sans"/>
          <w:color w:val="000000" w:themeColor="text1"/>
          <w:szCs w:val="20"/>
        </w:rPr>
      </w:pPr>
      <w:r w:rsidRPr="00223493">
        <w:rPr>
          <w:rFonts w:ascii="Open Sans" w:eastAsia="Batang" w:hAnsi="Open Sans" w:cs="Open Sans"/>
          <w:color w:val="000000" w:themeColor="text1"/>
          <w:szCs w:val="20"/>
        </w:rPr>
        <w:t>utworzenie na terenie gminy modułowej oczyszczalni ścieków oraz sieci kanalizacyjnej,</w:t>
      </w:r>
    </w:p>
    <w:p w14:paraId="0E2F90EA" w14:textId="77777777" w:rsidR="00BD7D01" w:rsidRPr="00223493" w:rsidRDefault="00BD7D01">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 xml:space="preserve">budowa przydomowych oczyszczalni ścieków, w tym wsparcie mieszkańców w zakresie tworzenia przydomowych oczyszczalni ścieków, </w:t>
      </w:r>
    </w:p>
    <w:p w14:paraId="51D70725" w14:textId="77777777" w:rsidR="00BD7D01" w:rsidRPr="00223493" w:rsidRDefault="00BD7D01">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tworzenie na obszarze gminy zbiorników retencyjnych oraz rozwój małej retencji i retencji krajobrazowej,</w:t>
      </w:r>
    </w:p>
    <w:p w14:paraId="413A01BD" w14:textId="77777777" w:rsidR="00BD7D01" w:rsidRPr="00223493" w:rsidRDefault="00BD7D01">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lastRenderedPageBreak/>
        <w:t>modernizacja systemu melioracji, mająca na celu zwiększenie jego przepustowości</w:t>
      </w:r>
    </w:p>
    <w:p w14:paraId="69618DB1" w14:textId="77777777" w:rsidR="00BD7D01" w:rsidRPr="00223493" w:rsidRDefault="00BD7D01">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rozwój błękitno-zielonej infrastruktury zwiększającej retencję i odporność na zmiany klimatu</w:t>
      </w:r>
    </w:p>
    <w:p w14:paraId="5E85BDEE" w14:textId="77777777" w:rsidR="00BD7D01" w:rsidRPr="00223493" w:rsidRDefault="00BD7D01">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 xml:space="preserve">budowa, rewitalizacja i odbudowa urządzeń hydrotechnicznych na rzekach, kanałach i rowach melioracyjnych na terenie gminy, w sposób umożliwiający zapewnienie ciągłości biologicznej i spełnienie celów środowiskowych. </w:t>
      </w:r>
    </w:p>
    <w:p w14:paraId="4953BB11" w14:textId="097210FD" w:rsidR="00482649" w:rsidRPr="007B03C7" w:rsidRDefault="00482649" w:rsidP="007B03C7">
      <w:pPr>
        <w:spacing w:line="360" w:lineRule="auto"/>
        <w:jc w:val="both"/>
        <w:rPr>
          <w:rFonts w:eastAsia="Calibri" w:cs="Open Sans"/>
          <w:szCs w:val="20"/>
        </w:rPr>
      </w:pPr>
      <w:r w:rsidRPr="007B03C7">
        <w:rPr>
          <w:rFonts w:eastAsia="Calibri" w:cs="Open Sans"/>
          <w:b/>
          <w:bCs/>
          <w:szCs w:val="20"/>
        </w:rPr>
        <w:t xml:space="preserve">Strategia Rozwoju Województwa </w:t>
      </w:r>
      <w:r w:rsidR="00F556D5" w:rsidRPr="007B03C7">
        <w:rPr>
          <w:rFonts w:eastAsia="Calibri" w:cs="Open Sans"/>
          <w:b/>
          <w:bCs/>
          <w:szCs w:val="20"/>
        </w:rPr>
        <w:t xml:space="preserve">Łódzkiego </w:t>
      </w:r>
      <w:r w:rsidRPr="007B03C7">
        <w:rPr>
          <w:rFonts w:eastAsia="Calibri" w:cs="Open Sans"/>
          <w:b/>
          <w:bCs/>
          <w:szCs w:val="20"/>
        </w:rPr>
        <w:t xml:space="preserve">2030 </w:t>
      </w:r>
      <w:r w:rsidRPr="007B03C7">
        <w:rPr>
          <w:rFonts w:eastAsia="Calibri" w:cs="Open Sans"/>
          <w:szCs w:val="20"/>
        </w:rPr>
        <w:t xml:space="preserve">to dokument </w:t>
      </w:r>
      <w:r w:rsidR="002C1CDB" w:rsidRPr="007B03C7">
        <w:rPr>
          <w:rFonts w:eastAsia="Calibri" w:cs="Open Sans"/>
          <w:szCs w:val="20"/>
        </w:rPr>
        <w:t xml:space="preserve">strategiczny opracowany na szczeblu regionalnym, </w:t>
      </w:r>
      <w:r w:rsidRPr="007B03C7">
        <w:rPr>
          <w:rFonts w:eastAsia="Calibri" w:cs="Open Sans"/>
          <w:szCs w:val="20"/>
        </w:rPr>
        <w:t>w większym stopniu niż dotychczas planistyczny, w którym kładzie się nacisk na współzarządzanie i lepszą koordynację polityk publicznych. Strategia jest odpowiedzią na wyzwania</w:t>
      </w:r>
      <w:r w:rsidR="002C1CDB" w:rsidRPr="007B03C7">
        <w:rPr>
          <w:rFonts w:eastAsia="Calibri" w:cs="Open Sans"/>
          <w:szCs w:val="20"/>
        </w:rPr>
        <w:t xml:space="preserve"> stojące przed Województwem </w:t>
      </w:r>
      <w:r w:rsidR="00F556D5" w:rsidRPr="007B03C7">
        <w:rPr>
          <w:rFonts w:eastAsia="Calibri" w:cs="Open Sans"/>
          <w:szCs w:val="20"/>
        </w:rPr>
        <w:t>Łódzkim</w:t>
      </w:r>
      <w:r w:rsidRPr="007B03C7">
        <w:rPr>
          <w:rFonts w:eastAsia="Calibri" w:cs="Open Sans"/>
          <w:szCs w:val="20"/>
        </w:rPr>
        <w:t>.</w:t>
      </w:r>
      <w:r w:rsidR="002C1CDB" w:rsidRPr="007B03C7">
        <w:rPr>
          <w:rFonts w:eastAsia="Calibri" w:cs="Open Sans"/>
          <w:szCs w:val="20"/>
        </w:rPr>
        <w:t xml:space="preserve"> Dokument ten został przyjęty na podstawie Uchwały Nr XXX</w:t>
      </w:r>
      <w:r w:rsidR="006C3BA1" w:rsidRPr="007B03C7">
        <w:rPr>
          <w:rFonts w:eastAsia="Calibri" w:cs="Open Sans"/>
          <w:szCs w:val="20"/>
        </w:rPr>
        <w:t>I</w:t>
      </w:r>
      <w:r w:rsidR="002C1CDB" w:rsidRPr="007B03C7">
        <w:rPr>
          <w:rFonts w:eastAsia="Calibri" w:cs="Open Sans"/>
          <w:szCs w:val="20"/>
        </w:rPr>
        <w:t>/</w:t>
      </w:r>
      <w:r w:rsidR="006C3BA1" w:rsidRPr="007B03C7">
        <w:rPr>
          <w:rFonts w:eastAsia="Calibri" w:cs="Open Sans"/>
          <w:szCs w:val="20"/>
        </w:rPr>
        <w:t>414</w:t>
      </w:r>
      <w:r w:rsidR="002C1CDB" w:rsidRPr="007B03C7">
        <w:rPr>
          <w:rFonts w:eastAsia="Calibri" w:cs="Open Sans"/>
          <w:szCs w:val="20"/>
        </w:rPr>
        <w:t xml:space="preserve">/21 Sejmiku Województwa </w:t>
      </w:r>
      <w:r w:rsidR="006C3BA1" w:rsidRPr="007B03C7">
        <w:rPr>
          <w:rFonts w:eastAsia="Calibri" w:cs="Open Sans"/>
          <w:szCs w:val="20"/>
        </w:rPr>
        <w:t>Łódzkiego</w:t>
      </w:r>
      <w:r w:rsidR="002C1CDB" w:rsidRPr="007B03C7">
        <w:rPr>
          <w:rFonts w:eastAsia="Calibri" w:cs="Open Sans"/>
          <w:szCs w:val="20"/>
        </w:rPr>
        <w:t xml:space="preserve"> z dnia </w:t>
      </w:r>
      <w:r w:rsidR="006C3BA1" w:rsidRPr="007B03C7">
        <w:rPr>
          <w:rFonts w:eastAsia="Calibri" w:cs="Open Sans"/>
          <w:szCs w:val="20"/>
        </w:rPr>
        <w:t>6</w:t>
      </w:r>
      <w:r w:rsidR="002C1CDB" w:rsidRPr="007B03C7">
        <w:rPr>
          <w:rFonts w:eastAsia="Calibri" w:cs="Open Sans"/>
          <w:szCs w:val="20"/>
        </w:rPr>
        <w:t xml:space="preserve"> </w:t>
      </w:r>
      <w:r w:rsidR="006C3BA1" w:rsidRPr="007B03C7">
        <w:rPr>
          <w:rFonts w:eastAsia="Calibri" w:cs="Open Sans"/>
          <w:szCs w:val="20"/>
        </w:rPr>
        <w:t>maja</w:t>
      </w:r>
      <w:r w:rsidR="002C1CDB" w:rsidRPr="007B03C7">
        <w:rPr>
          <w:rFonts w:eastAsia="Calibri" w:cs="Open Sans"/>
          <w:szCs w:val="20"/>
        </w:rPr>
        <w:t xml:space="preserve"> 2021 roku.  W opracowaniu określono trzy cele strategiczne</w:t>
      </w:r>
      <w:r w:rsidR="006C3BA1" w:rsidRPr="007B03C7">
        <w:rPr>
          <w:rFonts w:eastAsia="Calibri" w:cs="Open Sans"/>
          <w:szCs w:val="20"/>
        </w:rPr>
        <w:t xml:space="preserve"> w ramach sfer gospodarczej, społecznej i przestrzennej</w:t>
      </w:r>
      <w:r w:rsidR="002C1CDB" w:rsidRPr="007B03C7">
        <w:rPr>
          <w:rFonts w:eastAsia="Calibri" w:cs="Open Sans"/>
          <w:szCs w:val="20"/>
        </w:rPr>
        <w:t>:</w:t>
      </w:r>
    </w:p>
    <w:p w14:paraId="5D9130D7" w14:textId="1B460069" w:rsidR="006C3BA1" w:rsidRPr="007B03C7" w:rsidRDefault="006C3BA1">
      <w:pPr>
        <w:pStyle w:val="Akapitzlist"/>
        <w:numPr>
          <w:ilvl w:val="0"/>
          <w:numId w:val="58"/>
        </w:numPr>
        <w:spacing w:line="360" w:lineRule="auto"/>
        <w:rPr>
          <w:rFonts w:ascii="Open Sans" w:hAnsi="Open Sans" w:cs="Open Sans"/>
          <w:szCs w:val="20"/>
        </w:rPr>
      </w:pPr>
      <w:r w:rsidRPr="007B03C7">
        <w:rPr>
          <w:rFonts w:ascii="Open Sans" w:hAnsi="Open Sans" w:cs="Open Sans"/>
          <w:szCs w:val="20"/>
        </w:rPr>
        <w:t>Nowoczesna i konkurencyjna gospodarka,</w:t>
      </w:r>
    </w:p>
    <w:p w14:paraId="678A6B59" w14:textId="5A1F24BA" w:rsidR="006C3BA1" w:rsidRPr="007B03C7" w:rsidRDefault="006C3BA1">
      <w:pPr>
        <w:pStyle w:val="Akapitzlist"/>
        <w:numPr>
          <w:ilvl w:val="0"/>
          <w:numId w:val="58"/>
        </w:numPr>
        <w:spacing w:line="360" w:lineRule="auto"/>
        <w:rPr>
          <w:rFonts w:ascii="Open Sans" w:hAnsi="Open Sans" w:cs="Open Sans"/>
          <w:szCs w:val="20"/>
        </w:rPr>
      </w:pPr>
      <w:r w:rsidRPr="007B03C7">
        <w:rPr>
          <w:rFonts w:ascii="Open Sans" w:hAnsi="Open Sans" w:cs="Open Sans"/>
          <w:szCs w:val="20"/>
        </w:rPr>
        <w:t xml:space="preserve">Obywatelskie społeczeństwo równych szans, </w:t>
      </w:r>
    </w:p>
    <w:p w14:paraId="77D0EC80" w14:textId="78499420" w:rsidR="006C3BA1" w:rsidRPr="007B03C7" w:rsidRDefault="006C3BA1">
      <w:pPr>
        <w:pStyle w:val="Akapitzlist"/>
        <w:numPr>
          <w:ilvl w:val="0"/>
          <w:numId w:val="58"/>
        </w:numPr>
        <w:spacing w:line="360" w:lineRule="auto"/>
        <w:rPr>
          <w:rFonts w:ascii="Open Sans" w:hAnsi="Open Sans" w:cs="Open Sans"/>
          <w:szCs w:val="20"/>
        </w:rPr>
      </w:pPr>
      <w:r w:rsidRPr="007B03C7">
        <w:rPr>
          <w:rFonts w:ascii="Open Sans" w:hAnsi="Open Sans" w:cs="Open Sans"/>
          <w:szCs w:val="20"/>
        </w:rPr>
        <w:t xml:space="preserve">Atrakcyjna i dostępna przestrzeń. </w:t>
      </w:r>
    </w:p>
    <w:p w14:paraId="2C3C4462" w14:textId="21C62668" w:rsidR="00482649" w:rsidRPr="007B03C7" w:rsidRDefault="00482649" w:rsidP="007B03C7">
      <w:pPr>
        <w:spacing w:line="360" w:lineRule="auto"/>
        <w:jc w:val="both"/>
        <w:rPr>
          <w:rFonts w:eastAsia="Calibri" w:cs="Open Sans"/>
          <w:szCs w:val="20"/>
        </w:rPr>
      </w:pPr>
      <w:r w:rsidRPr="007B03C7">
        <w:rPr>
          <w:rFonts w:eastAsia="Calibri" w:cs="Open Sans"/>
          <w:szCs w:val="20"/>
        </w:rPr>
        <w:t xml:space="preserve">Dokument </w:t>
      </w:r>
      <w:r w:rsidR="00C669B7" w:rsidRPr="007B03C7">
        <w:rPr>
          <w:rFonts w:eastAsia="Calibri" w:cs="Open Sans"/>
          <w:szCs w:val="20"/>
        </w:rPr>
        <w:t>j</w:t>
      </w:r>
      <w:r w:rsidRPr="007B03C7">
        <w:rPr>
          <w:rFonts w:eastAsia="Calibri" w:cs="Open Sans"/>
          <w:szCs w:val="20"/>
        </w:rPr>
        <w:t xml:space="preserve">akim jest </w:t>
      </w:r>
      <w:r w:rsidR="00FF381C" w:rsidRPr="007B03C7">
        <w:rPr>
          <w:rFonts w:eastAsia="Calibri" w:cs="Open Sans"/>
          <w:szCs w:val="20"/>
        </w:rPr>
        <w:t xml:space="preserve">Strategia Rozwoju </w:t>
      </w:r>
      <w:r w:rsidR="00C17F78" w:rsidRPr="007B03C7">
        <w:rPr>
          <w:rFonts w:eastAsia="Calibri" w:cs="Open Sans"/>
          <w:szCs w:val="20"/>
        </w:rPr>
        <w:t xml:space="preserve">Gminy </w:t>
      </w:r>
      <w:r w:rsidR="003E08EC">
        <w:rPr>
          <w:rFonts w:eastAsia="Calibri" w:cs="Open Sans"/>
          <w:szCs w:val="20"/>
        </w:rPr>
        <w:t xml:space="preserve">Bedlno </w:t>
      </w:r>
      <w:r w:rsidR="00C17F78" w:rsidRPr="007B03C7">
        <w:rPr>
          <w:rFonts w:eastAsia="Calibri" w:cs="Open Sans"/>
          <w:szCs w:val="20"/>
        </w:rPr>
        <w:t>na lata 202</w:t>
      </w:r>
      <w:r w:rsidR="003E08EC">
        <w:rPr>
          <w:rFonts w:eastAsia="Calibri" w:cs="Open Sans"/>
          <w:szCs w:val="20"/>
        </w:rPr>
        <w:t>7</w:t>
      </w:r>
      <w:r w:rsidR="00C17F78" w:rsidRPr="007B03C7">
        <w:rPr>
          <w:rFonts w:eastAsia="Calibri" w:cs="Open Sans"/>
          <w:szCs w:val="20"/>
        </w:rPr>
        <w:t>-203</w:t>
      </w:r>
      <w:r w:rsidR="003E08EC">
        <w:rPr>
          <w:rFonts w:eastAsia="Calibri" w:cs="Open Sans"/>
          <w:szCs w:val="20"/>
        </w:rPr>
        <w:t>7</w:t>
      </w:r>
      <w:r w:rsidR="00C17F78" w:rsidRPr="007B03C7">
        <w:rPr>
          <w:rFonts w:eastAsia="Calibri" w:cs="Open Sans"/>
          <w:szCs w:val="20"/>
        </w:rPr>
        <w:t xml:space="preserve"> </w:t>
      </w:r>
      <w:r w:rsidRPr="007B03C7">
        <w:rPr>
          <w:rFonts w:eastAsia="Calibri" w:cs="Open Sans"/>
          <w:szCs w:val="20"/>
        </w:rPr>
        <w:t xml:space="preserve">wpisuje się w założenia następujących celów </w:t>
      </w:r>
      <w:r w:rsidR="00C73264" w:rsidRPr="007B03C7">
        <w:rPr>
          <w:rFonts w:eastAsia="Calibri" w:cs="Open Sans"/>
          <w:szCs w:val="20"/>
        </w:rPr>
        <w:t xml:space="preserve">operacyjnych </w:t>
      </w:r>
      <w:r w:rsidRPr="007B03C7">
        <w:rPr>
          <w:rFonts w:eastAsia="Calibri" w:cs="Open Sans"/>
          <w:szCs w:val="20"/>
        </w:rPr>
        <w:t xml:space="preserve">wskazanych w Strategii Rozwoju Województwa </w:t>
      </w:r>
      <w:r w:rsidR="006C3BA1" w:rsidRPr="007B03C7">
        <w:rPr>
          <w:rFonts w:eastAsia="Calibri" w:cs="Open Sans"/>
          <w:szCs w:val="20"/>
        </w:rPr>
        <w:t>Łódzkiego</w:t>
      </w:r>
      <w:r w:rsidR="002C1CDB" w:rsidRPr="007B03C7">
        <w:rPr>
          <w:rFonts w:eastAsia="Calibri" w:cs="Open Sans"/>
          <w:szCs w:val="20"/>
        </w:rPr>
        <w:t xml:space="preserve"> 2030</w:t>
      </w:r>
      <w:r w:rsidRPr="007B03C7">
        <w:rPr>
          <w:rFonts w:eastAsia="Calibri" w:cs="Open Sans"/>
          <w:szCs w:val="20"/>
        </w:rPr>
        <w:t>:</w:t>
      </w:r>
    </w:p>
    <w:p w14:paraId="5C9CAC40" w14:textId="77777777" w:rsidR="006C3BA1" w:rsidRPr="007B03C7" w:rsidRDefault="006C3BA1" w:rsidP="007B03C7">
      <w:pPr>
        <w:spacing w:line="360" w:lineRule="auto"/>
        <w:jc w:val="both"/>
        <w:rPr>
          <w:rFonts w:eastAsia="Calibri" w:cs="Open Sans"/>
          <w:b/>
          <w:bCs/>
          <w:szCs w:val="20"/>
        </w:rPr>
      </w:pPr>
      <w:r w:rsidRPr="007B03C7">
        <w:rPr>
          <w:rFonts w:eastAsia="Calibri" w:cs="Open Sans"/>
          <w:b/>
          <w:bCs/>
          <w:szCs w:val="20"/>
        </w:rPr>
        <w:t>Cel I: Nowoczesna i konkurencyjna gospodarka</w:t>
      </w:r>
    </w:p>
    <w:p w14:paraId="0188F03D" w14:textId="77777777" w:rsidR="006C3BA1" w:rsidRPr="007B03C7" w:rsidRDefault="006C3BA1" w:rsidP="007B03C7">
      <w:pPr>
        <w:spacing w:line="360" w:lineRule="auto"/>
        <w:jc w:val="both"/>
        <w:rPr>
          <w:rFonts w:eastAsia="Calibri" w:cs="Open Sans"/>
          <w:szCs w:val="20"/>
        </w:rPr>
      </w:pPr>
      <w:r w:rsidRPr="007B03C7">
        <w:rPr>
          <w:rFonts w:eastAsia="Calibri" w:cs="Open Sans"/>
          <w:szCs w:val="20"/>
        </w:rPr>
        <w:t>I.1. Zwiększenie potencjału badawczego i innowacyjnego</w:t>
      </w:r>
    </w:p>
    <w:p w14:paraId="7D751798" w14:textId="77777777" w:rsidR="006C3BA1" w:rsidRPr="007B03C7" w:rsidRDefault="006C3BA1" w:rsidP="007B03C7">
      <w:pPr>
        <w:spacing w:line="360" w:lineRule="auto"/>
        <w:jc w:val="both"/>
        <w:rPr>
          <w:rFonts w:eastAsia="Calibri" w:cs="Open Sans"/>
          <w:szCs w:val="20"/>
        </w:rPr>
      </w:pPr>
      <w:r w:rsidRPr="007B03C7">
        <w:rPr>
          <w:rFonts w:eastAsia="Calibri" w:cs="Open Sans"/>
          <w:szCs w:val="20"/>
        </w:rPr>
        <w:t>I.2. Podnoszenie jakości kapitału ludzkiego</w:t>
      </w:r>
    </w:p>
    <w:p w14:paraId="10170E58" w14:textId="77777777" w:rsidR="006C3BA1" w:rsidRPr="007B03C7" w:rsidRDefault="006C3BA1" w:rsidP="007B03C7">
      <w:pPr>
        <w:spacing w:line="360" w:lineRule="auto"/>
        <w:jc w:val="both"/>
        <w:rPr>
          <w:rFonts w:eastAsia="Calibri" w:cs="Open Sans"/>
          <w:szCs w:val="20"/>
        </w:rPr>
      </w:pPr>
      <w:r w:rsidRPr="007B03C7">
        <w:rPr>
          <w:rFonts w:eastAsia="Calibri" w:cs="Open Sans"/>
          <w:szCs w:val="20"/>
        </w:rPr>
        <w:t>I.3. Wsparcie rozwoju MŚP</w:t>
      </w:r>
    </w:p>
    <w:p w14:paraId="6454C5EE" w14:textId="670300ED" w:rsidR="006C3BA1" w:rsidRPr="007B03C7" w:rsidRDefault="006C3BA1" w:rsidP="007B03C7">
      <w:pPr>
        <w:spacing w:line="360" w:lineRule="auto"/>
        <w:jc w:val="both"/>
        <w:rPr>
          <w:rFonts w:eastAsia="Calibri" w:cs="Open Sans"/>
          <w:szCs w:val="20"/>
        </w:rPr>
      </w:pPr>
      <w:r w:rsidRPr="007B03C7">
        <w:rPr>
          <w:rFonts w:eastAsia="Calibri" w:cs="Open Sans"/>
          <w:szCs w:val="20"/>
        </w:rPr>
        <w:t>I.4. Rozwój sektora rolnego i zwiększenie jego konkurencyjności</w:t>
      </w:r>
    </w:p>
    <w:p w14:paraId="5EFA71F1" w14:textId="77777777" w:rsidR="006C3BA1" w:rsidRPr="007B03C7" w:rsidRDefault="006C3BA1" w:rsidP="007B03C7">
      <w:pPr>
        <w:spacing w:line="360" w:lineRule="auto"/>
        <w:jc w:val="both"/>
        <w:rPr>
          <w:rFonts w:eastAsia="Calibri" w:cs="Open Sans"/>
          <w:b/>
          <w:bCs/>
          <w:szCs w:val="20"/>
        </w:rPr>
      </w:pPr>
      <w:r w:rsidRPr="007B03C7">
        <w:rPr>
          <w:rFonts w:eastAsia="Calibri" w:cs="Open Sans"/>
          <w:b/>
          <w:bCs/>
          <w:szCs w:val="20"/>
        </w:rPr>
        <w:t>Cel II: Obywatelskie społeczeństwo równych szans</w:t>
      </w:r>
    </w:p>
    <w:p w14:paraId="48F20F1B" w14:textId="77777777" w:rsidR="006C3BA1" w:rsidRPr="007B03C7" w:rsidRDefault="006C3BA1" w:rsidP="007B03C7">
      <w:pPr>
        <w:spacing w:line="360" w:lineRule="auto"/>
        <w:jc w:val="both"/>
        <w:rPr>
          <w:rFonts w:eastAsia="Calibri" w:cs="Open Sans"/>
          <w:szCs w:val="20"/>
        </w:rPr>
      </w:pPr>
      <w:r w:rsidRPr="007B03C7">
        <w:rPr>
          <w:rFonts w:eastAsia="Calibri" w:cs="Open Sans"/>
          <w:szCs w:val="20"/>
        </w:rPr>
        <w:t>II.1. Rozwój kapitału społecznego</w:t>
      </w:r>
    </w:p>
    <w:p w14:paraId="093A4F83" w14:textId="77777777" w:rsidR="006C3BA1" w:rsidRPr="007B03C7" w:rsidRDefault="006C3BA1" w:rsidP="007B03C7">
      <w:pPr>
        <w:spacing w:line="360" w:lineRule="auto"/>
        <w:jc w:val="both"/>
        <w:rPr>
          <w:rFonts w:eastAsia="Calibri" w:cs="Open Sans"/>
          <w:szCs w:val="20"/>
        </w:rPr>
      </w:pPr>
      <w:r w:rsidRPr="007B03C7">
        <w:rPr>
          <w:rFonts w:eastAsia="Calibri" w:cs="Open Sans"/>
          <w:szCs w:val="20"/>
        </w:rPr>
        <w:t>II.2. Poprawa stanu zdrowia mieszkańców</w:t>
      </w:r>
    </w:p>
    <w:p w14:paraId="79476E6B" w14:textId="7C623E8C" w:rsidR="006C3BA1" w:rsidRPr="007B03C7" w:rsidRDefault="006C3BA1" w:rsidP="007B03C7">
      <w:pPr>
        <w:spacing w:line="360" w:lineRule="auto"/>
        <w:jc w:val="both"/>
        <w:rPr>
          <w:rFonts w:eastAsia="Calibri" w:cs="Open Sans"/>
          <w:szCs w:val="20"/>
        </w:rPr>
      </w:pPr>
      <w:r w:rsidRPr="007B03C7">
        <w:rPr>
          <w:rFonts w:eastAsia="Calibri" w:cs="Open Sans"/>
          <w:szCs w:val="20"/>
        </w:rPr>
        <w:t>II.3. Ograniczenie skali ubóstwa i wykluczenia społecznego</w:t>
      </w:r>
    </w:p>
    <w:p w14:paraId="3FDB66DE" w14:textId="77777777" w:rsidR="006C3BA1" w:rsidRPr="007B03C7" w:rsidRDefault="006C3BA1" w:rsidP="007B03C7">
      <w:pPr>
        <w:spacing w:line="360" w:lineRule="auto"/>
        <w:jc w:val="both"/>
        <w:rPr>
          <w:rFonts w:eastAsia="Calibri" w:cs="Open Sans"/>
          <w:b/>
          <w:bCs/>
          <w:szCs w:val="20"/>
        </w:rPr>
      </w:pPr>
      <w:r w:rsidRPr="007B03C7">
        <w:rPr>
          <w:rFonts w:eastAsia="Calibri" w:cs="Open Sans"/>
          <w:b/>
          <w:bCs/>
          <w:szCs w:val="20"/>
        </w:rPr>
        <w:t>Cel III: Atrakcyjna i dostępna przestrzeń</w:t>
      </w:r>
    </w:p>
    <w:p w14:paraId="5F061ACE" w14:textId="77777777" w:rsidR="006C3BA1" w:rsidRPr="007B03C7" w:rsidRDefault="006C3BA1" w:rsidP="007B03C7">
      <w:pPr>
        <w:spacing w:line="360" w:lineRule="auto"/>
        <w:jc w:val="both"/>
        <w:rPr>
          <w:rFonts w:eastAsia="Calibri" w:cs="Open Sans"/>
          <w:szCs w:val="20"/>
        </w:rPr>
      </w:pPr>
      <w:r w:rsidRPr="007B03C7">
        <w:rPr>
          <w:rFonts w:eastAsia="Calibri" w:cs="Open Sans"/>
          <w:szCs w:val="20"/>
        </w:rPr>
        <w:t>III.1. Adaptacja do zmian klimatu i poprawa jakości zasobów środowiska</w:t>
      </w:r>
    </w:p>
    <w:p w14:paraId="083F279B" w14:textId="77777777" w:rsidR="006C3BA1" w:rsidRPr="007B03C7" w:rsidRDefault="006C3BA1" w:rsidP="007B03C7">
      <w:pPr>
        <w:spacing w:line="360" w:lineRule="auto"/>
        <w:jc w:val="both"/>
        <w:rPr>
          <w:rFonts w:eastAsia="Calibri" w:cs="Open Sans"/>
          <w:szCs w:val="20"/>
        </w:rPr>
      </w:pPr>
      <w:r w:rsidRPr="007B03C7">
        <w:rPr>
          <w:rFonts w:eastAsia="Calibri" w:cs="Open Sans"/>
          <w:szCs w:val="20"/>
        </w:rPr>
        <w:lastRenderedPageBreak/>
        <w:t>III.2. Ochrona i kształtowanie krajobrazu</w:t>
      </w:r>
    </w:p>
    <w:p w14:paraId="79DF25D2" w14:textId="77777777" w:rsidR="006C3BA1" w:rsidRPr="007B03C7" w:rsidRDefault="006C3BA1" w:rsidP="007B03C7">
      <w:pPr>
        <w:spacing w:line="360" w:lineRule="auto"/>
        <w:jc w:val="both"/>
        <w:rPr>
          <w:rFonts w:eastAsia="Calibri" w:cs="Open Sans"/>
          <w:szCs w:val="20"/>
        </w:rPr>
      </w:pPr>
      <w:r w:rsidRPr="007B03C7">
        <w:rPr>
          <w:rFonts w:eastAsia="Calibri" w:cs="Open Sans"/>
          <w:szCs w:val="20"/>
        </w:rPr>
        <w:t>III.3. Zwiększenie dostępności transportowej</w:t>
      </w:r>
    </w:p>
    <w:p w14:paraId="00BAD231" w14:textId="77777777" w:rsidR="006C3BA1" w:rsidRPr="007B03C7" w:rsidRDefault="006C3BA1" w:rsidP="007B03C7">
      <w:pPr>
        <w:spacing w:line="360" w:lineRule="auto"/>
        <w:jc w:val="both"/>
        <w:rPr>
          <w:rFonts w:eastAsia="Calibri" w:cs="Open Sans"/>
          <w:szCs w:val="20"/>
        </w:rPr>
      </w:pPr>
      <w:r w:rsidRPr="007B03C7">
        <w:rPr>
          <w:rFonts w:eastAsia="Calibri" w:cs="Open Sans"/>
          <w:szCs w:val="20"/>
        </w:rPr>
        <w:t>III.4. Nowoczesna energetyka w województwie</w:t>
      </w:r>
    </w:p>
    <w:p w14:paraId="1A1E60AB" w14:textId="77777777" w:rsidR="006C3BA1" w:rsidRPr="007B03C7" w:rsidRDefault="006C3BA1" w:rsidP="007B03C7">
      <w:pPr>
        <w:spacing w:line="360" w:lineRule="auto"/>
        <w:jc w:val="both"/>
        <w:rPr>
          <w:rFonts w:eastAsia="Calibri" w:cs="Open Sans"/>
          <w:szCs w:val="20"/>
        </w:rPr>
      </w:pPr>
      <w:r w:rsidRPr="007B03C7">
        <w:rPr>
          <w:rFonts w:eastAsia="Calibri" w:cs="Open Sans"/>
          <w:szCs w:val="20"/>
        </w:rPr>
        <w:t>III.5. Racjonalizacja gospodarki odpadami</w:t>
      </w:r>
    </w:p>
    <w:p w14:paraId="60066E1A" w14:textId="1FF238F5" w:rsidR="006C3BA1" w:rsidRDefault="006C3BA1" w:rsidP="007B03C7">
      <w:pPr>
        <w:spacing w:line="360" w:lineRule="auto"/>
        <w:jc w:val="both"/>
        <w:rPr>
          <w:rFonts w:eastAsia="Calibri" w:cs="Open Sans"/>
          <w:szCs w:val="20"/>
        </w:rPr>
      </w:pPr>
      <w:r w:rsidRPr="007B03C7">
        <w:rPr>
          <w:rFonts w:eastAsia="Calibri" w:cs="Open Sans"/>
          <w:szCs w:val="20"/>
        </w:rPr>
        <w:t>III.6. Zwiększenie dostępności do usług teleinformatycznych.</w:t>
      </w:r>
    </w:p>
    <w:p w14:paraId="1FCBAC75" w14:textId="77777777" w:rsidR="00BA15CD" w:rsidRDefault="00BA15CD" w:rsidP="00BA15CD">
      <w:pPr>
        <w:spacing w:line="360" w:lineRule="auto"/>
        <w:jc w:val="both"/>
      </w:pPr>
      <w:r>
        <w:t xml:space="preserve">Gmina Bedlno zaklasyfikowana została jako część Obszaru Zielonej Gospodarki. Obejmuje on swoim zasięgiem gminy zlokalizowane na terenie województwa łódzkiego, niebędące częścią Miejskich Obszarów Funkcjonalnych. Obszar Zielonej Gospodarki charakteryzuje się dominacją funkcji rolniczej i przyrodniczej. Stanowi on również teren predysponowany do rozwoju funkcji turystycznej. Polityka rozwoju koncentrować się powinna na prowadzeniu regionalnej gospodarki rolnej, zwiększeniu opłacalności produkcji rolnej oraz wspieraniu przetwórstwa rolno-spożywczego. Wskazane jest również podejmowanie działań wspierających rozwój sektora turystyki, w tym m.in. turystyki aktywnej, rozwój bazy turystycznej, w tym w ramach ekoturystyki i agroturystyki, rozbudowywanie szlaków turystycznych i infrastruktury rowerowej. Realizacja powyższych działań sprzężona musi być z ochroną i poprawą jakości środowiska oraz wzmocnieniem odporności na zmiany klimatu i zagrożenia naturalne. </w:t>
      </w:r>
    </w:p>
    <w:p w14:paraId="1F3D88F7" w14:textId="21A7C6E8" w:rsidR="00D6200C" w:rsidRPr="00BA15CD" w:rsidRDefault="00BA15CD" w:rsidP="00D6200C">
      <w:pPr>
        <w:spacing w:line="360" w:lineRule="auto"/>
        <w:jc w:val="both"/>
      </w:pPr>
      <w:r w:rsidRPr="0079235C">
        <w:t>Zaplanowane w Strategii Rozwoju Gminy Bedlno na lata 2027</w:t>
      </w:r>
      <w:r>
        <w:t>-</w:t>
      </w:r>
      <w:r w:rsidRPr="0079235C">
        <w:t>2037 cele strategiczne oraz odpowiadające im kierunki działań pozostają w pełnej zgodności z założeniami Strategii Rozwoju Województwa Łódzkiego 2030, w szczególności w zakresie priorytetów wyznaczonych dla Obszaru Zielonej Gospodarki. Dokument uwzględnia zasady racjonalnego gospodarowania zasobami rolnymi, promując model rozwoju oparty na efektywnym wykorzystaniu potencjału produkcyjnego przy jednoczesnym zachowaniu wysokich standardów ochrony środowiska. Realizacja przewidzianych przedsięwzięć zakłada prowadzenie działań zgodnie z zasadą zrównoważonego rozwoju, obejmującą ochronę i poprawę jakości komponentów środowiska przyrodniczego oraz adaptację do skutków zmian klimatycznych. W konsekwencji Strategia tworzy ramy dla harmonijnego rozwoju gminy, integrując cele gospodarcze, społeczne i środowiskowe w sposób zapewniający długookresową trwałość procesów rozwojowych.</w:t>
      </w:r>
    </w:p>
    <w:p w14:paraId="23B55439" w14:textId="3E27CF05" w:rsidR="00482649" w:rsidRPr="007B03C7" w:rsidRDefault="00482649" w:rsidP="007B03C7">
      <w:pPr>
        <w:spacing w:line="360" w:lineRule="auto"/>
        <w:jc w:val="both"/>
        <w:rPr>
          <w:rFonts w:eastAsia="Calibri" w:cs="Open Sans"/>
          <w:szCs w:val="20"/>
        </w:rPr>
      </w:pPr>
      <w:r w:rsidRPr="007B03C7">
        <w:rPr>
          <w:rFonts w:eastAsia="Calibri" w:cs="Open Sans"/>
          <w:b/>
          <w:bCs/>
          <w:szCs w:val="20"/>
        </w:rPr>
        <w:t xml:space="preserve">Program </w:t>
      </w:r>
      <w:proofErr w:type="gramStart"/>
      <w:r w:rsidRPr="007B03C7">
        <w:rPr>
          <w:rFonts w:eastAsia="Calibri" w:cs="Open Sans"/>
          <w:b/>
          <w:bCs/>
          <w:szCs w:val="20"/>
        </w:rPr>
        <w:t>ochrony  środowiska</w:t>
      </w:r>
      <w:proofErr w:type="gramEnd"/>
      <w:r w:rsidRPr="007B03C7">
        <w:rPr>
          <w:rFonts w:eastAsia="Calibri" w:cs="Open Sans"/>
          <w:b/>
          <w:bCs/>
          <w:szCs w:val="20"/>
        </w:rPr>
        <w:t xml:space="preserve">  </w:t>
      </w:r>
      <w:proofErr w:type="gramStart"/>
      <w:r w:rsidRPr="007B03C7">
        <w:rPr>
          <w:rFonts w:eastAsia="Calibri" w:cs="Open Sans"/>
          <w:b/>
          <w:bCs/>
          <w:szCs w:val="20"/>
        </w:rPr>
        <w:t>dla  województwa</w:t>
      </w:r>
      <w:proofErr w:type="gramEnd"/>
      <w:r w:rsidRPr="007B03C7">
        <w:rPr>
          <w:rFonts w:eastAsia="Calibri" w:cs="Open Sans"/>
          <w:b/>
          <w:bCs/>
          <w:szCs w:val="20"/>
        </w:rPr>
        <w:t xml:space="preserve">  </w:t>
      </w:r>
      <w:proofErr w:type="gramStart"/>
      <w:r w:rsidR="000A6013" w:rsidRPr="007B03C7">
        <w:rPr>
          <w:rFonts w:eastAsia="Calibri" w:cs="Open Sans"/>
          <w:b/>
          <w:bCs/>
          <w:szCs w:val="20"/>
        </w:rPr>
        <w:t>łódzkiego</w:t>
      </w:r>
      <w:r w:rsidRPr="007B03C7">
        <w:rPr>
          <w:rFonts w:eastAsia="Calibri" w:cs="Open Sans"/>
          <w:b/>
          <w:bCs/>
          <w:szCs w:val="20"/>
        </w:rPr>
        <w:t xml:space="preserve">  </w:t>
      </w:r>
      <w:r w:rsidR="00DF2107" w:rsidRPr="007B03C7">
        <w:rPr>
          <w:rFonts w:eastAsia="Calibri" w:cs="Open Sans"/>
          <w:b/>
          <w:bCs/>
          <w:szCs w:val="20"/>
        </w:rPr>
        <w:t>na</w:t>
      </w:r>
      <w:proofErr w:type="gramEnd"/>
      <w:r w:rsidR="00DF2107" w:rsidRPr="007B03C7">
        <w:rPr>
          <w:rFonts w:eastAsia="Calibri" w:cs="Open Sans"/>
          <w:b/>
          <w:bCs/>
          <w:szCs w:val="20"/>
        </w:rPr>
        <w:t xml:space="preserve"> lata 2021-202</w:t>
      </w:r>
      <w:r w:rsidR="000A6013" w:rsidRPr="007B03C7">
        <w:rPr>
          <w:rFonts w:eastAsia="Calibri" w:cs="Open Sans"/>
          <w:b/>
          <w:bCs/>
          <w:szCs w:val="20"/>
        </w:rPr>
        <w:t xml:space="preserve">4 z perspektywą do </w:t>
      </w:r>
      <w:proofErr w:type="gramStart"/>
      <w:r w:rsidR="000A6013" w:rsidRPr="007B03C7">
        <w:rPr>
          <w:rFonts w:eastAsia="Calibri" w:cs="Open Sans"/>
          <w:b/>
          <w:bCs/>
          <w:szCs w:val="20"/>
        </w:rPr>
        <w:t>2028</w:t>
      </w:r>
      <w:r w:rsidRPr="007B03C7">
        <w:rPr>
          <w:rFonts w:eastAsia="Calibri" w:cs="Open Sans"/>
          <w:szCs w:val="20"/>
        </w:rPr>
        <w:t xml:space="preserve">  został</w:t>
      </w:r>
      <w:proofErr w:type="gramEnd"/>
      <w:r w:rsidRPr="007B03C7">
        <w:rPr>
          <w:rFonts w:eastAsia="Calibri" w:cs="Open Sans"/>
          <w:szCs w:val="20"/>
        </w:rPr>
        <w:t xml:space="preserve"> </w:t>
      </w:r>
      <w:proofErr w:type="gramStart"/>
      <w:r w:rsidRPr="007B03C7">
        <w:rPr>
          <w:rFonts w:eastAsia="Calibri" w:cs="Open Sans"/>
          <w:szCs w:val="20"/>
        </w:rPr>
        <w:t>sporządzony  w</w:t>
      </w:r>
      <w:proofErr w:type="gramEnd"/>
      <w:r w:rsidRPr="007B03C7">
        <w:rPr>
          <w:rFonts w:eastAsia="Calibri" w:cs="Open Sans"/>
          <w:szCs w:val="20"/>
        </w:rPr>
        <w:t xml:space="preserve"> </w:t>
      </w:r>
      <w:proofErr w:type="gramStart"/>
      <w:r w:rsidRPr="007B03C7">
        <w:rPr>
          <w:rFonts w:eastAsia="Calibri" w:cs="Open Sans"/>
          <w:szCs w:val="20"/>
        </w:rPr>
        <w:t>celu  realizacji</w:t>
      </w:r>
      <w:proofErr w:type="gramEnd"/>
      <w:r w:rsidRPr="007B03C7">
        <w:rPr>
          <w:rFonts w:eastAsia="Calibri" w:cs="Open Sans"/>
          <w:szCs w:val="20"/>
        </w:rPr>
        <w:t xml:space="preserve">  </w:t>
      </w:r>
      <w:proofErr w:type="gramStart"/>
      <w:r w:rsidRPr="007B03C7">
        <w:rPr>
          <w:rFonts w:eastAsia="Calibri" w:cs="Open Sans"/>
          <w:szCs w:val="20"/>
        </w:rPr>
        <w:t>polityki  ochrony</w:t>
      </w:r>
      <w:proofErr w:type="gramEnd"/>
      <w:r w:rsidRPr="007B03C7">
        <w:rPr>
          <w:rFonts w:eastAsia="Calibri" w:cs="Open Sans"/>
          <w:szCs w:val="20"/>
        </w:rPr>
        <w:t xml:space="preserve">  środowiska,  zgodnie  z </w:t>
      </w:r>
      <w:proofErr w:type="gramStart"/>
      <w:r w:rsidRPr="007B03C7">
        <w:rPr>
          <w:rFonts w:eastAsia="Calibri" w:cs="Open Sans"/>
          <w:szCs w:val="20"/>
        </w:rPr>
        <w:t>wymogami  ustawy</w:t>
      </w:r>
      <w:proofErr w:type="gramEnd"/>
      <w:r w:rsidRPr="007B03C7">
        <w:rPr>
          <w:rFonts w:eastAsia="Calibri" w:cs="Open Sans"/>
          <w:szCs w:val="20"/>
        </w:rPr>
        <w:t xml:space="preserve">  z dnia 27 kwietnia 2001 r. Prawo ochrony środowiska. </w:t>
      </w:r>
      <w:proofErr w:type="gramStart"/>
      <w:r w:rsidRPr="007B03C7">
        <w:rPr>
          <w:rFonts w:eastAsia="Calibri" w:cs="Open Sans"/>
          <w:szCs w:val="20"/>
        </w:rPr>
        <w:t>W  Programie</w:t>
      </w:r>
      <w:proofErr w:type="gramEnd"/>
      <w:r w:rsidRPr="007B03C7">
        <w:rPr>
          <w:rFonts w:eastAsia="Calibri" w:cs="Open Sans"/>
          <w:szCs w:val="20"/>
        </w:rPr>
        <w:t xml:space="preserve">  </w:t>
      </w:r>
      <w:proofErr w:type="gramStart"/>
      <w:r w:rsidRPr="007B03C7">
        <w:rPr>
          <w:rFonts w:eastAsia="Calibri" w:cs="Open Sans"/>
          <w:szCs w:val="20"/>
        </w:rPr>
        <w:t>dokonano  diagnozy</w:t>
      </w:r>
      <w:proofErr w:type="gramEnd"/>
      <w:r w:rsidRPr="007B03C7">
        <w:rPr>
          <w:rFonts w:eastAsia="Calibri" w:cs="Open Sans"/>
          <w:szCs w:val="20"/>
        </w:rPr>
        <w:t xml:space="preserve">  </w:t>
      </w:r>
      <w:proofErr w:type="gramStart"/>
      <w:r w:rsidRPr="007B03C7">
        <w:rPr>
          <w:rFonts w:eastAsia="Calibri" w:cs="Open Sans"/>
          <w:szCs w:val="20"/>
        </w:rPr>
        <w:t>aktualnego  stanu</w:t>
      </w:r>
      <w:proofErr w:type="gramEnd"/>
      <w:r w:rsidRPr="007B03C7">
        <w:rPr>
          <w:rFonts w:eastAsia="Calibri" w:cs="Open Sans"/>
          <w:szCs w:val="20"/>
        </w:rPr>
        <w:t xml:space="preserve">  środowiska,  infrastruktury  ochrony środowiska,  analizy  </w:t>
      </w:r>
      <w:proofErr w:type="gramStart"/>
      <w:r w:rsidRPr="007B03C7">
        <w:rPr>
          <w:rFonts w:eastAsia="Calibri" w:cs="Open Sans"/>
          <w:szCs w:val="20"/>
        </w:rPr>
        <w:t xml:space="preserve">czynników  </w:t>
      </w:r>
      <w:r w:rsidRPr="007B03C7">
        <w:rPr>
          <w:rFonts w:eastAsia="Calibri" w:cs="Open Sans"/>
          <w:szCs w:val="20"/>
        </w:rPr>
        <w:lastRenderedPageBreak/>
        <w:t>wewnętrznych</w:t>
      </w:r>
      <w:proofErr w:type="gramEnd"/>
      <w:r w:rsidRPr="007B03C7">
        <w:rPr>
          <w:rFonts w:eastAsia="Calibri" w:cs="Open Sans"/>
          <w:szCs w:val="20"/>
        </w:rPr>
        <w:t xml:space="preserve">  i </w:t>
      </w:r>
      <w:proofErr w:type="gramStart"/>
      <w:r w:rsidRPr="007B03C7">
        <w:rPr>
          <w:rFonts w:eastAsia="Calibri" w:cs="Open Sans"/>
          <w:szCs w:val="20"/>
        </w:rPr>
        <w:t>zewnętrznych  mających</w:t>
      </w:r>
      <w:proofErr w:type="gramEnd"/>
      <w:r w:rsidRPr="007B03C7">
        <w:rPr>
          <w:rFonts w:eastAsia="Calibri" w:cs="Open Sans"/>
          <w:szCs w:val="20"/>
        </w:rPr>
        <w:t xml:space="preserve">  </w:t>
      </w:r>
      <w:proofErr w:type="gramStart"/>
      <w:r w:rsidRPr="007B03C7">
        <w:rPr>
          <w:rFonts w:eastAsia="Calibri" w:cs="Open Sans"/>
          <w:szCs w:val="20"/>
        </w:rPr>
        <w:t>wpływ  na</w:t>
      </w:r>
      <w:proofErr w:type="gramEnd"/>
      <w:r w:rsidRPr="007B03C7">
        <w:rPr>
          <w:rFonts w:eastAsia="Calibri" w:cs="Open Sans"/>
          <w:szCs w:val="20"/>
        </w:rPr>
        <w:t xml:space="preserve">  dalsze planowanie strategii województwa w zakresie ochrony środowiska - mocnych i słabych stron oraz szans i zagrożeń w postaci analizy SWOT. </w:t>
      </w:r>
      <w:proofErr w:type="gramStart"/>
      <w:r w:rsidRPr="007B03C7">
        <w:rPr>
          <w:rFonts w:eastAsia="Calibri" w:cs="Open Sans"/>
          <w:szCs w:val="20"/>
        </w:rPr>
        <w:t>W  oparciu</w:t>
      </w:r>
      <w:proofErr w:type="gramEnd"/>
      <w:r w:rsidRPr="007B03C7">
        <w:rPr>
          <w:rFonts w:eastAsia="Calibri" w:cs="Open Sans"/>
          <w:szCs w:val="20"/>
        </w:rPr>
        <w:t xml:space="preserve">  o </w:t>
      </w:r>
      <w:proofErr w:type="gramStart"/>
      <w:r w:rsidRPr="007B03C7">
        <w:rPr>
          <w:rFonts w:eastAsia="Calibri" w:cs="Open Sans"/>
          <w:szCs w:val="20"/>
        </w:rPr>
        <w:t>diagnozę  stanu</w:t>
      </w:r>
      <w:proofErr w:type="gramEnd"/>
      <w:r w:rsidRPr="007B03C7">
        <w:rPr>
          <w:rFonts w:eastAsia="Calibri" w:cs="Open Sans"/>
          <w:szCs w:val="20"/>
        </w:rPr>
        <w:t xml:space="preserve">  </w:t>
      </w:r>
      <w:proofErr w:type="gramStart"/>
      <w:r w:rsidRPr="007B03C7">
        <w:rPr>
          <w:rFonts w:eastAsia="Calibri" w:cs="Open Sans"/>
          <w:szCs w:val="20"/>
        </w:rPr>
        <w:t>środowiska  województwa</w:t>
      </w:r>
      <w:proofErr w:type="gramEnd"/>
      <w:r w:rsidRPr="007B03C7">
        <w:rPr>
          <w:rFonts w:eastAsia="Calibri" w:cs="Open Sans"/>
          <w:szCs w:val="20"/>
        </w:rPr>
        <w:t xml:space="preserve">  </w:t>
      </w:r>
      <w:r w:rsidR="001870A5" w:rsidRPr="007B03C7">
        <w:rPr>
          <w:rFonts w:eastAsia="Calibri" w:cs="Open Sans"/>
          <w:szCs w:val="20"/>
        </w:rPr>
        <w:t>łódzkiego</w:t>
      </w:r>
      <w:r w:rsidRPr="007B03C7">
        <w:rPr>
          <w:rFonts w:eastAsia="Calibri" w:cs="Open Sans"/>
          <w:szCs w:val="20"/>
        </w:rPr>
        <w:t xml:space="preserve">,  zdefiniowane zagrożenia i problemy oraz prognozowane zmiany stanu środowiska, </w:t>
      </w:r>
      <w:proofErr w:type="gramStart"/>
      <w:r w:rsidRPr="007B03C7">
        <w:rPr>
          <w:rFonts w:eastAsia="Calibri" w:cs="Open Sans"/>
          <w:szCs w:val="20"/>
        </w:rPr>
        <w:t>cele  i</w:t>
      </w:r>
      <w:proofErr w:type="gramEnd"/>
      <w:r w:rsidRPr="007B03C7">
        <w:rPr>
          <w:rFonts w:eastAsia="Calibri" w:cs="Open Sans"/>
          <w:szCs w:val="20"/>
        </w:rPr>
        <w:t xml:space="preserve"> </w:t>
      </w:r>
      <w:proofErr w:type="gramStart"/>
      <w:r w:rsidRPr="007B03C7">
        <w:rPr>
          <w:rFonts w:eastAsia="Calibri" w:cs="Open Sans"/>
          <w:szCs w:val="20"/>
        </w:rPr>
        <w:t>kierunki  interwencji</w:t>
      </w:r>
      <w:proofErr w:type="gramEnd"/>
      <w:r w:rsidRPr="007B03C7">
        <w:rPr>
          <w:rFonts w:eastAsia="Calibri" w:cs="Open Sans"/>
          <w:szCs w:val="20"/>
        </w:rPr>
        <w:t xml:space="preserve">  </w:t>
      </w:r>
      <w:proofErr w:type="gramStart"/>
      <w:r w:rsidRPr="007B03C7">
        <w:rPr>
          <w:rFonts w:eastAsia="Calibri" w:cs="Open Sans"/>
          <w:szCs w:val="20"/>
        </w:rPr>
        <w:t>Programu  oraz</w:t>
      </w:r>
      <w:proofErr w:type="gramEnd"/>
      <w:r w:rsidRPr="007B03C7">
        <w:rPr>
          <w:rFonts w:eastAsia="Calibri" w:cs="Open Sans"/>
          <w:szCs w:val="20"/>
        </w:rPr>
        <w:t xml:space="preserve">  </w:t>
      </w:r>
      <w:proofErr w:type="gramStart"/>
      <w:r w:rsidRPr="007B03C7">
        <w:rPr>
          <w:rFonts w:eastAsia="Calibri" w:cs="Open Sans"/>
          <w:szCs w:val="20"/>
        </w:rPr>
        <w:t>typy  zadań</w:t>
      </w:r>
      <w:proofErr w:type="gramEnd"/>
      <w:r w:rsidRPr="007B03C7">
        <w:rPr>
          <w:rFonts w:eastAsia="Calibri" w:cs="Open Sans"/>
          <w:szCs w:val="20"/>
        </w:rPr>
        <w:t xml:space="preserve">  </w:t>
      </w:r>
      <w:proofErr w:type="gramStart"/>
      <w:r w:rsidRPr="007B03C7">
        <w:rPr>
          <w:rFonts w:eastAsia="Calibri" w:cs="Open Sans"/>
          <w:szCs w:val="20"/>
        </w:rPr>
        <w:t>zgłoszonych  przez</w:t>
      </w:r>
      <w:proofErr w:type="gramEnd"/>
      <w:r w:rsidRPr="007B03C7">
        <w:rPr>
          <w:rFonts w:eastAsia="Calibri" w:cs="Open Sans"/>
          <w:szCs w:val="20"/>
        </w:rPr>
        <w:t xml:space="preserve">  </w:t>
      </w:r>
      <w:proofErr w:type="gramStart"/>
      <w:r w:rsidRPr="007B03C7">
        <w:rPr>
          <w:rFonts w:eastAsia="Calibri" w:cs="Open Sans"/>
          <w:szCs w:val="20"/>
        </w:rPr>
        <w:t>samorządy  dla</w:t>
      </w:r>
      <w:proofErr w:type="gramEnd"/>
      <w:r w:rsidRPr="007B03C7">
        <w:rPr>
          <w:rFonts w:eastAsia="Calibri" w:cs="Open Sans"/>
          <w:szCs w:val="20"/>
        </w:rPr>
        <w:t xml:space="preserve"> poszczególnych obszarów interwencji. Realizacja zaproponowanych zadań nie dotyczy wszystkich jednostek i będzie uzależniona od uwarunkowań prawnych oraz środowiskowych. Wszystkie </w:t>
      </w:r>
      <w:r w:rsidR="00E74908" w:rsidRPr="007B03C7">
        <w:rPr>
          <w:rFonts w:eastAsia="Calibri" w:cs="Open Sans"/>
          <w:szCs w:val="20"/>
        </w:rPr>
        <w:t>cele</w:t>
      </w:r>
      <w:r w:rsidRPr="007B03C7">
        <w:rPr>
          <w:rFonts w:eastAsia="Calibri" w:cs="Open Sans"/>
          <w:szCs w:val="20"/>
        </w:rPr>
        <w:t xml:space="preserve"> oraz</w:t>
      </w:r>
      <w:r w:rsidR="00E74908" w:rsidRPr="007B03C7">
        <w:rPr>
          <w:rFonts w:eastAsia="Calibri" w:cs="Open Sans"/>
          <w:szCs w:val="20"/>
        </w:rPr>
        <w:t xml:space="preserve"> kierunki działań</w:t>
      </w:r>
      <w:r w:rsidRPr="007B03C7">
        <w:rPr>
          <w:rFonts w:eastAsia="Calibri" w:cs="Open Sans"/>
          <w:szCs w:val="20"/>
        </w:rPr>
        <w:t xml:space="preserve"> zaplanowane w dokumencie </w:t>
      </w:r>
      <w:proofErr w:type="spellStart"/>
      <w:r w:rsidRPr="007B03C7">
        <w:rPr>
          <w:rFonts w:eastAsia="Calibri" w:cs="Open Sans"/>
          <w:szCs w:val="20"/>
        </w:rPr>
        <w:t>pn</w:t>
      </w:r>
      <w:proofErr w:type="spellEnd"/>
      <w:r w:rsidRPr="007B03C7">
        <w:rPr>
          <w:rFonts w:eastAsia="Calibri" w:cs="Open Sans"/>
          <w:szCs w:val="20"/>
        </w:rPr>
        <w:t xml:space="preserve"> „</w:t>
      </w:r>
      <w:r w:rsidR="00E74908" w:rsidRPr="007B03C7">
        <w:rPr>
          <w:rFonts w:eastAsia="Calibri" w:cs="Open Sans"/>
          <w:szCs w:val="20"/>
        </w:rPr>
        <w:t>Strategi</w:t>
      </w:r>
      <w:r w:rsidR="004F42B5" w:rsidRPr="007B03C7">
        <w:rPr>
          <w:rFonts w:eastAsia="Calibri" w:cs="Open Sans"/>
          <w:szCs w:val="20"/>
        </w:rPr>
        <w:t>a</w:t>
      </w:r>
      <w:r w:rsidR="00E74908" w:rsidRPr="007B03C7">
        <w:rPr>
          <w:rFonts w:eastAsia="Calibri" w:cs="Open Sans"/>
          <w:szCs w:val="20"/>
        </w:rPr>
        <w:t xml:space="preserve"> Rozwoju</w:t>
      </w:r>
      <w:r w:rsidR="00BB6092" w:rsidRPr="007B03C7">
        <w:rPr>
          <w:rFonts w:eastAsia="Calibri" w:cs="Open Sans"/>
          <w:szCs w:val="20"/>
        </w:rPr>
        <w:t xml:space="preserve"> </w:t>
      </w:r>
      <w:r w:rsidR="00EC3349" w:rsidRPr="007B03C7">
        <w:rPr>
          <w:rFonts w:eastAsia="Calibri" w:cs="Open Sans"/>
          <w:szCs w:val="20"/>
        </w:rPr>
        <w:t xml:space="preserve">Gminy </w:t>
      </w:r>
      <w:r w:rsidR="00BA15CD">
        <w:rPr>
          <w:rFonts w:eastAsia="Calibri" w:cs="Open Sans"/>
          <w:szCs w:val="20"/>
        </w:rPr>
        <w:t xml:space="preserve">Bedlno </w:t>
      </w:r>
      <w:r w:rsidR="00DF2107" w:rsidRPr="007B03C7">
        <w:rPr>
          <w:rFonts w:eastAsia="Calibri" w:cs="Open Sans"/>
          <w:szCs w:val="20"/>
        </w:rPr>
        <w:t>na lata 202</w:t>
      </w:r>
      <w:r w:rsidR="00BA15CD">
        <w:rPr>
          <w:rFonts w:eastAsia="Calibri" w:cs="Open Sans"/>
          <w:szCs w:val="20"/>
        </w:rPr>
        <w:t>7</w:t>
      </w:r>
      <w:r w:rsidR="00DF2107" w:rsidRPr="007B03C7">
        <w:rPr>
          <w:rFonts w:eastAsia="Calibri" w:cs="Open Sans"/>
          <w:szCs w:val="20"/>
        </w:rPr>
        <w:t>-203</w:t>
      </w:r>
      <w:r w:rsidR="00BA15CD">
        <w:rPr>
          <w:rFonts w:eastAsia="Calibri" w:cs="Open Sans"/>
          <w:szCs w:val="20"/>
        </w:rPr>
        <w:t>7</w:t>
      </w:r>
      <w:r w:rsidR="00DF2107" w:rsidRPr="007B03C7">
        <w:rPr>
          <w:rFonts w:eastAsia="Calibri" w:cs="Open Sans"/>
          <w:szCs w:val="20"/>
        </w:rPr>
        <w:t xml:space="preserve">” </w:t>
      </w:r>
      <w:r w:rsidRPr="007B03C7">
        <w:rPr>
          <w:rFonts w:eastAsia="Calibri" w:cs="Open Sans"/>
          <w:szCs w:val="20"/>
        </w:rPr>
        <w:t xml:space="preserve">są spójne z założeniami Programu ochrony środowiska dla województwa </w:t>
      </w:r>
      <w:r w:rsidR="00BF24FF" w:rsidRPr="007B03C7">
        <w:rPr>
          <w:rFonts w:eastAsia="Calibri" w:cs="Open Sans"/>
          <w:szCs w:val="20"/>
        </w:rPr>
        <w:t>łódzkiego</w:t>
      </w:r>
      <w:r w:rsidRPr="007B03C7">
        <w:rPr>
          <w:rFonts w:eastAsia="Calibri" w:cs="Open Sans"/>
          <w:szCs w:val="20"/>
        </w:rPr>
        <w:t xml:space="preserve"> </w:t>
      </w:r>
      <w:r w:rsidR="00BF24FF" w:rsidRPr="007B03C7">
        <w:rPr>
          <w:rFonts w:eastAsia="Calibri" w:cs="Open Sans"/>
          <w:szCs w:val="20"/>
        </w:rPr>
        <w:t>na lata 2021-2024 z perspektywą do 2028.</w:t>
      </w:r>
      <w:r w:rsidRPr="007B03C7">
        <w:rPr>
          <w:rFonts w:eastAsia="Calibri" w:cs="Open Sans"/>
          <w:szCs w:val="20"/>
        </w:rPr>
        <w:t xml:space="preserve"> </w:t>
      </w:r>
    </w:p>
    <w:p w14:paraId="76736B96" w14:textId="19DC3925" w:rsidR="00E33B08" w:rsidRPr="007B03C7" w:rsidRDefault="00482649" w:rsidP="007B03C7">
      <w:pPr>
        <w:spacing w:line="360" w:lineRule="auto"/>
        <w:jc w:val="both"/>
        <w:rPr>
          <w:rFonts w:eastAsia="Calibri" w:cs="Open Sans"/>
          <w:szCs w:val="20"/>
        </w:rPr>
      </w:pPr>
      <w:r w:rsidRPr="007B03C7">
        <w:rPr>
          <w:rFonts w:eastAsia="Calibri" w:cs="Open Sans"/>
          <w:szCs w:val="20"/>
        </w:rPr>
        <w:t>W dniu 2</w:t>
      </w:r>
      <w:r w:rsidR="00BF24FF" w:rsidRPr="007B03C7">
        <w:rPr>
          <w:rFonts w:eastAsia="Calibri" w:cs="Open Sans"/>
          <w:szCs w:val="20"/>
        </w:rPr>
        <w:t>8</w:t>
      </w:r>
      <w:r w:rsidRPr="007B03C7">
        <w:rPr>
          <w:rFonts w:eastAsia="Calibri" w:cs="Open Sans"/>
          <w:szCs w:val="20"/>
        </w:rPr>
        <w:t xml:space="preserve"> </w:t>
      </w:r>
      <w:r w:rsidR="00BF24FF" w:rsidRPr="007B03C7">
        <w:rPr>
          <w:rFonts w:eastAsia="Calibri" w:cs="Open Sans"/>
          <w:szCs w:val="20"/>
        </w:rPr>
        <w:t>sierpnia</w:t>
      </w:r>
      <w:r w:rsidRPr="007B03C7">
        <w:rPr>
          <w:rFonts w:eastAsia="Calibri" w:cs="Open Sans"/>
          <w:szCs w:val="20"/>
        </w:rPr>
        <w:t xml:space="preserve"> 201</w:t>
      </w:r>
      <w:r w:rsidR="00BF24FF" w:rsidRPr="007B03C7">
        <w:rPr>
          <w:rFonts w:eastAsia="Calibri" w:cs="Open Sans"/>
          <w:szCs w:val="20"/>
        </w:rPr>
        <w:t>8</w:t>
      </w:r>
      <w:r w:rsidRPr="007B03C7">
        <w:rPr>
          <w:rFonts w:eastAsia="Calibri" w:cs="Open Sans"/>
          <w:szCs w:val="20"/>
        </w:rPr>
        <w:t xml:space="preserve"> r. uchwałą Nr </w:t>
      </w:r>
      <w:r w:rsidR="00BF24FF" w:rsidRPr="007B03C7">
        <w:rPr>
          <w:rFonts w:eastAsia="Calibri" w:cs="Open Sans"/>
          <w:szCs w:val="20"/>
        </w:rPr>
        <w:t>LV</w:t>
      </w:r>
      <w:r w:rsidRPr="007B03C7">
        <w:rPr>
          <w:rFonts w:eastAsia="Calibri" w:cs="Open Sans"/>
          <w:szCs w:val="20"/>
        </w:rPr>
        <w:t>/</w:t>
      </w:r>
      <w:r w:rsidR="00BF24FF" w:rsidRPr="007B03C7">
        <w:rPr>
          <w:rFonts w:eastAsia="Calibri" w:cs="Open Sans"/>
          <w:szCs w:val="20"/>
        </w:rPr>
        <w:t>679</w:t>
      </w:r>
      <w:r w:rsidRPr="007B03C7">
        <w:rPr>
          <w:rFonts w:eastAsia="Calibri" w:cs="Open Sans"/>
          <w:szCs w:val="20"/>
        </w:rPr>
        <w:t>/</w:t>
      </w:r>
      <w:r w:rsidR="00BF24FF" w:rsidRPr="007B03C7">
        <w:rPr>
          <w:rFonts w:eastAsia="Calibri" w:cs="Open Sans"/>
          <w:szCs w:val="20"/>
        </w:rPr>
        <w:t>18</w:t>
      </w:r>
      <w:r w:rsidRPr="007B03C7">
        <w:rPr>
          <w:rFonts w:eastAsia="Calibri" w:cs="Open Sans"/>
          <w:szCs w:val="20"/>
        </w:rPr>
        <w:t xml:space="preserve">, Sejmik Województwa </w:t>
      </w:r>
      <w:r w:rsidR="00BF24FF" w:rsidRPr="007B03C7">
        <w:rPr>
          <w:rFonts w:eastAsia="Calibri" w:cs="Open Sans"/>
          <w:szCs w:val="20"/>
        </w:rPr>
        <w:t>Łódzkiego</w:t>
      </w:r>
      <w:r w:rsidRPr="007B03C7">
        <w:rPr>
          <w:rFonts w:eastAsia="Calibri" w:cs="Open Sans"/>
          <w:szCs w:val="20"/>
        </w:rPr>
        <w:t xml:space="preserve"> uchwalił</w:t>
      </w:r>
      <w:r w:rsidR="00E33B08" w:rsidRPr="007B03C7">
        <w:rPr>
          <w:rFonts w:eastAsia="Calibri" w:cs="Open Sans"/>
          <w:szCs w:val="20"/>
        </w:rPr>
        <w:t xml:space="preserve"> </w:t>
      </w:r>
      <w:r w:rsidRPr="007B03C7">
        <w:rPr>
          <w:rFonts w:eastAsia="Calibri" w:cs="Open Sans"/>
          <w:b/>
          <w:bCs/>
          <w:szCs w:val="20"/>
        </w:rPr>
        <w:t xml:space="preserve">Plan </w:t>
      </w:r>
      <w:r w:rsidR="00E33B08" w:rsidRPr="007B03C7">
        <w:rPr>
          <w:rFonts w:eastAsia="Calibri" w:cs="Open Sans"/>
          <w:b/>
          <w:bCs/>
          <w:szCs w:val="20"/>
        </w:rPr>
        <w:t>Z</w:t>
      </w:r>
      <w:r w:rsidRPr="007B03C7">
        <w:rPr>
          <w:rFonts w:eastAsia="Calibri" w:cs="Open Sans"/>
          <w:b/>
          <w:bCs/>
          <w:szCs w:val="20"/>
        </w:rPr>
        <w:t xml:space="preserve">agospodarowania </w:t>
      </w:r>
      <w:r w:rsidR="00E33B08" w:rsidRPr="007B03C7">
        <w:rPr>
          <w:rFonts w:eastAsia="Calibri" w:cs="Open Sans"/>
          <w:b/>
          <w:bCs/>
          <w:szCs w:val="20"/>
        </w:rPr>
        <w:t>P</w:t>
      </w:r>
      <w:r w:rsidRPr="007B03C7">
        <w:rPr>
          <w:rFonts w:eastAsia="Calibri" w:cs="Open Sans"/>
          <w:b/>
          <w:bCs/>
          <w:szCs w:val="20"/>
        </w:rPr>
        <w:t xml:space="preserve">rzestrzennego </w:t>
      </w:r>
      <w:r w:rsidR="00E33B08" w:rsidRPr="007B03C7">
        <w:rPr>
          <w:rFonts w:eastAsia="Calibri" w:cs="Open Sans"/>
          <w:b/>
          <w:bCs/>
          <w:szCs w:val="20"/>
        </w:rPr>
        <w:t>W</w:t>
      </w:r>
      <w:r w:rsidRPr="007B03C7">
        <w:rPr>
          <w:rFonts w:eastAsia="Calibri" w:cs="Open Sans"/>
          <w:b/>
          <w:bCs/>
          <w:szCs w:val="20"/>
        </w:rPr>
        <w:t>ojewództwa</w:t>
      </w:r>
      <w:r w:rsidR="00E33B08" w:rsidRPr="007B03C7">
        <w:rPr>
          <w:rFonts w:eastAsia="Calibri" w:cs="Open Sans"/>
          <w:b/>
          <w:bCs/>
          <w:szCs w:val="20"/>
        </w:rPr>
        <w:t xml:space="preserve"> </w:t>
      </w:r>
      <w:r w:rsidR="00BF24FF" w:rsidRPr="007B03C7">
        <w:rPr>
          <w:rFonts w:eastAsia="Calibri" w:cs="Open Sans"/>
          <w:b/>
          <w:bCs/>
          <w:szCs w:val="20"/>
        </w:rPr>
        <w:t>Łódzkiego</w:t>
      </w:r>
      <w:r w:rsidRPr="007B03C7">
        <w:rPr>
          <w:rFonts w:eastAsia="Calibri" w:cs="Open Sans"/>
          <w:szCs w:val="20"/>
        </w:rPr>
        <w:t>.</w:t>
      </w:r>
      <w:r w:rsidR="006230DA" w:rsidRPr="007B03C7">
        <w:rPr>
          <w:rFonts w:eastAsia="Calibri" w:cs="Open Sans"/>
          <w:szCs w:val="20"/>
        </w:rPr>
        <w:t xml:space="preserve"> </w:t>
      </w:r>
      <w:r w:rsidRPr="007B03C7">
        <w:rPr>
          <w:rFonts w:eastAsia="Calibri" w:cs="Open Sans"/>
          <w:szCs w:val="20"/>
        </w:rPr>
        <w:t xml:space="preserve">Plan zagospodarowania przestrzennego województwa jest najważniejszym dokumentem Samorządu Województwa </w:t>
      </w:r>
      <w:r w:rsidR="00BF24FF" w:rsidRPr="007B03C7">
        <w:rPr>
          <w:rFonts w:eastAsia="Calibri" w:cs="Open Sans"/>
          <w:szCs w:val="20"/>
        </w:rPr>
        <w:t>Łódzkiego</w:t>
      </w:r>
      <w:r w:rsidRPr="007B03C7">
        <w:rPr>
          <w:rFonts w:eastAsia="Calibri" w:cs="Open Sans"/>
          <w:szCs w:val="20"/>
        </w:rPr>
        <w:t xml:space="preserve"> określającym politykę przestrzenną w granicach administracyjnych regionu, w tym dla miejskiego obszaru funkcjonalnego ośrodka wojewódzkiego. Plan określa model rozwoju przestrzennego, cele polityki przestrzennej i kierunki zagospodarowania przestrzennego województwa oraz rozmieszczenie inwestycji celu publicznego o znaczeniu ponadlokalnym, a także zasady zagospodarowania obszarów funkcjonalnych. </w:t>
      </w:r>
      <w:r w:rsidR="00912455" w:rsidRPr="00912455">
        <w:rPr>
          <w:rFonts w:eastAsia="Calibri" w:cs="Open Sans"/>
          <w:szCs w:val="20"/>
        </w:rPr>
        <w:t xml:space="preserve">Strategia Rozwoju Gminy </w:t>
      </w:r>
      <w:r w:rsidR="00BA15CD">
        <w:rPr>
          <w:rFonts w:eastAsia="Calibri" w:cs="Open Sans"/>
          <w:szCs w:val="20"/>
        </w:rPr>
        <w:t xml:space="preserve">Bedlno </w:t>
      </w:r>
      <w:r w:rsidR="00912455" w:rsidRPr="00912455">
        <w:rPr>
          <w:rFonts w:eastAsia="Calibri" w:cs="Open Sans"/>
          <w:szCs w:val="20"/>
        </w:rPr>
        <w:t>na lata 202</w:t>
      </w:r>
      <w:r w:rsidR="00BA15CD">
        <w:rPr>
          <w:rFonts w:eastAsia="Calibri" w:cs="Open Sans"/>
          <w:szCs w:val="20"/>
        </w:rPr>
        <w:t>7</w:t>
      </w:r>
      <w:r w:rsidR="00912455" w:rsidRPr="00912455">
        <w:rPr>
          <w:rFonts w:eastAsia="Calibri" w:cs="Open Sans"/>
          <w:szCs w:val="20"/>
        </w:rPr>
        <w:t>-203</w:t>
      </w:r>
      <w:r w:rsidR="00BA15CD">
        <w:rPr>
          <w:rFonts w:eastAsia="Calibri" w:cs="Open Sans"/>
          <w:szCs w:val="20"/>
        </w:rPr>
        <w:t>7</w:t>
      </w:r>
      <w:r w:rsidR="00A41E7D" w:rsidRPr="007B03C7">
        <w:rPr>
          <w:rFonts w:eastAsia="Calibri" w:cs="Open Sans"/>
          <w:szCs w:val="20"/>
        </w:rPr>
        <w:t xml:space="preserve"> </w:t>
      </w:r>
      <w:r w:rsidRPr="007B03C7">
        <w:rPr>
          <w:rFonts w:eastAsia="Calibri" w:cs="Open Sans"/>
          <w:szCs w:val="20"/>
        </w:rPr>
        <w:t xml:space="preserve">wpisuje się w założenia Planu zagospodarowania przestrzennego </w:t>
      </w:r>
      <w:r w:rsidR="00E33B08" w:rsidRPr="007B03C7">
        <w:rPr>
          <w:rFonts w:eastAsia="Calibri" w:cs="Open Sans"/>
          <w:szCs w:val="20"/>
        </w:rPr>
        <w:t>W</w:t>
      </w:r>
      <w:r w:rsidRPr="007B03C7">
        <w:rPr>
          <w:rFonts w:eastAsia="Calibri" w:cs="Open Sans"/>
          <w:szCs w:val="20"/>
        </w:rPr>
        <w:t xml:space="preserve">ojewództwa </w:t>
      </w:r>
      <w:r w:rsidR="00BF24FF" w:rsidRPr="007B03C7">
        <w:rPr>
          <w:rFonts w:eastAsia="Calibri" w:cs="Open Sans"/>
          <w:szCs w:val="20"/>
        </w:rPr>
        <w:t>Łódzkiego</w:t>
      </w:r>
      <w:r w:rsidR="00A24FD1" w:rsidRPr="007B03C7">
        <w:rPr>
          <w:rFonts w:eastAsia="Calibri" w:cs="Open Sans"/>
          <w:szCs w:val="20"/>
        </w:rPr>
        <w:t xml:space="preserve">. </w:t>
      </w:r>
    </w:p>
    <w:p w14:paraId="7520807C" w14:textId="144FBE9A" w:rsidR="00B87DF3" w:rsidRPr="007B03C7" w:rsidRDefault="00482649" w:rsidP="007B03C7">
      <w:pPr>
        <w:spacing w:line="360" w:lineRule="auto"/>
        <w:jc w:val="both"/>
        <w:rPr>
          <w:rFonts w:cs="Open Sans"/>
          <w:szCs w:val="20"/>
        </w:rPr>
      </w:pPr>
      <w:bookmarkStart w:id="31" w:name="_Hlk127292822"/>
      <w:r w:rsidRPr="007B03C7">
        <w:rPr>
          <w:rFonts w:cs="Open Sans"/>
          <w:szCs w:val="20"/>
        </w:rPr>
        <w:t>Dokument pn</w:t>
      </w:r>
      <w:r w:rsidR="008A690F" w:rsidRPr="007B03C7">
        <w:rPr>
          <w:rFonts w:cs="Open Sans"/>
          <w:szCs w:val="20"/>
        </w:rPr>
        <w:t>.</w:t>
      </w:r>
      <w:r w:rsidRPr="007B03C7">
        <w:rPr>
          <w:rFonts w:cs="Open Sans"/>
          <w:b/>
          <w:bCs/>
          <w:szCs w:val="20"/>
        </w:rPr>
        <w:t xml:space="preserve"> „Program ochrony powietrza </w:t>
      </w:r>
      <w:r w:rsidR="00BF24FF" w:rsidRPr="007B03C7">
        <w:rPr>
          <w:rFonts w:cs="Open Sans"/>
          <w:b/>
          <w:bCs/>
          <w:szCs w:val="20"/>
        </w:rPr>
        <w:t>i plan działań krótkoterminowych dla strefy łódzkiej</w:t>
      </w:r>
      <w:r w:rsidRPr="007B03C7">
        <w:rPr>
          <w:rFonts w:cs="Open Sans"/>
          <w:b/>
          <w:bCs/>
          <w:szCs w:val="20"/>
        </w:rPr>
        <w:t xml:space="preserve">”  </w:t>
      </w:r>
      <w:r w:rsidRPr="007B03C7">
        <w:rPr>
          <w:rFonts w:cs="Open Sans"/>
          <w:szCs w:val="20"/>
        </w:rPr>
        <w:t xml:space="preserve">został przyjęty na podstawie Uchwały Sejmiku Województwa </w:t>
      </w:r>
      <w:r w:rsidR="00BF24FF" w:rsidRPr="007B03C7">
        <w:rPr>
          <w:rFonts w:cs="Open Sans"/>
          <w:szCs w:val="20"/>
        </w:rPr>
        <w:t>Łódzkiego</w:t>
      </w:r>
      <w:r w:rsidR="006044F2" w:rsidRPr="007B03C7">
        <w:rPr>
          <w:rFonts w:cs="Open Sans"/>
          <w:szCs w:val="20"/>
        </w:rPr>
        <w:t xml:space="preserve"> </w:t>
      </w:r>
      <w:r w:rsidRPr="007B03C7">
        <w:rPr>
          <w:rFonts w:cs="Open Sans"/>
          <w:szCs w:val="20"/>
        </w:rPr>
        <w:t xml:space="preserve">nr </w:t>
      </w:r>
      <w:r w:rsidR="00B87DF3" w:rsidRPr="007B03C7">
        <w:rPr>
          <w:rFonts w:cs="Open Sans"/>
          <w:szCs w:val="20"/>
        </w:rPr>
        <w:t>LXIII</w:t>
      </w:r>
      <w:r w:rsidRPr="007B03C7">
        <w:rPr>
          <w:rFonts w:cs="Open Sans"/>
          <w:szCs w:val="20"/>
        </w:rPr>
        <w:t>/</w:t>
      </w:r>
      <w:r w:rsidR="00B87DF3" w:rsidRPr="007B03C7">
        <w:rPr>
          <w:rFonts w:cs="Open Sans"/>
          <w:szCs w:val="20"/>
        </w:rPr>
        <w:t>694</w:t>
      </w:r>
      <w:r w:rsidRPr="007B03C7">
        <w:rPr>
          <w:rFonts w:cs="Open Sans"/>
          <w:szCs w:val="20"/>
        </w:rPr>
        <w:t>/</w:t>
      </w:r>
      <w:r w:rsidR="006044F2" w:rsidRPr="007B03C7">
        <w:rPr>
          <w:rFonts w:cs="Open Sans"/>
          <w:szCs w:val="20"/>
        </w:rPr>
        <w:t>2</w:t>
      </w:r>
      <w:r w:rsidR="00B87DF3" w:rsidRPr="007B03C7">
        <w:rPr>
          <w:rFonts w:cs="Open Sans"/>
          <w:szCs w:val="20"/>
        </w:rPr>
        <w:t>3</w:t>
      </w:r>
      <w:r w:rsidRPr="007B03C7">
        <w:rPr>
          <w:rFonts w:cs="Open Sans"/>
          <w:szCs w:val="20"/>
        </w:rPr>
        <w:t xml:space="preserve"> z dnia </w:t>
      </w:r>
      <w:r w:rsidR="00B87DF3" w:rsidRPr="007B03C7">
        <w:rPr>
          <w:rFonts w:cs="Open Sans"/>
          <w:szCs w:val="20"/>
        </w:rPr>
        <w:t>21</w:t>
      </w:r>
      <w:r w:rsidRPr="007B03C7">
        <w:rPr>
          <w:rFonts w:cs="Open Sans"/>
          <w:szCs w:val="20"/>
        </w:rPr>
        <w:t xml:space="preserve"> </w:t>
      </w:r>
      <w:r w:rsidR="00B87DF3" w:rsidRPr="007B03C7">
        <w:rPr>
          <w:rFonts w:cs="Open Sans"/>
          <w:szCs w:val="20"/>
        </w:rPr>
        <w:t>listopada</w:t>
      </w:r>
      <w:r w:rsidRPr="007B03C7">
        <w:rPr>
          <w:rFonts w:cs="Open Sans"/>
          <w:szCs w:val="20"/>
        </w:rPr>
        <w:t xml:space="preserve"> 202</w:t>
      </w:r>
      <w:r w:rsidR="00B87DF3" w:rsidRPr="007B03C7">
        <w:rPr>
          <w:rFonts w:cs="Open Sans"/>
          <w:szCs w:val="20"/>
        </w:rPr>
        <w:t>3</w:t>
      </w:r>
      <w:r w:rsidRPr="007B03C7">
        <w:rPr>
          <w:rFonts w:cs="Open Sans"/>
          <w:szCs w:val="20"/>
        </w:rPr>
        <w:t xml:space="preserve"> r. </w:t>
      </w:r>
      <w:r w:rsidR="00C9417F" w:rsidRPr="007B03C7">
        <w:rPr>
          <w:rFonts w:cs="Open Sans"/>
          <w:szCs w:val="20"/>
        </w:rPr>
        <w:t xml:space="preserve">Program ochrony powietrza i plan działań krótkoterminowych dla strefy łódzkiej został przygotowany w związku z </w:t>
      </w:r>
      <w:r w:rsidR="00B87DF3" w:rsidRPr="007B03C7">
        <w:rPr>
          <w:rFonts w:cs="Open Sans"/>
          <w:szCs w:val="20"/>
        </w:rPr>
        <w:t xml:space="preserve">przekroczeniami stężeń pyłu zawieszonego PM10, pyłu zawieszonego PM2,5, </w:t>
      </w:r>
      <w:proofErr w:type="spellStart"/>
      <w:r w:rsidR="00B87DF3" w:rsidRPr="007B03C7">
        <w:rPr>
          <w:rFonts w:cs="Open Sans"/>
          <w:szCs w:val="20"/>
        </w:rPr>
        <w:t>benzo</w:t>
      </w:r>
      <w:proofErr w:type="spellEnd"/>
      <w:r w:rsidR="00B87DF3" w:rsidRPr="007B03C7">
        <w:rPr>
          <w:rFonts w:cs="Open Sans"/>
          <w:szCs w:val="20"/>
        </w:rPr>
        <w:t>(a)</w:t>
      </w:r>
      <w:proofErr w:type="spellStart"/>
      <w:r w:rsidR="00B87DF3" w:rsidRPr="007B03C7">
        <w:rPr>
          <w:rFonts w:cs="Open Sans"/>
          <w:szCs w:val="20"/>
        </w:rPr>
        <w:t>pirenu</w:t>
      </w:r>
      <w:proofErr w:type="spellEnd"/>
      <w:r w:rsidR="00B87DF3" w:rsidRPr="007B03C7">
        <w:rPr>
          <w:rFonts w:cs="Open Sans"/>
          <w:szCs w:val="20"/>
        </w:rPr>
        <w:t xml:space="preserve"> oraz ozonu w 2021 roku. </w:t>
      </w:r>
    </w:p>
    <w:p w14:paraId="7D5C778A" w14:textId="6A26AC57" w:rsidR="00C9417F" w:rsidRPr="007B03C7" w:rsidRDefault="00C9417F" w:rsidP="007B03C7">
      <w:pPr>
        <w:spacing w:line="360" w:lineRule="auto"/>
        <w:jc w:val="both"/>
        <w:rPr>
          <w:rFonts w:cs="Open Sans"/>
          <w:szCs w:val="20"/>
        </w:rPr>
      </w:pPr>
      <w:r w:rsidRPr="007B03C7">
        <w:rPr>
          <w:rFonts w:cs="Open Sans"/>
          <w:szCs w:val="20"/>
        </w:rPr>
        <w:t xml:space="preserve">Opracowany został zgodnie z wymaganiami Rozporządzenia Ministra Środowiska z dnia 14 czerwca 2019 r. w sprawie programów ochrony powietrza oraz planów krótkoterminowych. Integralną częścią Programu jest plan działań krótkoterminowych. </w:t>
      </w:r>
    </w:p>
    <w:bookmarkEnd w:id="31"/>
    <w:p w14:paraId="2F74DFFE" w14:textId="77777777" w:rsidR="00B87DF3" w:rsidRPr="007B03C7" w:rsidRDefault="00B87DF3" w:rsidP="007B03C7">
      <w:pPr>
        <w:spacing w:line="360" w:lineRule="auto"/>
        <w:jc w:val="both"/>
        <w:rPr>
          <w:rFonts w:cs="Open Sans"/>
          <w:szCs w:val="20"/>
        </w:rPr>
      </w:pPr>
      <w:r w:rsidRPr="007B03C7">
        <w:rPr>
          <w:rFonts w:cs="Open Sans"/>
          <w:szCs w:val="20"/>
        </w:rPr>
        <w:t xml:space="preserve">Program ochrony powietrza jest dokumentem, który podaje ważne przyczyny (źródła) przekroczenia norm jakości powietrza w odniesieniu do pyłu zawieszonego PM10, pyłu zawieszonego PM2,5, </w:t>
      </w:r>
      <w:proofErr w:type="spellStart"/>
      <w:r w:rsidRPr="007B03C7">
        <w:rPr>
          <w:rFonts w:cs="Open Sans"/>
          <w:szCs w:val="20"/>
        </w:rPr>
        <w:t>benzo</w:t>
      </w:r>
      <w:proofErr w:type="spellEnd"/>
      <w:r w:rsidRPr="007B03C7">
        <w:rPr>
          <w:rFonts w:cs="Open Sans"/>
          <w:szCs w:val="20"/>
        </w:rPr>
        <w:t>(a)</w:t>
      </w:r>
      <w:proofErr w:type="spellStart"/>
      <w:r w:rsidRPr="007B03C7">
        <w:rPr>
          <w:rFonts w:cs="Open Sans"/>
          <w:szCs w:val="20"/>
        </w:rPr>
        <w:t>pirenu</w:t>
      </w:r>
      <w:proofErr w:type="spellEnd"/>
      <w:r w:rsidRPr="007B03C7">
        <w:rPr>
          <w:rFonts w:cs="Open Sans"/>
          <w:szCs w:val="20"/>
        </w:rPr>
        <w:t xml:space="preserve"> oraz ozonu w strefie łódzkiej, ma on na celu zdefiniowanie skutecznych i wykonalnych działań, których wdrożenie poprawi jakość powietrza i spełni normy </w:t>
      </w:r>
      <w:r w:rsidRPr="007B03C7">
        <w:rPr>
          <w:rFonts w:cs="Open Sans"/>
          <w:szCs w:val="20"/>
        </w:rPr>
        <w:lastRenderedPageBreak/>
        <w:t>określone w rozporządzeniu Ministra Środowiska z dnia 24 sierpnia 2012 r. w sprawie poziomów niektórych substancji w powietrzu (Dz.U. z 2021 r. poz. 845).</w:t>
      </w:r>
    </w:p>
    <w:p w14:paraId="3F9567F1" w14:textId="18D4D76F" w:rsidR="00BC0500" w:rsidRPr="007B03C7" w:rsidRDefault="00BC0500" w:rsidP="007B03C7">
      <w:pPr>
        <w:spacing w:line="360" w:lineRule="auto"/>
        <w:jc w:val="both"/>
        <w:rPr>
          <w:rFonts w:cs="Open Sans"/>
          <w:szCs w:val="20"/>
        </w:rPr>
      </w:pPr>
      <w:r w:rsidRPr="007B03C7">
        <w:rPr>
          <w:rFonts w:cs="Open Sans"/>
          <w:szCs w:val="20"/>
        </w:rPr>
        <w:t>Program opracowany został na podstawie danych o jakości powietrza za rok 2021 (dane emisyjne i meteorologiczne z roku 2021) z uwzględnieniem udziałów różnych typów źródeł w obszarach z przekroczonymi normami powietrza. Realizacja zaproponowanych działań naprawczych przewidziano na 31 grudnia 2026 r.</w:t>
      </w:r>
    </w:p>
    <w:p w14:paraId="4D343E12" w14:textId="6C26AC96" w:rsidR="00482649" w:rsidRPr="007B03C7" w:rsidRDefault="00482649" w:rsidP="007B03C7">
      <w:pPr>
        <w:spacing w:line="360" w:lineRule="auto"/>
        <w:jc w:val="both"/>
        <w:rPr>
          <w:rFonts w:eastAsia="Calibri" w:cs="Open Sans"/>
          <w:b/>
          <w:bCs/>
          <w:szCs w:val="20"/>
        </w:rPr>
      </w:pPr>
      <w:r w:rsidRPr="007B03C7">
        <w:rPr>
          <w:rFonts w:eastAsia="Calibri" w:cs="Open Sans"/>
          <w:szCs w:val="20"/>
        </w:rPr>
        <w:t xml:space="preserve">Działania zaplanowane w ramach </w:t>
      </w:r>
      <w:r w:rsidR="00AE28C8" w:rsidRPr="00AE28C8">
        <w:rPr>
          <w:rFonts w:eastAsia="Calibri" w:cs="Open Sans"/>
          <w:szCs w:val="20"/>
        </w:rPr>
        <w:t>Strategi</w:t>
      </w:r>
      <w:r w:rsidR="00AE28C8">
        <w:rPr>
          <w:rFonts w:eastAsia="Calibri" w:cs="Open Sans"/>
          <w:szCs w:val="20"/>
        </w:rPr>
        <w:t>i</w:t>
      </w:r>
      <w:r w:rsidR="00AE28C8" w:rsidRPr="00AE28C8">
        <w:rPr>
          <w:rFonts w:eastAsia="Calibri" w:cs="Open Sans"/>
          <w:szCs w:val="20"/>
        </w:rPr>
        <w:t xml:space="preserve"> Rozwoju Gminy </w:t>
      </w:r>
      <w:r w:rsidR="00BA15CD">
        <w:rPr>
          <w:rFonts w:eastAsia="Calibri" w:cs="Open Sans"/>
          <w:szCs w:val="20"/>
        </w:rPr>
        <w:t xml:space="preserve">Bedlno </w:t>
      </w:r>
      <w:r w:rsidR="00AE28C8" w:rsidRPr="00AE28C8">
        <w:rPr>
          <w:rFonts w:eastAsia="Calibri" w:cs="Open Sans"/>
          <w:szCs w:val="20"/>
        </w:rPr>
        <w:t>na lata 202</w:t>
      </w:r>
      <w:r w:rsidR="00BA15CD">
        <w:rPr>
          <w:rFonts w:eastAsia="Calibri" w:cs="Open Sans"/>
          <w:szCs w:val="20"/>
        </w:rPr>
        <w:t>7</w:t>
      </w:r>
      <w:r w:rsidR="00AE28C8" w:rsidRPr="00AE28C8">
        <w:rPr>
          <w:rFonts w:eastAsia="Calibri" w:cs="Open Sans"/>
          <w:szCs w:val="20"/>
        </w:rPr>
        <w:t>-203</w:t>
      </w:r>
      <w:r w:rsidR="00BA15CD">
        <w:rPr>
          <w:rFonts w:eastAsia="Calibri" w:cs="Open Sans"/>
          <w:szCs w:val="20"/>
        </w:rPr>
        <w:t>7</w:t>
      </w:r>
      <w:r w:rsidR="00AE28C8">
        <w:rPr>
          <w:rFonts w:eastAsia="Calibri" w:cs="Open Sans"/>
          <w:szCs w:val="20"/>
        </w:rPr>
        <w:t xml:space="preserve"> </w:t>
      </w:r>
      <w:r w:rsidRPr="007B03C7">
        <w:rPr>
          <w:rFonts w:eastAsia="Calibri" w:cs="Open Sans"/>
          <w:szCs w:val="20"/>
        </w:rPr>
        <w:t xml:space="preserve">przyczynią się do ograniczenia emisji zanieczyszczeń do atmosfery poprzez realizację zadań dotyczących budowy/rozbudowy ścieżek pieszo-rowerowych, </w:t>
      </w:r>
      <w:r w:rsidR="00BC0500" w:rsidRPr="007B03C7">
        <w:rPr>
          <w:rFonts w:eastAsia="Calibri" w:cs="Open Sans"/>
          <w:szCs w:val="20"/>
        </w:rPr>
        <w:t xml:space="preserve">wymiany źródeł ciepła </w:t>
      </w:r>
      <w:r w:rsidRPr="007B03C7">
        <w:rPr>
          <w:rFonts w:eastAsia="Calibri" w:cs="Open Sans"/>
          <w:szCs w:val="20"/>
        </w:rPr>
        <w:t>czy montażu odnawialnych źródeł energii.</w:t>
      </w:r>
      <w:r w:rsidRPr="007B03C7">
        <w:rPr>
          <w:rFonts w:eastAsia="Calibri" w:cs="Open Sans"/>
          <w:b/>
          <w:bCs/>
          <w:szCs w:val="20"/>
        </w:rPr>
        <w:t xml:space="preserve">  </w:t>
      </w:r>
      <w:r w:rsidRPr="007B03C7">
        <w:rPr>
          <w:rFonts w:eastAsia="Calibri" w:cs="Open Sans"/>
          <w:szCs w:val="20"/>
        </w:rPr>
        <w:t xml:space="preserve">Kierunki określone w </w:t>
      </w:r>
      <w:r w:rsidR="00F54799" w:rsidRPr="007B03C7">
        <w:rPr>
          <w:rFonts w:eastAsia="Calibri" w:cs="Open Sans"/>
          <w:szCs w:val="20"/>
        </w:rPr>
        <w:t>Strategii</w:t>
      </w:r>
      <w:r w:rsidRPr="007B03C7">
        <w:rPr>
          <w:rFonts w:eastAsia="Calibri" w:cs="Open Sans"/>
          <w:szCs w:val="20"/>
        </w:rPr>
        <w:t xml:space="preserve"> będą zgodne z Programem ochrony powietrza </w:t>
      </w:r>
      <w:r w:rsidR="00C9417F" w:rsidRPr="007B03C7">
        <w:rPr>
          <w:rFonts w:eastAsia="Calibri" w:cs="Open Sans"/>
          <w:szCs w:val="20"/>
        </w:rPr>
        <w:t>i planem działań krótkoterminowych dla strefy łódzkiej</w:t>
      </w:r>
      <w:r w:rsidRPr="007B03C7">
        <w:rPr>
          <w:rFonts w:eastAsia="Calibri" w:cs="Open Sans"/>
          <w:szCs w:val="20"/>
        </w:rPr>
        <w:t>.</w:t>
      </w:r>
      <w:r w:rsidRPr="007B03C7">
        <w:rPr>
          <w:rFonts w:eastAsia="Calibri" w:cs="Open Sans"/>
          <w:b/>
          <w:bCs/>
          <w:szCs w:val="20"/>
        </w:rPr>
        <w:t xml:space="preserve">  </w:t>
      </w:r>
    </w:p>
    <w:p w14:paraId="55509984" w14:textId="77777777" w:rsidR="005D4431" w:rsidRPr="007B03C7" w:rsidRDefault="005D4431" w:rsidP="007B03C7">
      <w:pPr>
        <w:spacing w:line="360" w:lineRule="auto"/>
        <w:jc w:val="both"/>
        <w:rPr>
          <w:rFonts w:eastAsia="Calibri" w:cs="Open Sans"/>
          <w:szCs w:val="20"/>
        </w:rPr>
      </w:pPr>
      <w:r w:rsidRPr="007B03C7">
        <w:rPr>
          <w:rFonts w:eastAsia="Calibri" w:cs="Open Sans"/>
          <w:szCs w:val="20"/>
        </w:rPr>
        <w:t xml:space="preserve">Ze względu na to, że standardy jakości powietrza nie mogą zostać spełnione bez podjęcia środków wykraczających poza te, które są wymagane przez prawo, określono działania o charakterze priorytetowym. Są one niezbędne do osiągnięcia zakładanego w POP efektu ekologicznego, którym jest ograniczenie emisji pyłu zawieszonego PM10, pyłu zawieszonego PM2,5, </w:t>
      </w:r>
      <w:proofErr w:type="spellStart"/>
      <w:r w:rsidRPr="007B03C7">
        <w:rPr>
          <w:rFonts w:eastAsia="Calibri" w:cs="Open Sans"/>
          <w:szCs w:val="20"/>
        </w:rPr>
        <w:t>benzo</w:t>
      </w:r>
      <w:proofErr w:type="spellEnd"/>
      <w:r w:rsidRPr="007B03C7">
        <w:rPr>
          <w:rFonts w:eastAsia="Calibri" w:cs="Open Sans"/>
          <w:szCs w:val="20"/>
        </w:rPr>
        <w:t>(a)</w:t>
      </w:r>
      <w:proofErr w:type="spellStart"/>
      <w:r w:rsidRPr="007B03C7">
        <w:rPr>
          <w:rFonts w:eastAsia="Calibri" w:cs="Open Sans"/>
          <w:szCs w:val="20"/>
        </w:rPr>
        <w:t>pirenu</w:t>
      </w:r>
      <w:proofErr w:type="spellEnd"/>
      <w:r w:rsidRPr="007B03C7">
        <w:rPr>
          <w:rFonts w:eastAsia="Calibri" w:cs="Open Sans"/>
          <w:szCs w:val="20"/>
        </w:rPr>
        <w:t xml:space="preserve"> oraz ozonu, aby poziomy dopuszczalne i docelowe tych zanieczyszczeń zostały dotrzymane. Do działań priorytetowych należą: </w:t>
      </w:r>
    </w:p>
    <w:p w14:paraId="025E56AF" w14:textId="77777777" w:rsidR="005D4431" w:rsidRPr="007B03C7" w:rsidRDefault="005D4431">
      <w:pPr>
        <w:pStyle w:val="Akapitzlist"/>
        <w:numPr>
          <w:ilvl w:val="0"/>
          <w:numId w:val="61"/>
        </w:numPr>
        <w:spacing w:line="360" w:lineRule="auto"/>
        <w:rPr>
          <w:rFonts w:ascii="Open Sans" w:hAnsi="Open Sans" w:cs="Open Sans"/>
          <w:szCs w:val="20"/>
        </w:rPr>
      </w:pPr>
      <w:r w:rsidRPr="007B03C7">
        <w:rPr>
          <w:rFonts w:ascii="Open Sans" w:hAnsi="Open Sans" w:cs="Open Sans"/>
          <w:szCs w:val="20"/>
        </w:rPr>
        <w:t xml:space="preserve">Redukcja emisji zanieczyszczeń ze źródeł małej mocy do 1 MW (kod PL1002_ZSO) </w:t>
      </w:r>
    </w:p>
    <w:p w14:paraId="4EBCE4C7" w14:textId="77777777" w:rsidR="005D4431" w:rsidRPr="007B03C7" w:rsidRDefault="005D4431">
      <w:pPr>
        <w:pStyle w:val="Akapitzlist"/>
        <w:numPr>
          <w:ilvl w:val="0"/>
          <w:numId w:val="61"/>
        </w:numPr>
        <w:spacing w:line="360" w:lineRule="auto"/>
        <w:rPr>
          <w:rFonts w:ascii="Open Sans" w:hAnsi="Open Sans" w:cs="Open Sans"/>
          <w:szCs w:val="20"/>
        </w:rPr>
      </w:pPr>
      <w:r w:rsidRPr="007B03C7">
        <w:rPr>
          <w:rFonts w:ascii="Open Sans" w:hAnsi="Open Sans" w:cs="Open Sans"/>
          <w:szCs w:val="20"/>
        </w:rPr>
        <w:t xml:space="preserve">Prowadzenie edukacji ekologicznej (kod PL1002_EE) </w:t>
      </w:r>
    </w:p>
    <w:p w14:paraId="71C2F2ED" w14:textId="77777777" w:rsidR="005D4431" w:rsidRPr="007B03C7" w:rsidRDefault="005D4431">
      <w:pPr>
        <w:pStyle w:val="Akapitzlist"/>
        <w:numPr>
          <w:ilvl w:val="0"/>
          <w:numId w:val="61"/>
        </w:numPr>
        <w:spacing w:line="360" w:lineRule="auto"/>
        <w:rPr>
          <w:rFonts w:ascii="Open Sans" w:hAnsi="Open Sans" w:cs="Open Sans"/>
          <w:szCs w:val="20"/>
        </w:rPr>
      </w:pPr>
      <w:r w:rsidRPr="007B03C7">
        <w:rPr>
          <w:rFonts w:ascii="Open Sans" w:hAnsi="Open Sans" w:cs="Open Sans"/>
          <w:szCs w:val="20"/>
        </w:rPr>
        <w:t xml:space="preserve">Prowadzenie działań kontrolnych (kod PL1002_KPP) </w:t>
      </w:r>
    </w:p>
    <w:p w14:paraId="7D5FE688" w14:textId="7F6F7405" w:rsidR="005D4431" w:rsidRDefault="005D4431" w:rsidP="007B03C7">
      <w:pPr>
        <w:spacing w:line="360" w:lineRule="auto"/>
        <w:jc w:val="both"/>
        <w:rPr>
          <w:rFonts w:cs="Open Sans"/>
          <w:szCs w:val="20"/>
        </w:rPr>
      </w:pPr>
      <w:r w:rsidRPr="007B03C7">
        <w:rPr>
          <w:rFonts w:cs="Open Sans"/>
          <w:szCs w:val="20"/>
        </w:rPr>
        <w:t xml:space="preserve">Ograniczenie wielkości emisji zanieczyszczeń powietrza z sektora komunalno-bytowego charakteryzującego się źródłami o małej mocy do 1 MW jest podstawowym działaniem ograniczającym emisję zanieczyszczeń do atmosfery z produkcji energii cieplnej wykorzystywanej do ogrzewania oraz przygotowania ciepłej wody użytkowej w budynkach mieszkalnych, handlowych, usługowych i użyteczności publicznej. Podstawą tego działania jest wymiana urządzeń grzewczych, które są opalane paliwami stałymi, niespełniającymi podstawowych norm, na np. podłączenie do sieci ciepłowniczej, ogrzewanie elektryczne lub urządzenia spalające biomasę, urządzenia opalane olejem opałowym lub gazem. Konieczne jest dążenie do stopniowego wycofywania indywidualnego ogrzewania z wykorzystaniem stałych paliw kopalnych i zastępowania go ogrzewaniem </w:t>
      </w:r>
      <w:proofErr w:type="spellStart"/>
      <w:r w:rsidRPr="007B03C7">
        <w:rPr>
          <w:rFonts w:cs="Open Sans"/>
          <w:szCs w:val="20"/>
        </w:rPr>
        <w:t>bezemisyjnym</w:t>
      </w:r>
      <w:proofErr w:type="spellEnd"/>
      <w:r w:rsidRPr="007B03C7">
        <w:rPr>
          <w:rFonts w:cs="Open Sans"/>
          <w:szCs w:val="20"/>
        </w:rPr>
        <w:t xml:space="preserve"> lub niskoemisyjnym. Ciepłownictwo </w:t>
      </w:r>
      <w:proofErr w:type="spellStart"/>
      <w:r w:rsidRPr="007B03C7">
        <w:rPr>
          <w:rFonts w:cs="Open Sans"/>
          <w:szCs w:val="20"/>
        </w:rPr>
        <w:t>bezemisyjne</w:t>
      </w:r>
      <w:proofErr w:type="spellEnd"/>
      <w:r w:rsidRPr="007B03C7">
        <w:rPr>
          <w:rFonts w:cs="Open Sans"/>
          <w:szCs w:val="20"/>
        </w:rPr>
        <w:t xml:space="preserve"> obejmuje podłączenie do sieci ciepłowniczych, ogrzewanie elektryczne lub odnawialne źródła energii (z wyjątkiem elektrowni wykorzystujących biomasę). Niskoemisyjne ogrzewanie zapewniają </w:t>
      </w:r>
      <w:r w:rsidRPr="007B03C7">
        <w:rPr>
          <w:rFonts w:cs="Open Sans"/>
          <w:szCs w:val="20"/>
        </w:rPr>
        <w:lastRenderedPageBreak/>
        <w:t xml:space="preserve">kotły gazowe, olejowe lub indywidualne ogrzewacze na biomasę. Jednocześnie ważne jest, aby dążyć do zmniejszenia potrzeb grzewczych budynków w celu zwiększenia efektywności stosowanych systemów grzewczych – termomodernizacja. Za środki wykonawcze zaproponowanych działań odpowiedzialni są operatorzy urządzeń grzewczych na paliwa stałe o mocy poniżej 1 MW – osoby fizyczne oraz prawne, przedsiębiorcy oraz samorządy gmin. Działania wyszczególnione w niniejszym Programie ochrony powietrza planowane są na sześć lat i powinny zostać zrealizowane do końca 2026 roku. Dodatkowo POP wskazuje działania kierunkowe, obejmujące wszystkie działania stanowiące przykłady dobrych praktyk w zagospodarowaniu przestrzennym, działalności gospodarczych i codziennym życiu społecznym, które powinny być realizowane zgodnie z dostępnymi możliwościami technicznymi i ekonomicznymi. Są to bieżące działania (o charakterze ciągłym), które należy realizować przez jednostki samorządu terytorialnego, poszczególne przedsiębiorstwa przemysłowe i usługowe, spółdzielnie, wspólnoty mieszkaniowe i mieszkańców strefy objętej Programem ochrony powietrza. Ich zastosowanie znacznie ograniczy uwalnianie zanieczyszczeń do powietrza. </w:t>
      </w:r>
    </w:p>
    <w:p w14:paraId="1C8F5C8F" w14:textId="635C2C61" w:rsidR="00A945F6" w:rsidRPr="00A945F6" w:rsidRDefault="00A945F6" w:rsidP="00A945F6">
      <w:pPr>
        <w:spacing w:line="360" w:lineRule="auto"/>
        <w:jc w:val="both"/>
        <w:rPr>
          <w:rFonts w:cs="Open Sans"/>
          <w:szCs w:val="20"/>
        </w:rPr>
      </w:pPr>
      <w:r w:rsidRPr="00A945F6">
        <w:rPr>
          <w:rFonts w:cs="Open Sans"/>
          <w:szCs w:val="20"/>
        </w:rPr>
        <w:t xml:space="preserve">W dniu </w:t>
      </w:r>
      <w:r>
        <w:rPr>
          <w:rFonts w:cs="Open Sans"/>
          <w:szCs w:val="20"/>
        </w:rPr>
        <w:t>15</w:t>
      </w:r>
      <w:r w:rsidRPr="00A945F6">
        <w:rPr>
          <w:rFonts w:cs="Open Sans"/>
          <w:szCs w:val="20"/>
        </w:rPr>
        <w:t xml:space="preserve"> </w:t>
      </w:r>
      <w:r>
        <w:rPr>
          <w:rFonts w:cs="Open Sans"/>
          <w:szCs w:val="20"/>
        </w:rPr>
        <w:t>kwietnia</w:t>
      </w:r>
      <w:r w:rsidRPr="00A945F6">
        <w:rPr>
          <w:rFonts w:cs="Open Sans"/>
          <w:szCs w:val="20"/>
        </w:rPr>
        <w:t xml:space="preserve"> 20</w:t>
      </w:r>
      <w:r>
        <w:rPr>
          <w:rFonts w:cs="Open Sans"/>
          <w:szCs w:val="20"/>
        </w:rPr>
        <w:t>25</w:t>
      </w:r>
      <w:r w:rsidRPr="00A945F6">
        <w:rPr>
          <w:rFonts w:cs="Open Sans"/>
          <w:szCs w:val="20"/>
        </w:rPr>
        <w:t xml:space="preserve"> roku na podstawie Uchwały nr </w:t>
      </w:r>
      <w:r>
        <w:rPr>
          <w:rFonts w:cs="Open Sans"/>
          <w:szCs w:val="20"/>
        </w:rPr>
        <w:t>XIII/150/25 Sejmiku Województwa Łódzkiego</w:t>
      </w:r>
      <w:r w:rsidRPr="00A945F6">
        <w:rPr>
          <w:rFonts w:cs="Open Sans"/>
          <w:szCs w:val="20"/>
        </w:rPr>
        <w:t xml:space="preserve"> </w:t>
      </w:r>
      <w:r>
        <w:rPr>
          <w:rFonts w:cs="Open Sans"/>
          <w:szCs w:val="20"/>
        </w:rPr>
        <w:t xml:space="preserve">przyjęto </w:t>
      </w:r>
      <w:r w:rsidRPr="00B24A3B">
        <w:rPr>
          <w:rFonts w:cs="Open Sans"/>
          <w:b/>
          <w:bCs/>
          <w:szCs w:val="20"/>
        </w:rPr>
        <w:t>Audyt krajobrazowy województwa łódzkiego</w:t>
      </w:r>
      <w:r>
        <w:rPr>
          <w:rFonts w:cs="Open Sans"/>
          <w:szCs w:val="20"/>
        </w:rPr>
        <w:t>. Jest</w:t>
      </w:r>
      <w:r w:rsidRPr="00A945F6">
        <w:rPr>
          <w:rFonts w:cs="Open Sans"/>
          <w:szCs w:val="20"/>
        </w:rPr>
        <w:t xml:space="preserve"> to nowe narzędzie ochrony i kształtowania krajobrazu. Wnioski i rekomendacje sformułowane w tym dokumencie będą miały swoje odzwierciedlenie w dokumentach planistycznych poziomu regionalnego i lokalnego. Wzmocnią one także ochronę krajobrazu w obszarach objętych formami ochrony przyrody i zabytków, a także będą mogły stanowić podstawę do prowadzenia polityki krajobrazowej w województwie.</w:t>
      </w:r>
    </w:p>
    <w:p w14:paraId="3DB190CC" w14:textId="1AC9DE54" w:rsidR="00A945F6" w:rsidRDefault="00A945F6" w:rsidP="00B24A3B">
      <w:pPr>
        <w:spacing w:line="360" w:lineRule="auto"/>
        <w:jc w:val="both"/>
        <w:rPr>
          <w:rFonts w:cs="Open Sans"/>
          <w:szCs w:val="20"/>
        </w:rPr>
      </w:pPr>
      <w:r w:rsidRPr="00A945F6">
        <w:rPr>
          <w:rFonts w:cs="Open Sans"/>
          <w:szCs w:val="20"/>
        </w:rPr>
        <w:t xml:space="preserve">Przez obszar Gminy </w:t>
      </w:r>
      <w:r>
        <w:rPr>
          <w:rFonts w:cs="Open Sans"/>
          <w:szCs w:val="20"/>
        </w:rPr>
        <w:t>Bedlno</w:t>
      </w:r>
      <w:r w:rsidRPr="00A945F6">
        <w:rPr>
          <w:rFonts w:cs="Open Sans"/>
          <w:szCs w:val="20"/>
        </w:rPr>
        <w:t xml:space="preserve"> przebiega </w:t>
      </w:r>
      <w:r>
        <w:rPr>
          <w:rFonts w:cs="Open Sans"/>
          <w:szCs w:val="20"/>
        </w:rPr>
        <w:t>jed</w:t>
      </w:r>
      <w:r w:rsidR="00B62402">
        <w:rPr>
          <w:rFonts w:cs="Open Sans"/>
          <w:szCs w:val="20"/>
        </w:rPr>
        <w:t>e</w:t>
      </w:r>
      <w:r>
        <w:rPr>
          <w:rFonts w:cs="Open Sans"/>
          <w:szCs w:val="20"/>
        </w:rPr>
        <w:t>n</w:t>
      </w:r>
      <w:r w:rsidRPr="00A945F6">
        <w:rPr>
          <w:rFonts w:cs="Open Sans"/>
          <w:szCs w:val="20"/>
        </w:rPr>
        <w:t xml:space="preserve"> krajobraz priorytetowy</w:t>
      </w:r>
      <w:r>
        <w:rPr>
          <w:rFonts w:cs="Open Sans"/>
          <w:szCs w:val="20"/>
        </w:rPr>
        <w:t xml:space="preserve"> pn. Dolina Bzury (Łęczyca-Tum-Łowicz). </w:t>
      </w:r>
      <w:r w:rsidR="00B24A3B" w:rsidRPr="00B24A3B">
        <w:rPr>
          <w:rFonts w:cs="Open Sans"/>
          <w:szCs w:val="20"/>
        </w:rPr>
        <w:t>Krajobraz kulturowy obszaru jest związany z rozwojem w dolinie Bzury osadnictwa</w:t>
      </w:r>
      <w:r w:rsidR="00B24A3B">
        <w:rPr>
          <w:rFonts w:cs="Open Sans"/>
          <w:szCs w:val="20"/>
        </w:rPr>
        <w:t xml:space="preserve"> </w:t>
      </w:r>
      <w:r w:rsidR="00B24A3B" w:rsidRPr="00B24A3B">
        <w:rPr>
          <w:rFonts w:cs="Open Sans"/>
          <w:szCs w:val="20"/>
        </w:rPr>
        <w:t>sięgającym epoki brązu. Dolina Bzura stanowiła istotny element historycznego szlaku</w:t>
      </w:r>
      <w:r w:rsidR="00B24A3B">
        <w:rPr>
          <w:rFonts w:cs="Open Sans"/>
          <w:szCs w:val="20"/>
        </w:rPr>
        <w:t xml:space="preserve"> </w:t>
      </w:r>
      <w:r w:rsidR="00B24A3B" w:rsidRPr="00B24A3B">
        <w:rPr>
          <w:rFonts w:cs="Open Sans"/>
          <w:szCs w:val="20"/>
        </w:rPr>
        <w:t>handlowego, przy którym ulokowały się ważne grody.</w:t>
      </w:r>
      <w:r w:rsidR="00B24A3B">
        <w:rPr>
          <w:rFonts w:cs="Open Sans"/>
          <w:szCs w:val="20"/>
        </w:rPr>
        <w:t xml:space="preserve">  </w:t>
      </w:r>
      <w:r w:rsidR="00B24A3B" w:rsidRPr="00B24A3B">
        <w:rPr>
          <w:rFonts w:cs="Open Sans"/>
          <w:szCs w:val="20"/>
        </w:rPr>
        <w:t>Obszar obejmuję dolinę rzeki Bzury wraz z otaczającymi ją podmokłymi, łąkami, terenami</w:t>
      </w:r>
      <w:r w:rsidR="00B24A3B">
        <w:rPr>
          <w:rFonts w:cs="Open Sans"/>
          <w:szCs w:val="20"/>
        </w:rPr>
        <w:t xml:space="preserve"> </w:t>
      </w:r>
      <w:r w:rsidR="00B24A3B" w:rsidRPr="00B24A3B">
        <w:rPr>
          <w:rFonts w:cs="Open Sans"/>
          <w:szCs w:val="20"/>
        </w:rPr>
        <w:t>rolniczymi, mniejszymi ciekami wodnymi oraz wieloma kanałami.</w:t>
      </w:r>
      <w:r w:rsidR="00B24A3B">
        <w:rPr>
          <w:rFonts w:cs="Open Sans"/>
          <w:szCs w:val="20"/>
        </w:rPr>
        <w:t xml:space="preserve"> </w:t>
      </w:r>
      <w:r w:rsidR="00B24A3B" w:rsidRPr="00B24A3B">
        <w:rPr>
          <w:rFonts w:cs="Open Sans"/>
          <w:szCs w:val="20"/>
        </w:rPr>
        <w:t>Pod względem rzeźby terenu dominuje krajobraz dolinny. W części zachodniej przeważają</w:t>
      </w:r>
      <w:r w:rsidR="00B24A3B">
        <w:rPr>
          <w:rFonts w:cs="Open Sans"/>
          <w:szCs w:val="20"/>
        </w:rPr>
        <w:t xml:space="preserve"> </w:t>
      </w:r>
      <w:r w:rsidR="00B24A3B" w:rsidRPr="00B24A3B">
        <w:rPr>
          <w:rFonts w:cs="Open Sans"/>
          <w:szCs w:val="20"/>
        </w:rPr>
        <w:t>krajobrazy równin bagiennych z fragmentami dość znacznych krajobrazów zalewowych</w:t>
      </w:r>
      <w:r w:rsidR="00B24A3B">
        <w:rPr>
          <w:rFonts w:cs="Open Sans"/>
          <w:szCs w:val="20"/>
        </w:rPr>
        <w:t xml:space="preserve"> </w:t>
      </w:r>
      <w:r w:rsidR="00B24A3B" w:rsidRPr="00B24A3B">
        <w:rPr>
          <w:rFonts w:cs="Open Sans"/>
          <w:szCs w:val="20"/>
        </w:rPr>
        <w:t>(we wschodniej części Łęczycy i w okolicach Piątku w stronę północy do Łęk Kościelnych),</w:t>
      </w:r>
      <w:r w:rsidR="00B24A3B">
        <w:rPr>
          <w:rFonts w:cs="Open Sans"/>
          <w:szCs w:val="20"/>
        </w:rPr>
        <w:t xml:space="preserve"> </w:t>
      </w:r>
      <w:r w:rsidR="00B24A3B" w:rsidRPr="00B24A3B">
        <w:rPr>
          <w:rFonts w:cs="Open Sans"/>
          <w:szCs w:val="20"/>
        </w:rPr>
        <w:t xml:space="preserve">w których pojawiają się krajobrazy </w:t>
      </w:r>
      <w:proofErr w:type="spellStart"/>
      <w:r w:rsidR="00B24A3B" w:rsidRPr="00B24A3B">
        <w:rPr>
          <w:rFonts w:cs="Open Sans"/>
          <w:szCs w:val="20"/>
        </w:rPr>
        <w:t>nadzalewowe</w:t>
      </w:r>
      <w:proofErr w:type="spellEnd"/>
      <w:r w:rsidR="00B24A3B" w:rsidRPr="00B24A3B">
        <w:rPr>
          <w:rFonts w:cs="Open Sans"/>
          <w:szCs w:val="20"/>
        </w:rPr>
        <w:t>.</w:t>
      </w:r>
      <w:r w:rsidR="00B24A3B">
        <w:rPr>
          <w:rFonts w:cs="Open Sans"/>
          <w:szCs w:val="20"/>
        </w:rPr>
        <w:t xml:space="preserve"> </w:t>
      </w:r>
      <w:r w:rsidR="00B24A3B" w:rsidRPr="00B24A3B">
        <w:rPr>
          <w:rFonts w:cs="Open Sans"/>
          <w:szCs w:val="20"/>
        </w:rPr>
        <w:t xml:space="preserve">Część wschodnia jest mozaiką krajobrazów </w:t>
      </w:r>
      <w:proofErr w:type="spellStart"/>
      <w:r w:rsidR="00B24A3B" w:rsidRPr="00B24A3B">
        <w:rPr>
          <w:rFonts w:cs="Open Sans"/>
          <w:szCs w:val="20"/>
        </w:rPr>
        <w:t>nadzalewowych</w:t>
      </w:r>
      <w:proofErr w:type="spellEnd"/>
      <w:r w:rsidR="00B24A3B" w:rsidRPr="00B24A3B">
        <w:rPr>
          <w:rFonts w:cs="Open Sans"/>
          <w:szCs w:val="20"/>
        </w:rPr>
        <w:t xml:space="preserve"> z krajobrazami równin</w:t>
      </w:r>
      <w:r w:rsidR="00B24A3B">
        <w:rPr>
          <w:rFonts w:cs="Open Sans"/>
          <w:szCs w:val="20"/>
        </w:rPr>
        <w:t xml:space="preserve"> </w:t>
      </w:r>
      <w:r w:rsidR="00B24A3B" w:rsidRPr="00B24A3B">
        <w:rPr>
          <w:rFonts w:cs="Open Sans"/>
          <w:szCs w:val="20"/>
        </w:rPr>
        <w:t xml:space="preserve">bagiennych przeplatających się </w:t>
      </w:r>
      <w:r w:rsidR="007C60A0" w:rsidRPr="00B24A3B">
        <w:rPr>
          <w:rFonts w:cs="Open Sans"/>
          <w:szCs w:val="20"/>
        </w:rPr>
        <w:t>między</w:t>
      </w:r>
      <w:r w:rsidR="00B24A3B" w:rsidRPr="00B24A3B">
        <w:rPr>
          <w:rFonts w:cs="Open Sans"/>
          <w:szCs w:val="20"/>
        </w:rPr>
        <w:t xml:space="preserve"> sobą. W mozaice tej pojawiają się dość duże</w:t>
      </w:r>
      <w:r w:rsidR="00B24A3B">
        <w:rPr>
          <w:rFonts w:cs="Open Sans"/>
          <w:szCs w:val="20"/>
        </w:rPr>
        <w:t xml:space="preserve"> </w:t>
      </w:r>
      <w:r w:rsidR="00B24A3B" w:rsidRPr="00B24A3B">
        <w:rPr>
          <w:rFonts w:cs="Open Sans"/>
          <w:szCs w:val="20"/>
        </w:rPr>
        <w:t>krajobrazy zalewowe w okolicach Bielaw (w kierunku północnym i południowym)</w:t>
      </w:r>
      <w:r w:rsidR="00B24A3B">
        <w:rPr>
          <w:rFonts w:cs="Open Sans"/>
          <w:szCs w:val="20"/>
        </w:rPr>
        <w:t xml:space="preserve"> </w:t>
      </w:r>
      <w:r w:rsidR="00B24A3B" w:rsidRPr="00B24A3B">
        <w:rPr>
          <w:rFonts w:cs="Open Sans"/>
          <w:szCs w:val="20"/>
        </w:rPr>
        <w:t xml:space="preserve">i </w:t>
      </w:r>
      <w:r w:rsidR="00B24A3B" w:rsidRPr="00B24A3B">
        <w:rPr>
          <w:rFonts w:cs="Open Sans"/>
          <w:szCs w:val="20"/>
        </w:rPr>
        <w:lastRenderedPageBreak/>
        <w:t xml:space="preserve">rozczłonkowane na północ od Starego Chruślina oraz w okolicach </w:t>
      </w:r>
      <w:proofErr w:type="spellStart"/>
      <w:r w:rsidR="00B24A3B" w:rsidRPr="00B24A3B">
        <w:rPr>
          <w:rFonts w:cs="Open Sans"/>
          <w:szCs w:val="20"/>
        </w:rPr>
        <w:t>Podbielni</w:t>
      </w:r>
      <w:proofErr w:type="spellEnd"/>
      <w:r w:rsidR="00B24A3B" w:rsidRPr="00B24A3B">
        <w:rPr>
          <w:rFonts w:cs="Open Sans"/>
          <w:szCs w:val="20"/>
        </w:rPr>
        <w:t xml:space="preserve"> i Łowicza od</w:t>
      </w:r>
      <w:r w:rsidR="00B24A3B">
        <w:rPr>
          <w:rFonts w:cs="Open Sans"/>
          <w:szCs w:val="20"/>
        </w:rPr>
        <w:t xml:space="preserve"> </w:t>
      </w:r>
      <w:r w:rsidR="00B24A3B" w:rsidRPr="00B24A3B">
        <w:rPr>
          <w:rFonts w:cs="Open Sans"/>
          <w:szCs w:val="20"/>
        </w:rPr>
        <w:t>strony zachodniej.</w:t>
      </w:r>
      <w:r w:rsidR="00B24A3B">
        <w:rPr>
          <w:rFonts w:cs="Open Sans"/>
          <w:szCs w:val="20"/>
        </w:rPr>
        <w:t xml:space="preserve"> </w:t>
      </w:r>
    </w:p>
    <w:p w14:paraId="59073692" w14:textId="06E69F3F" w:rsidR="00DD637C" w:rsidRDefault="00DD637C" w:rsidP="00B24A3B">
      <w:pPr>
        <w:spacing w:line="360" w:lineRule="auto"/>
        <w:jc w:val="both"/>
        <w:rPr>
          <w:rFonts w:cs="Open Sans"/>
          <w:szCs w:val="20"/>
        </w:rPr>
      </w:pPr>
      <w:r>
        <w:rPr>
          <w:rFonts w:cs="Open Sans"/>
          <w:noProof/>
          <w:szCs w:val="20"/>
        </w:rPr>
        <w:drawing>
          <wp:anchor distT="0" distB="0" distL="114300" distR="114300" simplePos="0" relativeHeight="251754496" behindDoc="0" locked="0" layoutInCell="1" allowOverlap="1" wp14:anchorId="6862F1C4" wp14:editId="318E0C93">
            <wp:simplePos x="0" y="0"/>
            <wp:positionH relativeFrom="column">
              <wp:posOffset>253400</wp:posOffset>
            </wp:positionH>
            <wp:positionV relativeFrom="paragraph">
              <wp:posOffset>187960</wp:posOffset>
            </wp:positionV>
            <wp:extent cx="5271875" cy="7302674"/>
            <wp:effectExtent l="0" t="0" r="0" b="0"/>
            <wp:wrapNone/>
            <wp:docPr id="1138859458" name="Obraz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8859458" name="Obraz 1138859458"/>
                    <pic:cNvPicPr/>
                  </pic:nvPicPr>
                  <pic:blipFill>
                    <a:blip r:embed="rId15">
                      <a:extLst>
                        <a:ext uri="{28A0092B-C50C-407E-A947-70E740481C1C}">
                          <a14:useLocalDpi xmlns:a14="http://schemas.microsoft.com/office/drawing/2010/main" val="0"/>
                        </a:ext>
                      </a:extLst>
                    </a:blip>
                    <a:stretch>
                      <a:fillRect/>
                    </a:stretch>
                  </pic:blipFill>
                  <pic:spPr>
                    <a:xfrm>
                      <a:off x="0" y="0"/>
                      <a:ext cx="5271875" cy="7302674"/>
                    </a:xfrm>
                    <a:prstGeom prst="rect">
                      <a:avLst/>
                    </a:prstGeom>
                  </pic:spPr>
                </pic:pic>
              </a:graphicData>
            </a:graphic>
            <wp14:sizeRelH relativeFrom="page">
              <wp14:pctWidth>0</wp14:pctWidth>
            </wp14:sizeRelH>
            <wp14:sizeRelV relativeFrom="page">
              <wp14:pctHeight>0</wp14:pctHeight>
            </wp14:sizeRelV>
          </wp:anchor>
        </w:drawing>
      </w:r>
      <w:r>
        <w:rPr>
          <w:rFonts w:cs="Open Sans"/>
          <w:szCs w:val="20"/>
        </w:rPr>
        <w:t xml:space="preserve">Poniżej przedstawiono zagrożenia dla ww. krajobrazu priorytetowego. </w:t>
      </w:r>
    </w:p>
    <w:p w14:paraId="254B2D99" w14:textId="34789245" w:rsidR="00DD637C" w:rsidRDefault="00DD637C" w:rsidP="00DD637C">
      <w:pPr>
        <w:spacing w:line="360" w:lineRule="auto"/>
        <w:jc w:val="center"/>
        <w:rPr>
          <w:rFonts w:cs="Open Sans"/>
          <w:szCs w:val="20"/>
        </w:rPr>
      </w:pPr>
    </w:p>
    <w:p w14:paraId="7F01B939" w14:textId="09A91B55" w:rsidR="00DD637C" w:rsidRDefault="00DD637C" w:rsidP="00B24A3B">
      <w:pPr>
        <w:spacing w:line="360" w:lineRule="auto"/>
        <w:jc w:val="both"/>
        <w:rPr>
          <w:rFonts w:cs="Open Sans"/>
          <w:szCs w:val="20"/>
        </w:rPr>
      </w:pPr>
    </w:p>
    <w:p w14:paraId="4FA46119" w14:textId="77777777" w:rsidR="00DD637C" w:rsidRDefault="00DD637C" w:rsidP="00B24A3B">
      <w:pPr>
        <w:spacing w:line="360" w:lineRule="auto"/>
        <w:jc w:val="both"/>
        <w:rPr>
          <w:rFonts w:cs="Open Sans"/>
          <w:szCs w:val="20"/>
        </w:rPr>
      </w:pPr>
    </w:p>
    <w:p w14:paraId="2A8B63DD" w14:textId="77777777" w:rsidR="00DD637C" w:rsidRDefault="00DD637C" w:rsidP="00B24A3B">
      <w:pPr>
        <w:spacing w:line="360" w:lineRule="auto"/>
        <w:jc w:val="both"/>
        <w:rPr>
          <w:rFonts w:cs="Open Sans"/>
          <w:szCs w:val="20"/>
        </w:rPr>
      </w:pPr>
    </w:p>
    <w:p w14:paraId="77A40CBF" w14:textId="77777777" w:rsidR="00DD637C" w:rsidRDefault="00DD637C" w:rsidP="00B24A3B">
      <w:pPr>
        <w:spacing w:line="360" w:lineRule="auto"/>
        <w:jc w:val="both"/>
        <w:rPr>
          <w:rFonts w:cs="Open Sans"/>
          <w:szCs w:val="20"/>
        </w:rPr>
      </w:pPr>
    </w:p>
    <w:p w14:paraId="2557FAB2" w14:textId="77777777" w:rsidR="00DD637C" w:rsidRDefault="00DD637C" w:rsidP="00B24A3B">
      <w:pPr>
        <w:spacing w:line="360" w:lineRule="auto"/>
        <w:jc w:val="both"/>
        <w:rPr>
          <w:rFonts w:cs="Open Sans"/>
          <w:szCs w:val="20"/>
        </w:rPr>
      </w:pPr>
    </w:p>
    <w:p w14:paraId="1C569FFA" w14:textId="77777777" w:rsidR="00DD637C" w:rsidRDefault="00DD637C" w:rsidP="00B24A3B">
      <w:pPr>
        <w:spacing w:line="360" w:lineRule="auto"/>
        <w:jc w:val="both"/>
        <w:rPr>
          <w:rFonts w:cs="Open Sans"/>
          <w:szCs w:val="20"/>
        </w:rPr>
      </w:pPr>
    </w:p>
    <w:p w14:paraId="44ED3785" w14:textId="77777777" w:rsidR="00DD637C" w:rsidRDefault="00DD637C" w:rsidP="00B24A3B">
      <w:pPr>
        <w:spacing w:line="360" w:lineRule="auto"/>
        <w:jc w:val="both"/>
        <w:rPr>
          <w:rFonts w:cs="Open Sans"/>
          <w:szCs w:val="20"/>
        </w:rPr>
      </w:pPr>
    </w:p>
    <w:p w14:paraId="1CFF61C6" w14:textId="77777777" w:rsidR="00DD637C" w:rsidRDefault="00DD637C" w:rsidP="00B24A3B">
      <w:pPr>
        <w:spacing w:line="360" w:lineRule="auto"/>
        <w:jc w:val="both"/>
        <w:rPr>
          <w:rFonts w:cs="Open Sans"/>
          <w:szCs w:val="20"/>
        </w:rPr>
      </w:pPr>
    </w:p>
    <w:p w14:paraId="747873E5" w14:textId="77777777" w:rsidR="00DD637C" w:rsidRDefault="00DD637C" w:rsidP="00B24A3B">
      <w:pPr>
        <w:spacing w:line="360" w:lineRule="auto"/>
        <w:jc w:val="both"/>
        <w:rPr>
          <w:rFonts w:cs="Open Sans"/>
          <w:szCs w:val="20"/>
        </w:rPr>
      </w:pPr>
    </w:p>
    <w:p w14:paraId="2C83FB2F" w14:textId="77777777" w:rsidR="00DD637C" w:rsidRDefault="00DD637C" w:rsidP="00B24A3B">
      <w:pPr>
        <w:spacing w:line="360" w:lineRule="auto"/>
        <w:jc w:val="both"/>
        <w:rPr>
          <w:rFonts w:cs="Open Sans"/>
          <w:szCs w:val="20"/>
        </w:rPr>
      </w:pPr>
    </w:p>
    <w:p w14:paraId="0AD5505A" w14:textId="77777777" w:rsidR="00DD637C" w:rsidRDefault="00DD637C" w:rsidP="00B24A3B">
      <w:pPr>
        <w:spacing w:line="360" w:lineRule="auto"/>
        <w:jc w:val="both"/>
        <w:rPr>
          <w:rFonts w:cs="Open Sans"/>
          <w:szCs w:val="20"/>
        </w:rPr>
      </w:pPr>
    </w:p>
    <w:p w14:paraId="04E0C28C" w14:textId="77777777" w:rsidR="00DD637C" w:rsidRDefault="00DD637C" w:rsidP="00B24A3B">
      <w:pPr>
        <w:spacing w:line="360" w:lineRule="auto"/>
        <w:jc w:val="both"/>
        <w:rPr>
          <w:rFonts w:cs="Open Sans"/>
          <w:szCs w:val="20"/>
        </w:rPr>
      </w:pPr>
    </w:p>
    <w:p w14:paraId="7852179C" w14:textId="77777777" w:rsidR="00DD637C" w:rsidRDefault="00DD637C" w:rsidP="00B24A3B">
      <w:pPr>
        <w:spacing w:line="360" w:lineRule="auto"/>
        <w:jc w:val="both"/>
        <w:rPr>
          <w:rFonts w:cs="Open Sans"/>
          <w:szCs w:val="20"/>
        </w:rPr>
      </w:pPr>
    </w:p>
    <w:p w14:paraId="17B00D99" w14:textId="77777777" w:rsidR="00DD637C" w:rsidRDefault="00DD637C" w:rsidP="00B24A3B">
      <w:pPr>
        <w:spacing w:line="360" w:lineRule="auto"/>
        <w:jc w:val="both"/>
        <w:rPr>
          <w:rFonts w:cs="Open Sans"/>
          <w:szCs w:val="20"/>
        </w:rPr>
      </w:pPr>
    </w:p>
    <w:p w14:paraId="05F93A28" w14:textId="77777777" w:rsidR="00DD637C" w:rsidRDefault="00DD637C" w:rsidP="00B24A3B">
      <w:pPr>
        <w:spacing w:line="360" w:lineRule="auto"/>
        <w:jc w:val="both"/>
        <w:rPr>
          <w:rFonts w:cs="Open Sans"/>
          <w:szCs w:val="20"/>
        </w:rPr>
      </w:pPr>
    </w:p>
    <w:p w14:paraId="2F4B40D0" w14:textId="77777777" w:rsidR="00DD637C" w:rsidRDefault="00DD637C" w:rsidP="00B24A3B">
      <w:pPr>
        <w:spacing w:line="360" w:lineRule="auto"/>
        <w:jc w:val="both"/>
        <w:rPr>
          <w:rFonts w:cs="Open Sans"/>
          <w:szCs w:val="20"/>
        </w:rPr>
      </w:pPr>
    </w:p>
    <w:p w14:paraId="6F9B3B36" w14:textId="77777777" w:rsidR="00DD637C" w:rsidRDefault="00DD637C" w:rsidP="00B24A3B">
      <w:pPr>
        <w:spacing w:line="360" w:lineRule="auto"/>
        <w:jc w:val="both"/>
        <w:rPr>
          <w:rFonts w:cs="Open Sans"/>
          <w:szCs w:val="20"/>
        </w:rPr>
      </w:pPr>
    </w:p>
    <w:p w14:paraId="548A6E35" w14:textId="77777777" w:rsidR="00DD637C" w:rsidRDefault="00DD637C" w:rsidP="00B24A3B">
      <w:pPr>
        <w:spacing w:line="360" w:lineRule="auto"/>
        <w:jc w:val="both"/>
        <w:rPr>
          <w:rFonts w:cs="Open Sans"/>
          <w:szCs w:val="20"/>
        </w:rPr>
      </w:pPr>
    </w:p>
    <w:p w14:paraId="2DAF2701" w14:textId="77777777" w:rsidR="00DD637C" w:rsidRDefault="00DD637C" w:rsidP="00B24A3B">
      <w:pPr>
        <w:spacing w:line="360" w:lineRule="auto"/>
        <w:jc w:val="both"/>
        <w:rPr>
          <w:rFonts w:cs="Open Sans"/>
          <w:szCs w:val="20"/>
        </w:rPr>
      </w:pPr>
    </w:p>
    <w:p w14:paraId="2232B1AE" w14:textId="77777777" w:rsidR="00DD637C" w:rsidRDefault="00DD637C" w:rsidP="00B24A3B">
      <w:pPr>
        <w:spacing w:line="360" w:lineRule="auto"/>
        <w:jc w:val="both"/>
        <w:rPr>
          <w:rFonts w:cs="Open Sans"/>
          <w:szCs w:val="20"/>
        </w:rPr>
      </w:pPr>
    </w:p>
    <w:p w14:paraId="5B4F95F3" w14:textId="77777777" w:rsidR="00DD637C" w:rsidRDefault="00DD637C" w:rsidP="00B24A3B">
      <w:pPr>
        <w:spacing w:line="360" w:lineRule="auto"/>
        <w:jc w:val="both"/>
        <w:rPr>
          <w:rFonts w:cs="Open Sans"/>
          <w:szCs w:val="20"/>
        </w:rPr>
      </w:pPr>
    </w:p>
    <w:p w14:paraId="6C57C15E" w14:textId="45AB6B2A" w:rsidR="00DD637C" w:rsidRDefault="00DD637C" w:rsidP="00B24A3B">
      <w:pPr>
        <w:spacing w:line="360" w:lineRule="auto"/>
        <w:jc w:val="both"/>
        <w:rPr>
          <w:rFonts w:cs="Open Sans"/>
          <w:szCs w:val="20"/>
        </w:rPr>
      </w:pPr>
      <w:r>
        <w:rPr>
          <w:rFonts w:cs="Open Sans"/>
          <w:noProof/>
          <w:szCs w:val="20"/>
        </w:rPr>
        <w:lastRenderedPageBreak/>
        <w:drawing>
          <wp:anchor distT="0" distB="0" distL="114300" distR="114300" simplePos="0" relativeHeight="251755520" behindDoc="0" locked="0" layoutInCell="1" allowOverlap="1" wp14:anchorId="24AB5859" wp14:editId="08C8F352">
            <wp:simplePos x="0" y="0"/>
            <wp:positionH relativeFrom="column">
              <wp:posOffset>38891</wp:posOffset>
            </wp:positionH>
            <wp:positionV relativeFrom="paragraph">
              <wp:posOffset>148964</wp:posOffset>
            </wp:positionV>
            <wp:extent cx="5525873" cy="5849655"/>
            <wp:effectExtent l="0" t="0" r="0" b="5080"/>
            <wp:wrapNone/>
            <wp:docPr id="1229425869" name="Obraz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9425869" name="Obraz 1229425869"/>
                    <pic:cNvPicPr/>
                  </pic:nvPicPr>
                  <pic:blipFill>
                    <a:blip r:embed="rId16">
                      <a:extLst>
                        <a:ext uri="{28A0092B-C50C-407E-A947-70E740481C1C}">
                          <a14:useLocalDpi xmlns:a14="http://schemas.microsoft.com/office/drawing/2010/main" val="0"/>
                        </a:ext>
                      </a:extLst>
                    </a:blip>
                    <a:stretch>
                      <a:fillRect/>
                    </a:stretch>
                  </pic:blipFill>
                  <pic:spPr>
                    <a:xfrm>
                      <a:off x="0" y="0"/>
                      <a:ext cx="5525873" cy="5849655"/>
                    </a:xfrm>
                    <a:prstGeom prst="rect">
                      <a:avLst/>
                    </a:prstGeom>
                  </pic:spPr>
                </pic:pic>
              </a:graphicData>
            </a:graphic>
            <wp14:sizeRelH relativeFrom="page">
              <wp14:pctWidth>0</wp14:pctWidth>
            </wp14:sizeRelH>
            <wp14:sizeRelV relativeFrom="page">
              <wp14:pctHeight>0</wp14:pctHeight>
            </wp14:sizeRelV>
          </wp:anchor>
        </w:drawing>
      </w:r>
    </w:p>
    <w:p w14:paraId="4E3AA7AD" w14:textId="4DA60C6A" w:rsidR="00DD637C" w:rsidRDefault="00DD637C" w:rsidP="00B24A3B">
      <w:pPr>
        <w:spacing w:line="360" w:lineRule="auto"/>
        <w:jc w:val="both"/>
        <w:rPr>
          <w:rFonts w:cs="Open Sans"/>
          <w:szCs w:val="20"/>
        </w:rPr>
      </w:pPr>
    </w:p>
    <w:p w14:paraId="0AB18D5B" w14:textId="77777777" w:rsidR="00DD637C" w:rsidRDefault="00DD637C" w:rsidP="00B24A3B">
      <w:pPr>
        <w:spacing w:line="360" w:lineRule="auto"/>
        <w:jc w:val="both"/>
        <w:rPr>
          <w:rFonts w:cs="Open Sans"/>
          <w:szCs w:val="20"/>
        </w:rPr>
      </w:pPr>
    </w:p>
    <w:p w14:paraId="0B503CED" w14:textId="1073A54B" w:rsidR="00DD637C" w:rsidRDefault="00DD637C" w:rsidP="00B24A3B">
      <w:pPr>
        <w:spacing w:line="360" w:lineRule="auto"/>
        <w:jc w:val="both"/>
        <w:rPr>
          <w:rFonts w:cs="Open Sans"/>
          <w:szCs w:val="20"/>
        </w:rPr>
      </w:pPr>
    </w:p>
    <w:p w14:paraId="06ABA99D" w14:textId="77777777" w:rsidR="00DD637C" w:rsidRDefault="00DD637C" w:rsidP="00B24A3B">
      <w:pPr>
        <w:spacing w:line="360" w:lineRule="auto"/>
        <w:jc w:val="both"/>
        <w:rPr>
          <w:rFonts w:cs="Open Sans"/>
          <w:szCs w:val="20"/>
        </w:rPr>
      </w:pPr>
    </w:p>
    <w:p w14:paraId="653ECF9C" w14:textId="77777777" w:rsidR="00DD637C" w:rsidRDefault="00DD637C" w:rsidP="00B24A3B">
      <w:pPr>
        <w:spacing w:line="360" w:lineRule="auto"/>
        <w:jc w:val="both"/>
        <w:rPr>
          <w:rFonts w:cs="Open Sans"/>
          <w:szCs w:val="20"/>
        </w:rPr>
      </w:pPr>
    </w:p>
    <w:p w14:paraId="5E780BFF" w14:textId="77777777" w:rsidR="00DD637C" w:rsidRDefault="00DD637C" w:rsidP="00B24A3B">
      <w:pPr>
        <w:spacing w:line="360" w:lineRule="auto"/>
        <w:jc w:val="both"/>
        <w:rPr>
          <w:rFonts w:cs="Open Sans"/>
          <w:szCs w:val="20"/>
        </w:rPr>
      </w:pPr>
    </w:p>
    <w:p w14:paraId="2E11AF7B" w14:textId="77777777" w:rsidR="00DD637C" w:rsidRDefault="00DD637C" w:rsidP="00B24A3B">
      <w:pPr>
        <w:spacing w:line="360" w:lineRule="auto"/>
        <w:jc w:val="both"/>
        <w:rPr>
          <w:rFonts w:cs="Open Sans"/>
          <w:szCs w:val="20"/>
        </w:rPr>
      </w:pPr>
    </w:p>
    <w:p w14:paraId="63F0449C" w14:textId="77777777" w:rsidR="00DD637C" w:rsidRDefault="00DD637C" w:rsidP="00B24A3B">
      <w:pPr>
        <w:spacing w:line="360" w:lineRule="auto"/>
        <w:jc w:val="both"/>
        <w:rPr>
          <w:rFonts w:cs="Open Sans"/>
          <w:szCs w:val="20"/>
        </w:rPr>
      </w:pPr>
    </w:p>
    <w:p w14:paraId="71903D4A" w14:textId="77777777" w:rsidR="00DD637C" w:rsidRDefault="00DD637C" w:rsidP="00B24A3B">
      <w:pPr>
        <w:spacing w:line="360" w:lineRule="auto"/>
        <w:jc w:val="both"/>
        <w:rPr>
          <w:rFonts w:cs="Open Sans"/>
          <w:szCs w:val="20"/>
        </w:rPr>
      </w:pPr>
    </w:p>
    <w:p w14:paraId="2D6FC12D" w14:textId="77777777" w:rsidR="00DD637C" w:rsidRDefault="00DD637C" w:rsidP="00B24A3B">
      <w:pPr>
        <w:spacing w:line="360" w:lineRule="auto"/>
        <w:jc w:val="both"/>
        <w:rPr>
          <w:rFonts w:cs="Open Sans"/>
          <w:szCs w:val="20"/>
        </w:rPr>
      </w:pPr>
    </w:p>
    <w:p w14:paraId="04B63E5E" w14:textId="77777777" w:rsidR="00DD637C" w:rsidRDefault="00DD637C" w:rsidP="00B24A3B">
      <w:pPr>
        <w:spacing w:line="360" w:lineRule="auto"/>
        <w:jc w:val="both"/>
        <w:rPr>
          <w:rFonts w:cs="Open Sans"/>
          <w:szCs w:val="20"/>
        </w:rPr>
      </w:pPr>
    </w:p>
    <w:p w14:paraId="6D64AC60" w14:textId="77777777" w:rsidR="00DD637C" w:rsidRDefault="00DD637C" w:rsidP="00B24A3B">
      <w:pPr>
        <w:spacing w:line="360" w:lineRule="auto"/>
        <w:jc w:val="both"/>
        <w:rPr>
          <w:rFonts w:cs="Open Sans"/>
          <w:szCs w:val="20"/>
        </w:rPr>
      </w:pPr>
    </w:p>
    <w:p w14:paraId="0B85E470" w14:textId="77777777" w:rsidR="00DD637C" w:rsidRDefault="00DD637C" w:rsidP="00B24A3B">
      <w:pPr>
        <w:spacing w:line="360" w:lineRule="auto"/>
        <w:jc w:val="both"/>
        <w:rPr>
          <w:rFonts w:cs="Open Sans"/>
          <w:szCs w:val="20"/>
        </w:rPr>
      </w:pPr>
    </w:p>
    <w:p w14:paraId="5834BAF4" w14:textId="77777777" w:rsidR="00DD637C" w:rsidRDefault="00DD637C" w:rsidP="00B24A3B">
      <w:pPr>
        <w:spacing w:line="360" w:lineRule="auto"/>
        <w:jc w:val="both"/>
        <w:rPr>
          <w:rFonts w:cs="Open Sans"/>
          <w:szCs w:val="20"/>
        </w:rPr>
      </w:pPr>
    </w:p>
    <w:p w14:paraId="2648606C" w14:textId="41EC0662" w:rsidR="00DD637C" w:rsidRDefault="00DD637C" w:rsidP="00B24A3B">
      <w:pPr>
        <w:spacing w:line="360" w:lineRule="auto"/>
        <w:jc w:val="both"/>
        <w:rPr>
          <w:rFonts w:cs="Open Sans"/>
          <w:szCs w:val="20"/>
        </w:rPr>
      </w:pPr>
    </w:p>
    <w:p w14:paraId="5E21980D" w14:textId="77777777" w:rsidR="00DD637C" w:rsidRDefault="00DD637C" w:rsidP="00B24A3B">
      <w:pPr>
        <w:spacing w:line="360" w:lineRule="auto"/>
        <w:jc w:val="both"/>
        <w:rPr>
          <w:rFonts w:cs="Open Sans"/>
          <w:szCs w:val="20"/>
        </w:rPr>
      </w:pPr>
    </w:p>
    <w:p w14:paraId="2B344AF6" w14:textId="39031E10" w:rsidR="00DD637C" w:rsidRDefault="00DD637C" w:rsidP="00B24A3B">
      <w:pPr>
        <w:spacing w:line="360" w:lineRule="auto"/>
        <w:jc w:val="both"/>
        <w:rPr>
          <w:rFonts w:cs="Open Sans"/>
          <w:szCs w:val="20"/>
        </w:rPr>
      </w:pPr>
      <w:r w:rsidRPr="00DD637C">
        <w:rPr>
          <w:rFonts w:cs="Open Sans"/>
          <w:szCs w:val="20"/>
        </w:rPr>
        <w:t>W audycie wskazano również rekomendacje i wnioski dotyczące kształtowania i ochrony krajobrazu priorytetowego, co przedstawiono poniżej</w:t>
      </w:r>
      <w:r>
        <w:rPr>
          <w:rFonts w:cs="Open Sans"/>
          <w:szCs w:val="20"/>
        </w:rPr>
        <w:t xml:space="preserve">. </w:t>
      </w:r>
    </w:p>
    <w:p w14:paraId="2471970D" w14:textId="0F207053" w:rsidR="00DD637C" w:rsidRPr="007B03C7" w:rsidRDefault="00DD637C" w:rsidP="00DD637C">
      <w:pPr>
        <w:spacing w:line="360" w:lineRule="auto"/>
        <w:jc w:val="center"/>
        <w:rPr>
          <w:rFonts w:cs="Open Sans"/>
          <w:szCs w:val="20"/>
        </w:rPr>
      </w:pPr>
      <w:r>
        <w:rPr>
          <w:rFonts w:cs="Open Sans"/>
          <w:noProof/>
          <w:szCs w:val="20"/>
        </w:rPr>
        <w:lastRenderedPageBreak/>
        <w:drawing>
          <wp:inline distT="0" distB="0" distL="0" distR="0" wp14:anchorId="5104AF49" wp14:editId="428CB367">
            <wp:extent cx="5753666" cy="6300592"/>
            <wp:effectExtent l="0" t="0" r="0" b="0"/>
            <wp:docPr id="1515830973" name="Obraz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5830973" name="Obraz 1515830973"/>
                    <pic:cNvPicPr/>
                  </pic:nvPicPr>
                  <pic:blipFill>
                    <a:blip r:embed="rId17">
                      <a:extLst>
                        <a:ext uri="{28A0092B-C50C-407E-A947-70E740481C1C}">
                          <a14:useLocalDpi xmlns:a14="http://schemas.microsoft.com/office/drawing/2010/main" val="0"/>
                        </a:ext>
                      </a:extLst>
                    </a:blip>
                    <a:stretch>
                      <a:fillRect/>
                    </a:stretch>
                  </pic:blipFill>
                  <pic:spPr>
                    <a:xfrm>
                      <a:off x="0" y="0"/>
                      <a:ext cx="5800360" cy="6351724"/>
                    </a:xfrm>
                    <a:prstGeom prst="rect">
                      <a:avLst/>
                    </a:prstGeom>
                  </pic:spPr>
                </pic:pic>
              </a:graphicData>
            </a:graphic>
          </wp:inline>
        </w:drawing>
      </w:r>
      <w:r>
        <w:rPr>
          <w:rFonts w:cs="Open Sans"/>
          <w:noProof/>
          <w:szCs w:val="20"/>
        </w:rPr>
        <w:lastRenderedPageBreak/>
        <w:drawing>
          <wp:inline distT="0" distB="0" distL="0" distR="0" wp14:anchorId="70DB5947" wp14:editId="2C89A471">
            <wp:extent cx="6067464" cy="6726477"/>
            <wp:effectExtent l="0" t="0" r="3175" b="5080"/>
            <wp:docPr id="1992851166" name="Obraz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2851166" name="Obraz 1992851166"/>
                    <pic:cNvPicPr/>
                  </pic:nvPicPr>
                  <pic:blipFill>
                    <a:blip r:embed="rId18">
                      <a:extLst>
                        <a:ext uri="{28A0092B-C50C-407E-A947-70E740481C1C}">
                          <a14:useLocalDpi xmlns:a14="http://schemas.microsoft.com/office/drawing/2010/main" val="0"/>
                        </a:ext>
                      </a:extLst>
                    </a:blip>
                    <a:stretch>
                      <a:fillRect/>
                    </a:stretch>
                  </pic:blipFill>
                  <pic:spPr>
                    <a:xfrm>
                      <a:off x="0" y="0"/>
                      <a:ext cx="6096192" cy="6758326"/>
                    </a:xfrm>
                    <a:prstGeom prst="rect">
                      <a:avLst/>
                    </a:prstGeom>
                  </pic:spPr>
                </pic:pic>
              </a:graphicData>
            </a:graphic>
          </wp:inline>
        </w:drawing>
      </w:r>
      <w:r>
        <w:rPr>
          <w:rFonts w:cs="Open Sans"/>
          <w:noProof/>
          <w:szCs w:val="20"/>
        </w:rPr>
        <w:lastRenderedPageBreak/>
        <w:drawing>
          <wp:inline distT="0" distB="0" distL="0" distR="0" wp14:anchorId="7AA4102E" wp14:editId="51A0135F">
            <wp:extent cx="4569845" cy="6563638"/>
            <wp:effectExtent l="0" t="0" r="2540" b="2540"/>
            <wp:docPr id="270998128" name="Obraz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0998128" name="Obraz 270998128"/>
                    <pic:cNvPicPr/>
                  </pic:nvPicPr>
                  <pic:blipFill>
                    <a:blip r:embed="rId19">
                      <a:extLst>
                        <a:ext uri="{28A0092B-C50C-407E-A947-70E740481C1C}">
                          <a14:useLocalDpi xmlns:a14="http://schemas.microsoft.com/office/drawing/2010/main" val="0"/>
                        </a:ext>
                      </a:extLst>
                    </a:blip>
                    <a:stretch>
                      <a:fillRect/>
                    </a:stretch>
                  </pic:blipFill>
                  <pic:spPr>
                    <a:xfrm>
                      <a:off x="0" y="0"/>
                      <a:ext cx="4592625" cy="6596357"/>
                    </a:xfrm>
                    <a:prstGeom prst="rect">
                      <a:avLst/>
                    </a:prstGeom>
                  </pic:spPr>
                </pic:pic>
              </a:graphicData>
            </a:graphic>
          </wp:inline>
        </w:drawing>
      </w:r>
      <w:r>
        <w:rPr>
          <w:rFonts w:cs="Open Sans"/>
          <w:noProof/>
          <w:szCs w:val="20"/>
        </w:rPr>
        <w:lastRenderedPageBreak/>
        <w:drawing>
          <wp:inline distT="0" distB="0" distL="0" distR="0" wp14:anchorId="1DF3FDF9" wp14:editId="0DB1EBD9">
            <wp:extent cx="5389634" cy="7402882"/>
            <wp:effectExtent l="0" t="0" r="0" b="1270"/>
            <wp:docPr id="393214407" name="Obraz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3214407" name="Obraz 393214407"/>
                    <pic:cNvPicPr/>
                  </pic:nvPicPr>
                  <pic:blipFill>
                    <a:blip r:embed="rId20">
                      <a:extLst>
                        <a:ext uri="{28A0092B-C50C-407E-A947-70E740481C1C}">
                          <a14:useLocalDpi xmlns:a14="http://schemas.microsoft.com/office/drawing/2010/main" val="0"/>
                        </a:ext>
                      </a:extLst>
                    </a:blip>
                    <a:stretch>
                      <a:fillRect/>
                    </a:stretch>
                  </pic:blipFill>
                  <pic:spPr>
                    <a:xfrm>
                      <a:off x="0" y="0"/>
                      <a:ext cx="5403112" cy="7421395"/>
                    </a:xfrm>
                    <a:prstGeom prst="rect">
                      <a:avLst/>
                    </a:prstGeom>
                  </pic:spPr>
                </pic:pic>
              </a:graphicData>
            </a:graphic>
          </wp:inline>
        </w:drawing>
      </w:r>
      <w:r>
        <w:rPr>
          <w:rFonts w:cs="Open Sans"/>
          <w:noProof/>
          <w:szCs w:val="20"/>
        </w:rPr>
        <w:lastRenderedPageBreak/>
        <w:drawing>
          <wp:inline distT="0" distB="0" distL="0" distR="0" wp14:anchorId="5B3DC06F" wp14:editId="6325DAE8">
            <wp:extent cx="5099062" cy="7528142"/>
            <wp:effectExtent l="0" t="0" r="0" b="3175"/>
            <wp:docPr id="1987147811" name="Obraz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7147811" name="Obraz 1987147811"/>
                    <pic:cNvPicPr/>
                  </pic:nvPicPr>
                  <pic:blipFill>
                    <a:blip r:embed="rId21">
                      <a:extLst>
                        <a:ext uri="{28A0092B-C50C-407E-A947-70E740481C1C}">
                          <a14:useLocalDpi xmlns:a14="http://schemas.microsoft.com/office/drawing/2010/main" val="0"/>
                        </a:ext>
                      </a:extLst>
                    </a:blip>
                    <a:stretch>
                      <a:fillRect/>
                    </a:stretch>
                  </pic:blipFill>
                  <pic:spPr>
                    <a:xfrm>
                      <a:off x="0" y="0"/>
                      <a:ext cx="5113066" cy="7548818"/>
                    </a:xfrm>
                    <a:prstGeom prst="rect">
                      <a:avLst/>
                    </a:prstGeom>
                  </pic:spPr>
                </pic:pic>
              </a:graphicData>
            </a:graphic>
          </wp:inline>
        </w:drawing>
      </w:r>
      <w:r>
        <w:rPr>
          <w:rFonts w:cs="Open Sans"/>
          <w:noProof/>
          <w:szCs w:val="20"/>
        </w:rPr>
        <w:lastRenderedPageBreak/>
        <w:drawing>
          <wp:inline distT="0" distB="0" distL="0" distR="0" wp14:anchorId="37BE2B42" wp14:editId="12666423">
            <wp:extent cx="4938287" cy="7002049"/>
            <wp:effectExtent l="0" t="0" r="2540" b="0"/>
            <wp:docPr id="26187078" name="Obraz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87078" name="Obraz 26187078"/>
                    <pic:cNvPicPr/>
                  </pic:nvPicPr>
                  <pic:blipFill>
                    <a:blip r:embed="rId22">
                      <a:extLst>
                        <a:ext uri="{28A0092B-C50C-407E-A947-70E740481C1C}">
                          <a14:useLocalDpi xmlns:a14="http://schemas.microsoft.com/office/drawing/2010/main" val="0"/>
                        </a:ext>
                      </a:extLst>
                    </a:blip>
                    <a:stretch>
                      <a:fillRect/>
                    </a:stretch>
                  </pic:blipFill>
                  <pic:spPr>
                    <a:xfrm>
                      <a:off x="0" y="0"/>
                      <a:ext cx="4951453" cy="7020718"/>
                    </a:xfrm>
                    <a:prstGeom prst="rect">
                      <a:avLst/>
                    </a:prstGeom>
                  </pic:spPr>
                </pic:pic>
              </a:graphicData>
            </a:graphic>
          </wp:inline>
        </w:drawing>
      </w:r>
      <w:r>
        <w:rPr>
          <w:rFonts w:cs="Open Sans"/>
          <w:noProof/>
          <w:szCs w:val="20"/>
        </w:rPr>
        <w:lastRenderedPageBreak/>
        <w:drawing>
          <wp:inline distT="0" distB="0" distL="0" distR="0" wp14:anchorId="633179F5" wp14:editId="76A38AB4">
            <wp:extent cx="5322034" cy="7553194"/>
            <wp:effectExtent l="0" t="0" r="0" b="3810"/>
            <wp:docPr id="174027198" name="Obraz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027198" name="Obraz 174027198"/>
                    <pic:cNvPicPr/>
                  </pic:nvPicPr>
                  <pic:blipFill>
                    <a:blip r:embed="rId23">
                      <a:extLst>
                        <a:ext uri="{28A0092B-C50C-407E-A947-70E740481C1C}">
                          <a14:useLocalDpi xmlns:a14="http://schemas.microsoft.com/office/drawing/2010/main" val="0"/>
                        </a:ext>
                      </a:extLst>
                    </a:blip>
                    <a:stretch>
                      <a:fillRect/>
                    </a:stretch>
                  </pic:blipFill>
                  <pic:spPr>
                    <a:xfrm>
                      <a:off x="0" y="0"/>
                      <a:ext cx="5341929" cy="7581430"/>
                    </a:xfrm>
                    <a:prstGeom prst="rect">
                      <a:avLst/>
                    </a:prstGeom>
                  </pic:spPr>
                </pic:pic>
              </a:graphicData>
            </a:graphic>
          </wp:inline>
        </w:drawing>
      </w:r>
      <w:r>
        <w:rPr>
          <w:rFonts w:cs="Open Sans"/>
          <w:noProof/>
          <w:szCs w:val="20"/>
        </w:rPr>
        <w:lastRenderedPageBreak/>
        <w:drawing>
          <wp:inline distT="0" distB="0" distL="0" distR="0" wp14:anchorId="1357BE5A" wp14:editId="22E9A7C7">
            <wp:extent cx="5428847" cy="6976997"/>
            <wp:effectExtent l="0" t="0" r="0" b="0"/>
            <wp:docPr id="827053259" name="Obraz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7053259" name="Obraz 827053259"/>
                    <pic:cNvPicPr/>
                  </pic:nvPicPr>
                  <pic:blipFill>
                    <a:blip r:embed="rId24">
                      <a:extLst>
                        <a:ext uri="{28A0092B-C50C-407E-A947-70E740481C1C}">
                          <a14:useLocalDpi xmlns:a14="http://schemas.microsoft.com/office/drawing/2010/main" val="0"/>
                        </a:ext>
                      </a:extLst>
                    </a:blip>
                    <a:stretch>
                      <a:fillRect/>
                    </a:stretch>
                  </pic:blipFill>
                  <pic:spPr>
                    <a:xfrm>
                      <a:off x="0" y="0"/>
                      <a:ext cx="5453522" cy="7008709"/>
                    </a:xfrm>
                    <a:prstGeom prst="rect">
                      <a:avLst/>
                    </a:prstGeom>
                  </pic:spPr>
                </pic:pic>
              </a:graphicData>
            </a:graphic>
          </wp:inline>
        </w:drawing>
      </w:r>
      <w:r>
        <w:rPr>
          <w:rFonts w:cs="Open Sans"/>
          <w:noProof/>
          <w:szCs w:val="20"/>
        </w:rPr>
        <w:lastRenderedPageBreak/>
        <w:drawing>
          <wp:inline distT="0" distB="0" distL="0" distR="0" wp14:anchorId="6A81DABE" wp14:editId="01CF445B">
            <wp:extent cx="5641133" cy="5085567"/>
            <wp:effectExtent l="0" t="0" r="0" b="0"/>
            <wp:docPr id="359694161" name="Obraz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9694161" name="Obraz 359694161"/>
                    <pic:cNvPicPr/>
                  </pic:nvPicPr>
                  <pic:blipFill>
                    <a:blip r:embed="rId25">
                      <a:extLst>
                        <a:ext uri="{28A0092B-C50C-407E-A947-70E740481C1C}">
                          <a14:useLocalDpi xmlns:a14="http://schemas.microsoft.com/office/drawing/2010/main" val="0"/>
                        </a:ext>
                      </a:extLst>
                    </a:blip>
                    <a:stretch>
                      <a:fillRect/>
                    </a:stretch>
                  </pic:blipFill>
                  <pic:spPr>
                    <a:xfrm>
                      <a:off x="0" y="0"/>
                      <a:ext cx="5665611" cy="5107634"/>
                    </a:xfrm>
                    <a:prstGeom prst="rect">
                      <a:avLst/>
                    </a:prstGeom>
                  </pic:spPr>
                </pic:pic>
              </a:graphicData>
            </a:graphic>
          </wp:inline>
        </w:drawing>
      </w:r>
    </w:p>
    <w:p w14:paraId="7AC0B55D" w14:textId="0369BC85" w:rsidR="009407F8" w:rsidRDefault="009407F8" w:rsidP="009407F8">
      <w:pPr>
        <w:pStyle w:val="Styl16"/>
        <w:rPr>
          <w:rFonts w:eastAsia="Times New Roman"/>
        </w:rPr>
      </w:pPr>
      <w:bookmarkStart w:id="32" w:name="_Toc97580657"/>
      <w:bookmarkStart w:id="33" w:name="_Toc241616765"/>
      <w:r w:rsidRPr="009407F8">
        <w:rPr>
          <w:rFonts w:eastAsia="Times New Roman"/>
        </w:rPr>
        <w:lastRenderedPageBreak/>
        <w:t xml:space="preserve">Aktualny stan środowiska na terenie </w:t>
      </w:r>
      <w:bookmarkEnd w:id="32"/>
      <w:r w:rsidR="0044286F">
        <w:rPr>
          <w:rFonts w:eastAsia="Times New Roman"/>
        </w:rPr>
        <w:t xml:space="preserve">Gminy </w:t>
      </w:r>
      <w:r w:rsidR="00A33058">
        <w:rPr>
          <w:rFonts w:eastAsia="Times New Roman"/>
        </w:rPr>
        <w:t>BEDLNO</w:t>
      </w:r>
      <w:bookmarkEnd w:id="33"/>
    </w:p>
    <w:p w14:paraId="3C383565" w14:textId="2A8BC1B8" w:rsidR="00D25C81" w:rsidRDefault="001C57EF" w:rsidP="00956ED1">
      <w:pPr>
        <w:pStyle w:val="Styl15"/>
        <w:rPr>
          <w:rFonts w:eastAsia="Times New Roman"/>
        </w:rPr>
      </w:pPr>
      <w:bookmarkStart w:id="34" w:name="_Toc241616766"/>
      <w:r>
        <w:rPr>
          <w:rFonts w:eastAsia="Times New Roman"/>
        </w:rPr>
        <w:t>Położenie</w:t>
      </w:r>
      <w:bookmarkEnd w:id="34"/>
    </w:p>
    <w:p w14:paraId="204F9503" w14:textId="49A81123" w:rsidR="004B7E31" w:rsidRDefault="00A33058" w:rsidP="004B7E31">
      <w:pPr>
        <w:spacing w:line="360" w:lineRule="auto"/>
        <w:jc w:val="both"/>
        <w:rPr>
          <w:rFonts w:cs="Open Sans"/>
          <w:szCs w:val="20"/>
        </w:rPr>
      </w:pPr>
      <w:r>
        <w:rPr>
          <w:rFonts w:cs="Open Sans"/>
          <w:szCs w:val="20"/>
        </w:rPr>
        <w:t>Bedlno</w:t>
      </w:r>
      <w:r w:rsidR="00B92B80" w:rsidRPr="00A3223F">
        <w:rPr>
          <w:rFonts w:cs="Open Sans"/>
          <w:szCs w:val="20"/>
        </w:rPr>
        <w:t xml:space="preserve"> jest gminą </w:t>
      </w:r>
      <w:r>
        <w:rPr>
          <w:rFonts w:cs="Open Sans"/>
          <w:szCs w:val="20"/>
        </w:rPr>
        <w:t>wiejską</w:t>
      </w:r>
      <w:r w:rsidR="00B92B80" w:rsidRPr="00A3223F">
        <w:rPr>
          <w:rFonts w:cs="Open Sans"/>
          <w:szCs w:val="20"/>
        </w:rPr>
        <w:t>. Jej obszar położony jest w</w:t>
      </w:r>
      <w:r>
        <w:rPr>
          <w:rFonts w:cs="Open Sans"/>
          <w:szCs w:val="20"/>
        </w:rPr>
        <w:t xml:space="preserve"> północnej części województwa łódzkiego</w:t>
      </w:r>
      <w:r w:rsidR="005621C7">
        <w:rPr>
          <w:rFonts w:cs="Open Sans"/>
          <w:szCs w:val="20"/>
        </w:rPr>
        <w:t xml:space="preserve"> </w:t>
      </w:r>
      <w:r>
        <w:rPr>
          <w:rFonts w:cs="Open Sans"/>
          <w:szCs w:val="20"/>
        </w:rPr>
        <w:t>i we wschodniej części powiatu kutnowskiego.</w:t>
      </w:r>
      <w:r w:rsidR="00B92B80" w:rsidRPr="00A3223F">
        <w:rPr>
          <w:rFonts w:cs="Open Sans"/>
          <w:szCs w:val="20"/>
        </w:rPr>
        <w:t xml:space="preserve"> </w:t>
      </w:r>
    </w:p>
    <w:p w14:paraId="3D09D3E3" w14:textId="35907A27" w:rsidR="00F65471" w:rsidRDefault="00A33058" w:rsidP="004B7E31">
      <w:pPr>
        <w:spacing w:line="360" w:lineRule="auto"/>
        <w:jc w:val="both"/>
      </w:pPr>
      <w:r>
        <w:rPr>
          <w:noProof/>
        </w:rPr>
        <w:drawing>
          <wp:inline distT="0" distB="0" distL="0" distR="0" wp14:anchorId="02AAE909" wp14:editId="4997136F">
            <wp:extent cx="5760720" cy="4076700"/>
            <wp:effectExtent l="0" t="0" r="5080" b="0"/>
            <wp:docPr id="1526282763" name="Obraz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5760720" cy="4076700"/>
                    </a:xfrm>
                    <a:prstGeom prst="rect">
                      <a:avLst/>
                    </a:prstGeom>
                    <a:noFill/>
                    <a:ln>
                      <a:noFill/>
                    </a:ln>
                  </pic:spPr>
                </pic:pic>
              </a:graphicData>
            </a:graphic>
          </wp:inline>
        </w:drawing>
      </w:r>
    </w:p>
    <w:p w14:paraId="07EA7188" w14:textId="0DFB5D3E" w:rsidR="00F65471" w:rsidRDefault="009E6C92" w:rsidP="009E6C92">
      <w:pPr>
        <w:pStyle w:val="Tabeleirysunki"/>
      </w:pPr>
      <w:bookmarkStart w:id="35" w:name="_Toc241528248"/>
      <w:r>
        <w:t xml:space="preserve">Rysunek </w:t>
      </w:r>
      <w:fldSimple w:instr=" SEQ Rysunek \* ARABIC ">
        <w:r w:rsidR="00E932DF">
          <w:rPr>
            <w:noProof/>
          </w:rPr>
          <w:t>1</w:t>
        </w:r>
      </w:fldSimple>
      <w:r>
        <w:t xml:space="preserve">. Położenie </w:t>
      </w:r>
      <w:r w:rsidR="00B36FC0">
        <w:t xml:space="preserve">Gminy </w:t>
      </w:r>
      <w:r w:rsidR="00A33058">
        <w:t xml:space="preserve">Bedlno </w:t>
      </w:r>
      <w:r>
        <w:t xml:space="preserve">na tle </w:t>
      </w:r>
      <w:r w:rsidR="008251E8">
        <w:t>gmin sąsiadujących</w:t>
      </w:r>
      <w:bookmarkEnd w:id="35"/>
    </w:p>
    <w:p w14:paraId="647377B3" w14:textId="0D17B639" w:rsidR="00F65471" w:rsidRDefault="00F65471" w:rsidP="00F65471">
      <w:pPr>
        <w:pStyle w:val="rdo0"/>
      </w:pPr>
      <w:r>
        <w:t xml:space="preserve">Źródło: </w:t>
      </w:r>
      <w:r w:rsidR="009B3140">
        <w:t xml:space="preserve">projekt </w:t>
      </w:r>
      <w:r w:rsidR="0087085C">
        <w:t>Strategi</w:t>
      </w:r>
      <w:r w:rsidR="009B3140">
        <w:t>i</w:t>
      </w:r>
      <w:r w:rsidR="0087085C">
        <w:t xml:space="preserve"> Rozwoju </w:t>
      </w:r>
      <w:r w:rsidR="00B36FC0">
        <w:t xml:space="preserve">Gminy </w:t>
      </w:r>
      <w:r w:rsidR="00A33058">
        <w:t xml:space="preserve">Bedlno </w:t>
      </w:r>
      <w:r w:rsidR="0087085C">
        <w:t>na lata 202</w:t>
      </w:r>
      <w:r w:rsidR="00A33058">
        <w:t>7</w:t>
      </w:r>
      <w:r w:rsidR="0087085C">
        <w:t>-203</w:t>
      </w:r>
      <w:r w:rsidR="00A33058">
        <w:t>7</w:t>
      </w:r>
    </w:p>
    <w:p w14:paraId="4863BA8C" w14:textId="77777777" w:rsidR="00A33058" w:rsidRPr="00A33058" w:rsidRDefault="00A33058" w:rsidP="00A33058">
      <w:pPr>
        <w:spacing w:after="0" w:line="360" w:lineRule="auto"/>
        <w:rPr>
          <w:rFonts w:cs="Open Sans"/>
        </w:rPr>
      </w:pPr>
      <w:r w:rsidRPr="00A33058">
        <w:rPr>
          <w:rFonts w:cs="Open Sans"/>
        </w:rPr>
        <w:t>Gmina Bedlno graniczy:</w:t>
      </w:r>
    </w:p>
    <w:p w14:paraId="34F879F5" w14:textId="77777777" w:rsidR="00A33058" w:rsidRPr="00A33058" w:rsidRDefault="00A33058">
      <w:pPr>
        <w:pStyle w:val="Akapitzlist"/>
        <w:numPr>
          <w:ilvl w:val="0"/>
          <w:numId w:val="75"/>
        </w:numPr>
        <w:suppressAutoHyphens/>
        <w:spacing w:before="0" w:after="0" w:line="360" w:lineRule="auto"/>
        <w:contextualSpacing/>
        <w:rPr>
          <w:rFonts w:ascii="Open Sans" w:hAnsi="Open Sans" w:cs="Open Sans"/>
        </w:rPr>
      </w:pPr>
      <w:r w:rsidRPr="00A33058">
        <w:rPr>
          <w:rFonts w:ascii="Open Sans" w:hAnsi="Open Sans" w:cs="Open Sans"/>
        </w:rPr>
        <w:t xml:space="preserve">od północy z gminami Oporów i Żychlin (powiat kutnowski), </w:t>
      </w:r>
    </w:p>
    <w:p w14:paraId="3B6B7177" w14:textId="77777777" w:rsidR="00A33058" w:rsidRPr="00A33058" w:rsidRDefault="00A33058">
      <w:pPr>
        <w:pStyle w:val="Akapitzlist"/>
        <w:numPr>
          <w:ilvl w:val="0"/>
          <w:numId w:val="75"/>
        </w:numPr>
        <w:suppressAutoHyphens/>
        <w:spacing w:before="0" w:after="0" w:line="360" w:lineRule="auto"/>
        <w:contextualSpacing/>
        <w:rPr>
          <w:rFonts w:ascii="Open Sans" w:hAnsi="Open Sans" w:cs="Open Sans"/>
        </w:rPr>
      </w:pPr>
      <w:r w:rsidRPr="00A33058">
        <w:rPr>
          <w:rFonts w:ascii="Open Sans" w:hAnsi="Open Sans" w:cs="Open Sans"/>
        </w:rPr>
        <w:t xml:space="preserve">od wschodu z Gminą Zduny (powiat łowicki), </w:t>
      </w:r>
    </w:p>
    <w:p w14:paraId="23ECA452" w14:textId="77777777" w:rsidR="00A33058" w:rsidRPr="00A33058" w:rsidRDefault="00A33058">
      <w:pPr>
        <w:pStyle w:val="Akapitzlist"/>
        <w:numPr>
          <w:ilvl w:val="0"/>
          <w:numId w:val="75"/>
        </w:numPr>
        <w:suppressAutoHyphens/>
        <w:spacing w:before="0" w:after="0" w:line="360" w:lineRule="auto"/>
        <w:contextualSpacing/>
        <w:rPr>
          <w:rFonts w:ascii="Open Sans" w:hAnsi="Open Sans" w:cs="Open Sans"/>
        </w:rPr>
      </w:pPr>
      <w:r w:rsidRPr="00A33058">
        <w:rPr>
          <w:rFonts w:ascii="Open Sans" w:hAnsi="Open Sans" w:cs="Open Sans"/>
        </w:rPr>
        <w:t xml:space="preserve">od południa z Gminą Bielawy (powiat łowicki), </w:t>
      </w:r>
    </w:p>
    <w:p w14:paraId="48689935" w14:textId="77777777" w:rsidR="00A33058" w:rsidRPr="00A33058" w:rsidRDefault="00A33058">
      <w:pPr>
        <w:pStyle w:val="Akapitzlist"/>
        <w:numPr>
          <w:ilvl w:val="0"/>
          <w:numId w:val="75"/>
        </w:numPr>
        <w:suppressAutoHyphens/>
        <w:spacing w:before="0" w:after="0" w:line="360" w:lineRule="auto"/>
        <w:contextualSpacing/>
        <w:rPr>
          <w:rFonts w:ascii="Open Sans" w:hAnsi="Open Sans" w:cs="Open Sans"/>
        </w:rPr>
      </w:pPr>
      <w:r w:rsidRPr="00A33058">
        <w:rPr>
          <w:rFonts w:ascii="Open Sans" w:hAnsi="Open Sans" w:cs="Open Sans"/>
        </w:rPr>
        <w:t>od zachodu z gminami Piątek (powiat łęczycki) i Krzyżanów (powiat kutnowski).</w:t>
      </w:r>
    </w:p>
    <w:p w14:paraId="49361956" w14:textId="5E3ADCDD" w:rsidR="00A33058" w:rsidRDefault="00A33058" w:rsidP="00F045A7">
      <w:pPr>
        <w:suppressAutoHyphens/>
        <w:spacing w:line="360" w:lineRule="auto"/>
        <w:contextualSpacing/>
        <w:jc w:val="both"/>
        <w:rPr>
          <w:rFonts w:eastAsia="Calibri" w:cs="Open Sans"/>
          <w:szCs w:val="20"/>
        </w:rPr>
      </w:pPr>
      <w:r w:rsidRPr="00A33058">
        <w:rPr>
          <w:rFonts w:eastAsia="Calibri" w:cs="Open Sans"/>
          <w:szCs w:val="20"/>
        </w:rPr>
        <w:t xml:space="preserve">Zgodnie z regionalizacją fizyczno-geograficzną Polski (Solon i inni) na podstawie pracy Kondrackiego, Gmina Bedlno położona jest w </w:t>
      </w:r>
      <w:proofErr w:type="spellStart"/>
      <w:r w:rsidRPr="00A33058">
        <w:rPr>
          <w:rFonts w:eastAsia="Calibri" w:cs="Open Sans"/>
          <w:szCs w:val="20"/>
        </w:rPr>
        <w:t>megaregionie</w:t>
      </w:r>
      <w:proofErr w:type="spellEnd"/>
      <w:r w:rsidRPr="00A33058">
        <w:rPr>
          <w:rFonts w:eastAsia="Calibri" w:cs="Open Sans"/>
          <w:szCs w:val="20"/>
        </w:rPr>
        <w:t xml:space="preserve"> </w:t>
      </w:r>
      <w:proofErr w:type="spellStart"/>
      <w:r w:rsidRPr="00A33058">
        <w:rPr>
          <w:rFonts w:eastAsia="Calibri" w:cs="Open Sans"/>
          <w:szCs w:val="20"/>
        </w:rPr>
        <w:t>Pozaalpejskiej</w:t>
      </w:r>
      <w:proofErr w:type="spellEnd"/>
      <w:r w:rsidRPr="00A33058">
        <w:rPr>
          <w:rFonts w:eastAsia="Calibri" w:cs="Open Sans"/>
          <w:szCs w:val="20"/>
        </w:rPr>
        <w:t xml:space="preserve"> Europy Środkowej, prowincji Niż Środkowoeuropejski, </w:t>
      </w:r>
      <w:proofErr w:type="spellStart"/>
      <w:r w:rsidRPr="00A33058">
        <w:rPr>
          <w:rFonts w:eastAsia="Calibri" w:cs="Open Sans"/>
          <w:szCs w:val="20"/>
        </w:rPr>
        <w:t>podprowincji</w:t>
      </w:r>
      <w:proofErr w:type="spellEnd"/>
      <w:r w:rsidRPr="00A33058">
        <w:rPr>
          <w:rFonts w:eastAsia="Calibri" w:cs="Open Sans"/>
          <w:szCs w:val="20"/>
        </w:rPr>
        <w:t xml:space="preserve"> Niziny Środkowopolskie, makroregionie Nizina </w:t>
      </w:r>
      <w:proofErr w:type="spellStart"/>
      <w:r w:rsidRPr="00A33058">
        <w:rPr>
          <w:rFonts w:eastAsia="Calibri" w:cs="Open Sans"/>
          <w:szCs w:val="20"/>
        </w:rPr>
        <w:t>Środkowomazowiecka</w:t>
      </w:r>
      <w:proofErr w:type="spellEnd"/>
      <w:r w:rsidRPr="00A33058">
        <w:rPr>
          <w:rFonts w:eastAsia="Calibri" w:cs="Open Sans"/>
          <w:szCs w:val="20"/>
        </w:rPr>
        <w:t xml:space="preserve">, </w:t>
      </w:r>
      <w:proofErr w:type="spellStart"/>
      <w:r w:rsidRPr="00A33058">
        <w:rPr>
          <w:rFonts w:eastAsia="Calibri" w:cs="Open Sans"/>
          <w:szCs w:val="20"/>
        </w:rPr>
        <w:t>mezoregionach</w:t>
      </w:r>
      <w:proofErr w:type="spellEnd"/>
      <w:r w:rsidRPr="00A33058">
        <w:rPr>
          <w:rFonts w:eastAsia="Calibri" w:cs="Open Sans"/>
          <w:szCs w:val="20"/>
        </w:rPr>
        <w:t xml:space="preserve"> Równina Łowicko-Błońska (południowa część gminy) oraz Równina Kutnowska (środkowa i północna część gminy)</w:t>
      </w:r>
      <w:r>
        <w:rPr>
          <w:rFonts w:eastAsia="Calibri" w:cs="Open Sans"/>
          <w:szCs w:val="20"/>
        </w:rPr>
        <w:t xml:space="preserve">. </w:t>
      </w:r>
    </w:p>
    <w:p w14:paraId="582CC3E3" w14:textId="77777777" w:rsidR="00A33058" w:rsidRDefault="00A33058" w:rsidP="00F045A7">
      <w:pPr>
        <w:suppressAutoHyphens/>
        <w:spacing w:line="360" w:lineRule="auto"/>
        <w:contextualSpacing/>
        <w:jc w:val="both"/>
        <w:rPr>
          <w:rFonts w:eastAsia="Calibri" w:cs="Open Sans"/>
          <w:szCs w:val="20"/>
        </w:rPr>
      </w:pPr>
    </w:p>
    <w:p w14:paraId="40B7C66B" w14:textId="480A3AC8" w:rsidR="00FE27AD" w:rsidRPr="00B1125D" w:rsidRDefault="001C57EF" w:rsidP="00956ED1">
      <w:pPr>
        <w:pStyle w:val="Styl15"/>
        <w:rPr>
          <w:rFonts w:eastAsia="Times New Roman"/>
        </w:rPr>
      </w:pPr>
      <w:bookmarkStart w:id="36" w:name="_Toc241616767"/>
      <w:r>
        <w:rPr>
          <w:rFonts w:eastAsia="Times New Roman"/>
        </w:rPr>
        <w:lastRenderedPageBreak/>
        <w:t>Demografia</w:t>
      </w:r>
      <w:bookmarkEnd w:id="36"/>
    </w:p>
    <w:p w14:paraId="1838913C" w14:textId="18FA7363" w:rsidR="005A2386" w:rsidRPr="0028471B" w:rsidRDefault="00F65471" w:rsidP="005469DB">
      <w:pPr>
        <w:spacing w:after="17" w:line="360" w:lineRule="auto"/>
        <w:jc w:val="both"/>
        <w:rPr>
          <w:rFonts w:cs="Open Sans"/>
          <w:szCs w:val="20"/>
        </w:rPr>
      </w:pPr>
      <w:r w:rsidRPr="0028471B">
        <w:rPr>
          <w:rFonts w:cs="Open Sans"/>
          <w:szCs w:val="20"/>
        </w:rPr>
        <w:t>Stan ludności</w:t>
      </w:r>
      <w:r w:rsidR="0080042C" w:rsidRPr="0028471B">
        <w:rPr>
          <w:rFonts w:cs="Open Sans"/>
          <w:szCs w:val="20"/>
        </w:rPr>
        <w:t xml:space="preserve"> </w:t>
      </w:r>
      <w:r w:rsidR="00567FF4">
        <w:rPr>
          <w:rFonts w:cs="Open Sans"/>
          <w:szCs w:val="20"/>
        </w:rPr>
        <w:t>Gminy Bedlno</w:t>
      </w:r>
      <w:r w:rsidRPr="0028471B">
        <w:rPr>
          <w:rFonts w:cs="Open Sans"/>
          <w:szCs w:val="20"/>
        </w:rPr>
        <w:t xml:space="preserve"> </w:t>
      </w:r>
      <w:r w:rsidR="00567FF4">
        <w:rPr>
          <w:rFonts w:cs="Open Sans"/>
          <w:szCs w:val="20"/>
        </w:rPr>
        <w:t>w</w:t>
      </w:r>
      <w:r w:rsidRPr="0028471B">
        <w:rPr>
          <w:rFonts w:cs="Open Sans"/>
          <w:szCs w:val="20"/>
        </w:rPr>
        <w:t xml:space="preserve"> 202</w:t>
      </w:r>
      <w:r w:rsidR="00567FF4">
        <w:rPr>
          <w:rFonts w:cs="Open Sans"/>
          <w:szCs w:val="20"/>
        </w:rPr>
        <w:t>6</w:t>
      </w:r>
      <w:r w:rsidRPr="0028471B">
        <w:rPr>
          <w:rFonts w:cs="Open Sans"/>
          <w:szCs w:val="20"/>
        </w:rPr>
        <w:t xml:space="preserve"> roku według danych GUS wynosił </w:t>
      </w:r>
      <w:r w:rsidR="00567FF4">
        <w:rPr>
          <w:rFonts w:cs="Open Sans"/>
          <w:szCs w:val="20"/>
        </w:rPr>
        <w:t>4 909</w:t>
      </w:r>
      <w:r w:rsidRPr="0028471B">
        <w:rPr>
          <w:rFonts w:cs="Open Sans"/>
          <w:szCs w:val="20"/>
        </w:rPr>
        <w:t xml:space="preserve"> osób (z czego </w:t>
      </w:r>
      <w:r w:rsidR="00567FF4">
        <w:rPr>
          <w:rFonts w:cs="Open Sans"/>
          <w:szCs w:val="20"/>
        </w:rPr>
        <w:t>2 467</w:t>
      </w:r>
      <w:r w:rsidRPr="0028471B">
        <w:rPr>
          <w:rFonts w:cs="Open Sans"/>
          <w:szCs w:val="20"/>
        </w:rPr>
        <w:t xml:space="preserve"> </w:t>
      </w:r>
      <w:r w:rsidR="00D971DD" w:rsidRPr="0028471B">
        <w:rPr>
          <w:rFonts w:cs="Open Sans"/>
          <w:szCs w:val="20"/>
        </w:rPr>
        <w:t xml:space="preserve">to </w:t>
      </w:r>
      <w:r w:rsidRPr="0028471B">
        <w:rPr>
          <w:rFonts w:cs="Open Sans"/>
          <w:szCs w:val="20"/>
        </w:rPr>
        <w:t>mężczy</w:t>
      </w:r>
      <w:r w:rsidR="00D971DD" w:rsidRPr="0028471B">
        <w:rPr>
          <w:rFonts w:cs="Open Sans"/>
          <w:szCs w:val="20"/>
        </w:rPr>
        <w:t>źni</w:t>
      </w:r>
      <w:r w:rsidRPr="0028471B">
        <w:rPr>
          <w:rFonts w:cs="Open Sans"/>
          <w:szCs w:val="20"/>
        </w:rPr>
        <w:t xml:space="preserve"> </w:t>
      </w:r>
      <w:r w:rsidR="00D971DD" w:rsidRPr="0028471B">
        <w:rPr>
          <w:rFonts w:cs="Open Sans"/>
          <w:szCs w:val="20"/>
        </w:rPr>
        <w:t>a</w:t>
      </w:r>
      <w:r w:rsidRPr="0028471B">
        <w:rPr>
          <w:rFonts w:cs="Open Sans"/>
          <w:szCs w:val="20"/>
        </w:rPr>
        <w:t xml:space="preserve"> </w:t>
      </w:r>
      <w:r w:rsidR="00567FF4">
        <w:rPr>
          <w:rFonts w:cs="Open Sans"/>
          <w:szCs w:val="20"/>
        </w:rPr>
        <w:t>2 442</w:t>
      </w:r>
      <w:r w:rsidR="00D971DD" w:rsidRPr="0028471B">
        <w:rPr>
          <w:rFonts w:cs="Open Sans"/>
          <w:szCs w:val="20"/>
        </w:rPr>
        <w:t xml:space="preserve"> to</w:t>
      </w:r>
      <w:r w:rsidRPr="0028471B">
        <w:rPr>
          <w:rFonts w:cs="Open Sans"/>
          <w:szCs w:val="20"/>
        </w:rPr>
        <w:t xml:space="preserve"> kobiet</w:t>
      </w:r>
      <w:r w:rsidR="00D971DD" w:rsidRPr="0028471B">
        <w:rPr>
          <w:rFonts w:cs="Open Sans"/>
          <w:szCs w:val="20"/>
        </w:rPr>
        <w:t>y</w:t>
      </w:r>
      <w:r w:rsidRPr="0028471B">
        <w:rPr>
          <w:rFonts w:cs="Open Sans"/>
          <w:szCs w:val="20"/>
        </w:rPr>
        <w:t xml:space="preserve">). </w:t>
      </w:r>
      <w:r w:rsidR="00FF5EA5" w:rsidRPr="0028471B">
        <w:rPr>
          <w:rFonts w:cs="Open Sans"/>
          <w:szCs w:val="20"/>
        </w:rPr>
        <w:t xml:space="preserve">Na przestrzeni analizowanych lat liczba mieszkańców zmniejszyła się o </w:t>
      </w:r>
      <w:r w:rsidR="00567FF4">
        <w:rPr>
          <w:rFonts w:cs="Open Sans"/>
          <w:szCs w:val="20"/>
        </w:rPr>
        <w:t>405</w:t>
      </w:r>
      <w:r w:rsidR="00FF5EA5" w:rsidRPr="0028471B">
        <w:rPr>
          <w:rFonts w:cs="Open Sans"/>
          <w:szCs w:val="20"/>
        </w:rPr>
        <w:t xml:space="preserve"> </w:t>
      </w:r>
      <w:proofErr w:type="spellStart"/>
      <w:r w:rsidR="00FF5EA5" w:rsidRPr="0028471B">
        <w:rPr>
          <w:rFonts w:cs="Open Sans"/>
          <w:szCs w:val="20"/>
        </w:rPr>
        <w:t>os</w:t>
      </w:r>
      <w:r w:rsidR="00567FF4">
        <w:rPr>
          <w:rFonts w:cs="Open Sans"/>
          <w:szCs w:val="20"/>
        </w:rPr>
        <w:t>zob</w:t>
      </w:r>
      <w:proofErr w:type="spellEnd"/>
      <w:r w:rsidR="00FF5EA5" w:rsidRPr="0028471B">
        <w:rPr>
          <w:rFonts w:cs="Open Sans"/>
          <w:szCs w:val="20"/>
        </w:rPr>
        <w:t xml:space="preserve"> (</w:t>
      </w:r>
      <w:r w:rsidR="00A627F7" w:rsidRPr="0028471B">
        <w:rPr>
          <w:rFonts w:cs="Open Sans"/>
          <w:szCs w:val="20"/>
        </w:rPr>
        <w:t xml:space="preserve">około </w:t>
      </w:r>
      <w:r w:rsidR="00D971DD" w:rsidRPr="0028471B">
        <w:rPr>
          <w:rFonts w:cs="Open Sans"/>
          <w:szCs w:val="20"/>
        </w:rPr>
        <w:t>7</w:t>
      </w:r>
      <w:r w:rsidR="00567FF4">
        <w:rPr>
          <w:rFonts w:cs="Open Sans"/>
          <w:szCs w:val="20"/>
        </w:rPr>
        <w:t>,60</w:t>
      </w:r>
      <w:r w:rsidR="00FF5EA5" w:rsidRPr="0028471B">
        <w:rPr>
          <w:rFonts w:cs="Open Sans"/>
          <w:szCs w:val="20"/>
        </w:rPr>
        <w:t xml:space="preserve">%). </w:t>
      </w:r>
      <w:r w:rsidRPr="0028471B">
        <w:rPr>
          <w:rFonts w:cs="Open Sans"/>
          <w:szCs w:val="20"/>
        </w:rPr>
        <w:t>Czynniki określające sytuację demograficzną w gminie to przede wszystkim: współczynnik przyrostu naturalnego, saldo migracji, gęstość zaludnienia, współczynnik feminizacji, struktura wieku, migracje. Dane statystyczne w zakresie podstawowych czynników kształtujących lokalną sytuację demograficzną przedstawiono w poniższy</w:t>
      </w:r>
      <w:r w:rsidR="00FF5EA5" w:rsidRPr="0028471B">
        <w:rPr>
          <w:rFonts w:cs="Open Sans"/>
          <w:szCs w:val="20"/>
        </w:rPr>
        <w:t>m</w:t>
      </w:r>
      <w:r w:rsidRPr="0028471B">
        <w:rPr>
          <w:rFonts w:cs="Open Sans"/>
          <w:szCs w:val="20"/>
        </w:rPr>
        <w:t xml:space="preserve"> zestawieni</w:t>
      </w:r>
      <w:r w:rsidR="00FF5EA5" w:rsidRPr="0028471B">
        <w:rPr>
          <w:rFonts w:cs="Open Sans"/>
          <w:szCs w:val="20"/>
        </w:rPr>
        <w:t>u</w:t>
      </w:r>
      <w:r w:rsidRPr="0028471B">
        <w:rPr>
          <w:rFonts w:cs="Open Sans"/>
          <w:szCs w:val="20"/>
        </w:rPr>
        <w:t>.</w:t>
      </w:r>
    </w:p>
    <w:p w14:paraId="25DBC4ED" w14:textId="42F0C988" w:rsidR="00CE5C24" w:rsidRDefault="00CE5C24" w:rsidP="00CE5C24">
      <w:pPr>
        <w:pStyle w:val="Tabeleirysunki"/>
      </w:pPr>
      <w:bookmarkStart w:id="37" w:name="_Toc241528232"/>
      <w:r>
        <w:t xml:space="preserve">Tabela </w:t>
      </w:r>
      <w:fldSimple w:instr=" SEQ Tabela \* ARABIC ">
        <w:r w:rsidR="00C55A4B">
          <w:rPr>
            <w:noProof/>
          </w:rPr>
          <w:t>2</w:t>
        </w:r>
      </w:fldSimple>
      <w:r>
        <w:t xml:space="preserve">.  Dane demograficzne </w:t>
      </w:r>
      <w:r w:rsidR="00EB78B5">
        <w:t>Gmin</w:t>
      </w:r>
      <w:r w:rsidR="00567FF4">
        <w:t>y Bedlno</w:t>
      </w:r>
      <w:bookmarkEnd w:id="37"/>
    </w:p>
    <w:tbl>
      <w:tblPr>
        <w:tblStyle w:val="Tabela-Siatka4"/>
        <w:tblW w:w="5081" w:type="pct"/>
        <w:tblInd w:w="0" w:type="dxa"/>
        <w:tblLook w:val="04A0" w:firstRow="1" w:lastRow="0" w:firstColumn="1" w:lastColumn="0" w:noHBand="0" w:noVBand="1"/>
      </w:tblPr>
      <w:tblGrid>
        <w:gridCol w:w="2095"/>
        <w:gridCol w:w="1343"/>
        <w:gridCol w:w="965"/>
        <w:gridCol w:w="963"/>
        <w:gridCol w:w="963"/>
        <w:gridCol w:w="963"/>
        <w:gridCol w:w="963"/>
        <w:gridCol w:w="954"/>
      </w:tblGrid>
      <w:tr w:rsidR="00BC38DD" w:rsidRPr="0028471B" w14:paraId="122AD240" w14:textId="49558905" w:rsidTr="00567FF4">
        <w:trPr>
          <w:trHeight w:val="541"/>
        </w:trPr>
        <w:tc>
          <w:tcPr>
            <w:tcW w:w="1137" w:type="pct"/>
            <w:shd w:val="clear" w:color="auto" w:fill="D50000"/>
          </w:tcPr>
          <w:p w14:paraId="1B2A6344" w14:textId="136129DF" w:rsidR="00BC38DD" w:rsidRPr="00757CB8" w:rsidRDefault="00BC38DD" w:rsidP="009B3140">
            <w:pPr>
              <w:spacing w:after="17" w:line="360" w:lineRule="auto"/>
              <w:ind w:left="131"/>
              <w:jc w:val="center"/>
              <w:rPr>
                <w:rFonts w:cs="Open Sans"/>
                <w:b/>
                <w:bCs/>
                <w:color w:val="FFFFFF" w:themeColor="background1"/>
                <w:sz w:val="18"/>
                <w:szCs w:val="18"/>
              </w:rPr>
            </w:pPr>
            <w:r w:rsidRPr="00757CB8">
              <w:rPr>
                <w:rFonts w:cs="Open Sans"/>
                <w:b/>
                <w:bCs/>
                <w:color w:val="FFFFFF" w:themeColor="background1"/>
                <w:sz w:val="18"/>
                <w:szCs w:val="18"/>
              </w:rPr>
              <w:t>Wyszczególnienie:</w:t>
            </w:r>
          </w:p>
        </w:tc>
        <w:tc>
          <w:tcPr>
            <w:tcW w:w="729" w:type="pct"/>
            <w:shd w:val="clear" w:color="auto" w:fill="D50000"/>
          </w:tcPr>
          <w:p w14:paraId="442EDAA8" w14:textId="11900F8E" w:rsidR="00BC38DD" w:rsidRPr="00757CB8" w:rsidRDefault="00BC38DD" w:rsidP="009B3140">
            <w:pPr>
              <w:spacing w:after="17" w:line="360" w:lineRule="auto"/>
              <w:ind w:left="131"/>
              <w:jc w:val="center"/>
              <w:rPr>
                <w:rFonts w:cs="Open Sans"/>
                <w:b/>
                <w:bCs/>
                <w:color w:val="FFFFFF" w:themeColor="background1"/>
                <w:sz w:val="18"/>
                <w:szCs w:val="18"/>
              </w:rPr>
            </w:pPr>
            <w:r w:rsidRPr="00757CB8">
              <w:rPr>
                <w:rFonts w:cs="Open Sans"/>
                <w:b/>
                <w:bCs/>
                <w:color w:val="FFFFFF" w:themeColor="background1"/>
                <w:sz w:val="18"/>
                <w:szCs w:val="18"/>
              </w:rPr>
              <w:t>Jednostka</w:t>
            </w:r>
          </w:p>
        </w:tc>
        <w:tc>
          <w:tcPr>
            <w:tcW w:w="524" w:type="pct"/>
            <w:shd w:val="clear" w:color="auto" w:fill="D50000"/>
          </w:tcPr>
          <w:p w14:paraId="5FD4B4C1" w14:textId="389C1597" w:rsidR="00BC38DD" w:rsidRPr="00757CB8" w:rsidRDefault="00BC38DD" w:rsidP="009B3140">
            <w:pPr>
              <w:spacing w:after="17" w:line="360" w:lineRule="auto"/>
              <w:ind w:left="131"/>
              <w:jc w:val="center"/>
              <w:rPr>
                <w:rFonts w:cs="Open Sans"/>
                <w:b/>
                <w:bCs/>
                <w:color w:val="FFFFFF" w:themeColor="background1"/>
                <w:sz w:val="18"/>
                <w:szCs w:val="18"/>
              </w:rPr>
            </w:pPr>
            <w:r w:rsidRPr="00757CB8">
              <w:rPr>
                <w:rFonts w:cs="Open Sans"/>
                <w:b/>
                <w:bCs/>
                <w:color w:val="FFFFFF" w:themeColor="background1"/>
                <w:sz w:val="18"/>
                <w:szCs w:val="18"/>
              </w:rPr>
              <w:t>20</w:t>
            </w:r>
            <w:r w:rsidR="00757CB8">
              <w:rPr>
                <w:rFonts w:cs="Open Sans"/>
                <w:b/>
                <w:bCs/>
                <w:color w:val="FFFFFF" w:themeColor="background1"/>
                <w:sz w:val="18"/>
                <w:szCs w:val="18"/>
              </w:rPr>
              <w:t>20</w:t>
            </w:r>
          </w:p>
        </w:tc>
        <w:tc>
          <w:tcPr>
            <w:tcW w:w="523" w:type="pct"/>
            <w:shd w:val="clear" w:color="auto" w:fill="D50000"/>
          </w:tcPr>
          <w:p w14:paraId="7E274213" w14:textId="1F26BA0A" w:rsidR="00BC38DD" w:rsidRPr="00757CB8" w:rsidRDefault="00BC38DD" w:rsidP="009B3140">
            <w:pPr>
              <w:spacing w:after="17" w:line="360" w:lineRule="auto"/>
              <w:ind w:left="131"/>
              <w:jc w:val="center"/>
              <w:rPr>
                <w:rFonts w:cs="Open Sans"/>
                <w:b/>
                <w:bCs/>
                <w:color w:val="FFFFFF" w:themeColor="background1"/>
                <w:sz w:val="18"/>
                <w:szCs w:val="18"/>
              </w:rPr>
            </w:pPr>
            <w:r w:rsidRPr="00757CB8">
              <w:rPr>
                <w:rFonts w:cs="Open Sans"/>
                <w:b/>
                <w:bCs/>
                <w:color w:val="FFFFFF" w:themeColor="background1"/>
                <w:sz w:val="18"/>
                <w:szCs w:val="18"/>
              </w:rPr>
              <w:t>202</w:t>
            </w:r>
            <w:r w:rsidR="00757CB8">
              <w:rPr>
                <w:rFonts w:cs="Open Sans"/>
                <w:b/>
                <w:bCs/>
                <w:color w:val="FFFFFF" w:themeColor="background1"/>
                <w:sz w:val="18"/>
                <w:szCs w:val="18"/>
              </w:rPr>
              <w:t>1</w:t>
            </w:r>
          </w:p>
        </w:tc>
        <w:tc>
          <w:tcPr>
            <w:tcW w:w="523" w:type="pct"/>
            <w:shd w:val="clear" w:color="auto" w:fill="D50000"/>
          </w:tcPr>
          <w:p w14:paraId="431EDDAB" w14:textId="612234DD" w:rsidR="00BC38DD" w:rsidRPr="00757CB8" w:rsidRDefault="00BC38DD" w:rsidP="009B3140">
            <w:pPr>
              <w:spacing w:after="17" w:line="360" w:lineRule="auto"/>
              <w:ind w:left="131"/>
              <w:jc w:val="center"/>
              <w:rPr>
                <w:rFonts w:cs="Open Sans"/>
                <w:b/>
                <w:bCs/>
                <w:color w:val="FFFFFF" w:themeColor="background1"/>
                <w:sz w:val="18"/>
                <w:szCs w:val="18"/>
              </w:rPr>
            </w:pPr>
            <w:r w:rsidRPr="00757CB8">
              <w:rPr>
                <w:rFonts w:cs="Open Sans"/>
                <w:b/>
                <w:bCs/>
                <w:color w:val="FFFFFF" w:themeColor="background1"/>
                <w:sz w:val="18"/>
                <w:szCs w:val="18"/>
              </w:rPr>
              <w:t>202</w:t>
            </w:r>
            <w:r w:rsidR="00757CB8">
              <w:rPr>
                <w:rFonts w:cs="Open Sans"/>
                <w:b/>
                <w:bCs/>
                <w:color w:val="FFFFFF" w:themeColor="background1"/>
                <w:sz w:val="18"/>
                <w:szCs w:val="18"/>
              </w:rPr>
              <w:t>2</w:t>
            </w:r>
          </w:p>
        </w:tc>
        <w:tc>
          <w:tcPr>
            <w:tcW w:w="523" w:type="pct"/>
            <w:shd w:val="clear" w:color="auto" w:fill="D50000"/>
          </w:tcPr>
          <w:p w14:paraId="016E14CC" w14:textId="2B6D7DAC" w:rsidR="00BC38DD" w:rsidRPr="00757CB8" w:rsidRDefault="00BC38DD" w:rsidP="009B3140">
            <w:pPr>
              <w:spacing w:after="17" w:line="360" w:lineRule="auto"/>
              <w:ind w:left="131"/>
              <w:jc w:val="center"/>
              <w:rPr>
                <w:rFonts w:cs="Open Sans"/>
                <w:b/>
                <w:bCs/>
                <w:color w:val="FFFFFF" w:themeColor="background1"/>
                <w:sz w:val="18"/>
                <w:szCs w:val="18"/>
              </w:rPr>
            </w:pPr>
            <w:r w:rsidRPr="00757CB8">
              <w:rPr>
                <w:rFonts w:cs="Open Sans"/>
                <w:b/>
                <w:bCs/>
                <w:color w:val="FFFFFF" w:themeColor="background1"/>
                <w:sz w:val="18"/>
                <w:szCs w:val="18"/>
              </w:rPr>
              <w:t>202</w:t>
            </w:r>
            <w:r w:rsidR="00757CB8">
              <w:rPr>
                <w:rFonts w:cs="Open Sans"/>
                <w:b/>
                <w:bCs/>
                <w:color w:val="FFFFFF" w:themeColor="background1"/>
                <w:sz w:val="18"/>
                <w:szCs w:val="18"/>
              </w:rPr>
              <w:t>3</w:t>
            </w:r>
          </w:p>
        </w:tc>
        <w:tc>
          <w:tcPr>
            <w:tcW w:w="523" w:type="pct"/>
            <w:shd w:val="clear" w:color="auto" w:fill="D50000"/>
          </w:tcPr>
          <w:p w14:paraId="38D54372" w14:textId="55D3CE96" w:rsidR="00BC38DD" w:rsidRPr="00757CB8" w:rsidRDefault="00BC38DD" w:rsidP="009B3140">
            <w:pPr>
              <w:spacing w:after="17" w:line="360" w:lineRule="auto"/>
              <w:ind w:left="131"/>
              <w:jc w:val="center"/>
              <w:rPr>
                <w:rFonts w:cs="Open Sans"/>
                <w:b/>
                <w:bCs/>
                <w:color w:val="FFFFFF" w:themeColor="background1"/>
                <w:sz w:val="18"/>
                <w:szCs w:val="18"/>
              </w:rPr>
            </w:pPr>
            <w:r w:rsidRPr="00757CB8">
              <w:rPr>
                <w:rFonts w:cs="Open Sans"/>
                <w:b/>
                <w:bCs/>
                <w:color w:val="FFFFFF" w:themeColor="background1"/>
                <w:sz w:val="18"/>
                <w:szCs w:val="18"/>
              </w:rPr>
              <w:t>202</w:t>
            </w:r>
            <w:r w:rsidR="00757CB8">
              <w:rPr>
                <w:rFonts w:cs="Open Sans"/>
                <w:b/>
                <w:bCs/>
                <w:color w:val="FFFFFF" w:themeColor="background1"/>
                <w:sz w:val="18"/>
                <w:szCs w:val="18"/>
              </w:rPr>
              <w:t>4</w:t>
            </w:r>
          </w:p>
        </w:tc>
        <w:tc>
          <w:tcPr>
            <w:tcW w:w="518" w:type="pct"/>
            <w:shd w:val="clear" w:color="auto" w:fill="D50000"/>
          </w:tcPr>
          <w:p w14:paraId="717657C2" w14:textId="23C32B0B" w:rsidR="00BC38DD" w:rsidRPr="00757CB8" w:rsidRDefault="00BC38DD" w:rsidP="009B3140">
            <w:pPr>
              <w:spacing w:after="17" w:line="360" w:lineRule="auto"/>
              <w:ind w:left="131"/>
              <w:jc w:val="center"/>
              <w:rPr>
                <w:rFonts w:cs="Open Sans"/>
                <w:b/>
                <w:bCs/>
                <w:color w:val="FFFFFF" w:themeColor="background1"/>
                <w:sz w:val="18"/>
                <w:szCs w:val="18"/>
              </w:rPr>
            </w:pPr>
            <w:r w:rsidRPr="00757CB8">
              <w:rPr>
                <w:rFonts w:cs="Open Sans"/>
                <w:b/>
                <w:bCs/>
                <w:color w:val="FFFFFF" w:themeColor="background1"/>
                <w:sz w:val="18"/>
                <w:szCs w:val="18"/>
              </w:rPr>
              <w:t>202</w:t>
            </w:r>
            <w:r w:rsidR="00757CB8">
              <w:rPr>
                <w:rFonts w:cs="Open Sans"/>
                <w:b/>
                <w:bCs/>
                <w:color w:val="FFFFFF" w:themeColor="background1"/>
                <w:sz w:val="18"/>
                <w:szCs w:val="18"/>
              </w:rPr>
              <w:t>5</w:t>
            </w:r>
          </w:p>
        </w:tc>
      </w:tr>
      <w:tr w:rsidR="00BC38DD" w:rsidRPr="0028471B" w14:paraId="29604BCA" w14:textId="6411B099" w:rsidTr="00567FF4">
        <w:trPr>
          <w:trHeight w:val="389"/>
        </w:trPr>
        <w:tc>
          <w:tcPr>
            <w:tcW w:w="1137" w:type="pct"/>
          </w:tcPr>
          <w:p w14:paraId="0FD08EA9" w14:textId="06850FAB" w:rsidR="00BC38DD" w:rsidRPr="0028471B" w:rsidRDefault="00BC38DD" w:rsidP="009B3140">
            <w:pPr>
              <w:spacing w:after="17" w:line="360" w:lineRule="auto"/>
              <w:ind w:left="131"/>
              <w:jc w:val="center"/>
              <w:rPr>
                <w:rFonts w:cs="Open Sans"/>
                <w:sz w:val="18"/>
                <w:szCs w:val="18"/>
              </w:rPr>
            </w:pPr>
            <w:r w:rsidRPr="0028471B">
              <w:rPr>
                <w:rFonts w:cs="Open Sans"/>
                <w:sz w:val="18"/>
                <w:szCs w:val="18"/>
              </w:rPr>
              <w:t>Liczba ludności</w:t>
            </w:r>
          </w:p>
        </w:tc>
        <w:tc>
          <w:tcPr>
            <w:tcW w:w="729" w:type="pct"/>
          </w:tcPr>
          <w:p w14:paraId="4EFD9FB8" w14:textId="5EFBCD0B" w:rsidR="00BC38DD" w:rsidRPr="0028471B" w:rsidRDefault="00BC38DD" w:rsidP="009B3140">
            <w:pPr>
              <w:spacing w:after="17" w:line="360" w:lineRule="auto"/>
              <w:ind w:left="131"/>
              <w:jc w:val="center"/>
              <w:rPr>
                <w:rFonts w:cs="Open Sans"/>
                <w:sz w:val="18"/>
                <w:szCs w:val="18"/>
              </w:rPr>
            </w:pPr>
            <w:r w:rsidRPr="0028471B">
              <w:rPr>
                <w:rFonts w:cs="Open Sans"/>
                <w:sz w:val="18"/>
                <w:szCs w:val="18"/>
              </w:rPr>
              <w:t>osoba</w:t>
            </w:r>
          </w:p>
        </w:tc>
        <w:tc>
          <w:tcPr>
            <w:tcW w:w="524" w:type="pct"/>
          </w:tcPr>
          <w:p w14:paraId="5B9A12CF" w14:textId="0C9E06D0" w:rsidR="00BC38DD" w:rsidRPr="0028471B" w:rsidRDefault="00757CB8" w:rsidP="009B3140">
            <w:pPr>
              <w:spacing w:after="17" w:line="360" w:lineRule="auto"/>
              <w:ind w:left="131"/>
              <w:jc w:val="center"/>
              <w:rPr>
                <w:rFonts w:cs="Open Sans"/>
                <w:sz w:val="18"/>
                <w:szCs w:val="18"/>
              </w:rPr>
            </w:pPr>
            <w:r>
              <w:rPr>
                <w:rFonts w:cs="Open Sans"/>
                <w:sz w:val="18"/>
                <w:szCs w:val="18"/>
              </w:rPr>
              <w:t>5 314</w:t>
            </w:r>
          </w:p>
        </w:tc>
        <w:tc>
          <w:tcPr>
            <w:tcW w:w="523" w:type="pct"/>
          </w:tcPr>
          <w:p w14:paraId="40D06BBC" w14:textId="77A1C106" w:rsidR="00BC38DD" w:rsidRPr="0028471B" w:rsidRDefault="00757CB8" w:rsidP="009B3140">
            <w:pPr>
              <w:spacing w:after="17" w:line="360" w:lineRule="auto"/>
              <w:ind w:left="131"/>
              <w:jc w:val="center"/>
              <w:rPr>
                <w:rFonts w:cs="Open Sans"/>
                <w:sz w:val="18"/>
                <w:szCs w:val="18"/>
              </w:rPr>
            </w:pPr>
            <w:r>
              <w:rPr>
                <w:rFonts w:cs="Open Sans"/>
                <w:sz w:val="18"/>
                <w:szCs w:val="18"/>
              </w:rPr>
              <w:t>5 207</w:t>
            </w:r>
          </w:p>
        </w:tc>
        <w:tc>
          <w:tcPr>
            <w:tcW w:w="523" w:type="pct"/>
          </w:tcPr>
          <w:p w14:paraId="16C1F1A7" w14:textId="486DD137" w:rsidR="00BC38DD" w:rsidRPr="0028471B" w:rsidRDefault="00757CB8" w:rsidP="009B3140">
            <w:pPr>
              <w:spacing w:after="17" w:line="360" w:lineRule="auto"/>
              <w:ind w:left="131"/>
              <w:jc w:val="center"/>
              <w:rPr>
                <w:rFonts w:cs="Open Sans"/>
                <w:sz w:val="18"/>
                <w:szCs w:val="18"/>
              </w:rPr>
            </w:pPr>
            <w:r>
              <w:rPr>
                <w:rFonts w:cs="Open Sans"/>
                <w:sz w:val="18"/>
                <w:szCs w:val="18"/>
              </w:rPr>
              <w:t>5 116</w:t>
            </w:r>
          </w:p>
        </w:tc>
        <w:tc>
          <w:tcPr>
            <w:tcW w:w="523" w:type="pct"/>
          </w:tcPr>
          <w:p w14:paraId="347C45FD" w14:textId="6555C479" w:rsidR="00BC38DD" w:rsidRPr="0028471B" w:rsidRDefault="00757CB8" w:rsidP="009B3140">
            <w:pPr>
              <w:spacing w:after="17" w:line="360" w:lineRule="auto"/>
              <w:ind w:left="131"/>
              <w:jc w:val="center"/>
              <w:rPr>
                <w:rFonts w:cs="Open Sans"/>
                <w:sz w:val="18"/>
                <w:szCs w:val="18"/>
              </w:rPr>
            </w:pPr>
            <w:r>
              <w:rPr>
                <w:rFonts w:cs="Open Sans"/>
                <w:sz w:val="18"/>
                <w:szCs w:val="18"/>
              </w:rPr>
              <w:t>5 075</w:t>
            </w:r>
          </w:p>
        </w:tc>
        <w:tc>
          <w:tcPr>
            <w:tcW w:w="523" w:type="pct"/>
          </w:tcPr>
          <w:p w14:paraId="7387523C" w14:textId="70AC1B37" w:rsidR="00BC38DD" w:rsidRPr="0028471B" w:rsidRDefault="00757CB8" w:rsidP="009B3140">
            <w:pPr>
              <w:spacing w:after="17" w:line="360" w:lineRule="auto"/>
              <w:ind w:left="131"/>
              <w:jc w:val="center"/>
              <w:rPr>
                <w:rFonts w:cs="Open Sans"/>
                <w:sz w:val="18"/>
                <w:szCs w:val="18"/>
              </w:rPr>
            </w:pPr>
            <w:r>
              <w:rPr>
                <w:rFonts w:cs="Open Sans"/>
                <w:sz w:val="18"/>
                <w:szCs w:val="18"/>
              </w:rPr>
              <w:t>4 989</w:t>
            </w:r>
          </w:p>
        </w:tc>
        <w:tc>
          <w:tcPr>
            <w:tcW w:w="518" w:type="pct"/>
          </w:tcPr>
          <w:p w14:paraId="15B0D8FE" w14:textId="2C78B029" w:rsidR="00BC38DD" w:rsidRPr="0028471B" w:rsidRDefault="00757CB8" w:rsidP="009B3140">
            <w:pPr>
              <w:spacing w:after="17" w:line="360" w:lineRule="auto"/>
              <w:ind w:left="131"/>
              <w:jc w:val="center"/>
              <w:rPr>
                <w:rFonts w:cs="Open Sans"/>
                <w:sz w:val="18"/>
                <w:szCs w:val="18"/>
              </w:rPr>
            </w:pPr>
            <w:r>
              <w:rPr>
                <w:rFonts w:cs="Open Sans"/>
                <w:sz w:val="18"/>
                <w:szCs w:val="18"/>
              </w:rPr>
              <w:t>4 909</w:t>
            </w:r>
          </w:p>
        </w:tc>
      </w:tr>
      <w:tr w:rsidR="00BC38DD" w:rsidRPr="0028471B" w14:paraId="67FB8DCB" w14:textId="3C8141F8" w:rsidTr="00567FF4">
        <w:trPr>
          <w:trHeight w:val="389"/>
        </w:trPr>
        <w:tc>
          <w:tcPr>
            <w:tcW w:w="1137" w:type="pct"/>
          </w:tcPr>
          <w:p w14:paraId="655FD6CC" w14:textId="74493D1A" w:rsidR="00BC38DD" w:rsidRPr="0028471B" w:rsidRDefault="00BC38DD" w:rsidP="009B3140">
            <w:pPr>
              <w:spacing w:after="17" w:line="360" w:lineRule="auto"/>
              <w:ind w:left="131"/>
              <w:jc w:val="center"/>
              <w:rPr>
                <w:rFonts w:cs="Open Sans"/>
                <w:b/>
                <w:sz w:val="18"/>
                <w:szCs w:val="18"/>
              </w:rPr>
            </w:pPr>
            <w:r w:rsidRPr="0028471B">
              <w:rPr>
                <w:rFonts w:cs="Open Sans"/>
                <w:sz w:val="18"/>
                <w:szCs w:val="18"/>
              </w:rPr>
              <w:t>Liczba kobiet</w:t>
            </w:r>
          </w:p>
        </w:tc>
        <w:tc>
          <w:tcPr>
            <w:tcW w:w="729" w:type="pct"/>
          </w:tcPr>
          <w:p w14:paraId="28C04A05" w14:textId="61A409C9" w:rsidR="00BC38DD" w:rsidRPr="0028471B" w:rsidRDefault="00BC38DD" w:rsidP="009B3140">
            <w:pPr>
              <w:spacing w:after="17" w:line="360" w:lineRule="auto"/>
              <w:ind w:left="131"/>
              <w:jc w:val="center"/>
              <w:rPr>
                <w:rFonts w:cs="Open Sans"/>
                <w:sz w:val="18"/>
                <w:szCs w:val="18"/>
              </w:rPr>
            </w:pPr>
            <w:r w:rsidRPr="0028471B">
              <w:rPr>
                <w:rFonts w:cs="Open Sans"/>
                <w:sz w:val="18"/>
                <w:szCs w:val="18"/>
              </w:rPr>
              <w:t>osoba</w:t>
            </w:r>
          </w:p>
        </w:tc>
        <w:tc>
          <w:tcPr>
            <w:tcW w:w="524" w:type="pct"/>
          </w:tcPr>
          <w:p w14:paraId="1CB3ECE0" w14:textId="5A4AD824" w:rsidR="00BC38DD" w:rsidRPr="0028471B" w:rsidRDefault="00757CB8" w:rsidP="009B3140">
            <w:pPr>
              <w:spacing w:after="17" w:line="360" w:lineRule="auto"/>
              <w:ind w:left="131"/>
              <w:jc w:val="center"/>
              <w:rPr>
                <w:rFonts w:cs="Open Sans"/>
                <w:sz w:val="18"/>
                <w:szCs w:val="18"/>
              </w:rPr>
            </w:pPr>
            <w:r>
              <w:rPr>
                <w:rFonts w:cs="Open Sans"/>
                <w:sz w:val="18"/>
                <w:szCs w:val="18"/>
              </w:rPr>
              <w:t>2 644</w:t>
            </w:r>
          </w:p>
        </w:tc>
        <w:tc>
          <w:tcPr>
            <w:tcW w:w="523" w:type="pct"/>
          </w:tcPr>
          <w:p w14:paraId="3D92FC35" w14:textId="72FDB470" w:rsidR="00BC38DD" w:rsidRPr="0028471B" w:rsidRDefault="00757CB8" w:rsidP="009B3140">
            <w:pPr>
              <w:spacing w:after="17" w:line="360" w:lineRule="auto"/>
              <w:ind w:left="131"/>
              <w:jc w:val="center"/>
              <w:rPr>
                <w:rFonts w:cs="Open Sans"/>
                <w:sz w:val="18"/>
                <w:szCs w:val="18"/>
              </w:rPr>
            </w:pPr>
            <w:r>
              <w:rPr>
                <w:rFonts w:cs="Open Sans"/>
                <w:sz w:val="18"/>
                <w:szCs w:val="18"/>
              </w:rPr>
              <w:t>2 593</w:t>
            </w:r>
          </w:p>
        </w:tc>
        <w:tc>
          <w:tcPr>
            <w:tcW w:w="523" w:type="pct"/>
          </w:tcPr>
          <w:p w14:paraId="4AE244E3" w14:textId="5B96AFC7" w:rsidR="00BC38DD" w:rsidRPr="0028471B" w:rsidRDefault="00757CB8" w:rsidP="009B3140">
            <w:pPr>
              <w:spacing w:after="17" w:line="360" w:lineRule="auto"/>
              <w:ind w:left="131"/>
              <w:jc w:val="center"/>
              <w:rPr>
                <w:rFonts w:cs="Open Sans"/>
                <w:sz w:val="18"/>
                <w:szCs w:val="18"/>
              </w:rPr>
            </w:pPr>
            <w:r>
              <w:rPr>
                <w:rFonts w:cs="Open Sans"/>
                <w:sz w:val="18"/>
                <w:szCs w:val="18"/>
              </w:rPr>
              <w:t>2 529</w:t>
            </w:r>
          </w:p>
        </w:tc>
        <w:tc>
          <w:tcPr>
            <w:tcW w:w="523" w:type="pct"/>
          </w:tcPr>
          <w:p w14:paraId="657984D1" w14:textId="67BC1EC0" w:rsidR="00BC38DD" w:rsidRPr="0028471B" w:rsidRDefault="00757CB8" w:rsidP="009B3140">
            <w:pPr>
              <w:spacing w:after="17" w:line="360" w:lineRule="auto"/>
              <w:ind w:left="131"/>
              <w:jc w:val="center"/>
              <w:rPr>
                <w:rFonts w:cs="Open Sans"/>
                <w:sz w:val="18"/>
                <w:szCs w:val="18"/>
              </w:rPr>
            </w:pPr>
            <w:r>
              <w:rPr>
                <w:rFonts w:cs="Open Sans"/>
                <w:sz w:val="18"/>
                <w:szCs w:val="18"/>
              </w:rPr>
              <w:t>2 517</w:t>
            </w:r>
          </w:p>
        </w:tc>
        <w:tc>
          <w:tcPr>
            <w:tcW w:w="523" w:type="pct"/>
          </w:tcPr>
          <w:p w14:paraId="01E9234A" w14:textId="1B53B256" w:rsidR="00BC38DD" w:rsidRPr="0028471B" w:rsidRDefault="00757CB8" w:rsidP="009B3140">
            <w:pPr>
              <w:spacing w:after="17" w:line="360" w:lineRule="auto"/>
              <w:ind w:left="131"/>
              <w:jc w:val="center"/>
              <w:rPr>
                <w:rFonts w:cs="Open Sans"/>
                <w:sz w:val="18"/>
                <w:szCs w:val="18"/>
              </w:rPr>
            </w:pPr>
            <w:r>
              <w:rPr>
                <w:rFonts w:cs="Open Sans"/>
                <w:sz w:val="18"/>
                <w:szCs w:val="18"/>
              </w:rPr>
              <w:t>2 478</w:t>
            </w:r>
          </w:p>
        </w:tc>
        <w:tc>
          <w:tcPr>
            <w:tcW w:w="518" w:type="pct"/>
          </w:tcPr>
          <w:p w14:paraId="45CC9BB0" w14:textId="6BCF572B" w:rsidR="00BC38DD" w:rsidRPr="0028471B" w:rsidRDefault="00757CB8" w:rsidP="009B3140">
            <w:pPr>
              <w:spacing w:after="17" w:line="360" w:lineRule="auto"/>
              <w:ind w:left="131"/>
              <w:jc w:val="center"/>
              <w:rPr>
                <w:rFonts w:cs="Open Sans"/>
                <w:sz w:val="18"/>
                <w:szCs w:val="18"/>
              </w:rPr>
            </w:pPr>
            <w:r>
              <w:rPr>
                <w:rFonts w:cs="Open Sans"/>
                <w:sz w:val="18"/>
                <w:szCs w:val="18"/>
              </w:rPr>
              <w:t>2 442</w:t>
            </w:r>
          </w:p>
        </w:tc>
      </w:tr>
      <w:tr w:rsidR="00BC38DD" w:rsidRPr="0028471B" w14:paraId="796624AC" w14:textId="557D8B8C" w:rsidTr="00567FF4">
        <w:trPr>
          <w:trHeight w:val="389"/>
        </w:trPr>
        <w:tc>
          <w:tcPr>
            <w:tcW w:w="1137" w:type="pct"/>
          </w:tcPr>
          <w:p w14:paraId="138405F1" w14:textId="2C81A2E7" w:rsidR="00BC38DD" w:rsidRPr="0028471B" w:rsidRDefault="00BC38DD" w:rsidP="003F5718">
            <w:pPr>
              <w:spacing w:after="17" w:line="360" w:lineRule="auto"/>
              <w:ind w:left="131"/>
              <w:jc w:val="center"/>
              <w:rPr>
                <w:rFonts w:cs="Open Sans"/>
                <w:b/>
                <w:sz w:val="18"/>
                <w:szCs w:val="18"/>
              </w:rPr>
            </w:pPr>
            <w:r w:rsidRPr="0028471B">
              <w:rPr>
                <w:rFonts w:cs="Open Sans"/>
                <w:sz w:val="18"/>
                <w:szCs w:val="18"/>
              </w:rPr>
              <w:t>Liczba mężczyzn</w:t>
            </w:r>
          </w:p>
        </w:tc>
        <w:tc>
          <w:tcPr>
            <w:tcW w:w="729" w:type="pct"/>
          </w:tcPr>
          <w:p w14:paraId="4AE4AC11" w14:textId="0796BF80"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osoba</w:t>
            </w:r>
          </w:p>
        </w:tc>
        <w:tc>
          <w:tcPr>
            <w:tcW w:w="524" w:type="pct"/>
          </w:tcPr>
          <w:p w14:paraId="2E0B5CB8" w14:textId="0BBA3398" w:rsidR="00BC38DD" w:rsidRPr="0028471B" w:rsidRDefault="00757CB8" w:rsidP="003F5718">
            <w:pPr>
              <w:spacing w:after="17" w:line="360" w:lineRule="auto"/>
              <w:ind w:left="131"/>
              <w:jc w:val="center"/>
              <w:rPr>
                <w:rFonts w:cs="Open Sans"/>
                <w:sz w:val="18"/>
                <w:szCs w:val="18"/>
              </w:rPr>
            </w:pPr>
            <w:r>
              <w:rPr>
                <w:rFonts w:cs="Open Sans"/>
                <w:sz w:val="18"/>
                <w:szCs w:val="18"/>
              </w:rPr>
              <w:t>2 670</w:t>
            </w:r>
          </w:p>
        </w:tc>
        <w:tc>
          <w:tcPr>
            <w:tcW w:w="523" w:type="pct"/>
          </w:tcPr>
          <w:p w14:paraId="04F0D8E9" w14:textId="5FAD91A1" w:rsidR="00BC38DD" w:rsidRPr="0028471B" w:rsidRDefault="00757CB8" w:rsidP="003F5718">
            <w:pPr>
              <w:spacing w:after="17" w:line="360" w:lineRule="auto"/>
              <w:ind w:left="131"/>
              <w:jc w:val="center"/>
              <w:rPr>
                <w:rFonts w:cs="Open Sans"/>
                <w:sz w:val="18"/>
                <w:szCs w:val="18"/>
              </w:rPr>
            </w:pPr>
            <w:r>
              <w:rPr>
                <w:rFonts w:cs="Open Sans"/>
                <w:sz w:val="18"/>
                <w:szCs w:val="18"/>
              </w:rPr>
              <w:t>2 614</w:t>
            </w:r>
          </w:p>
        </w:tc>
        <w:tc>
          <w:tcPr>
            <w:tcW w:w="523" w:type="pct"/>
          </w:tcPr>
          <w:p w14:paraId="26BE22DC" w14:textId="358B1BBB" w:rsidR="00BC38DD" w:rsidRPr="0028471B" w:rsidRDefault="00757CB8" w:rsidP="003F5718">
            <w:pPr>
              <w:spacing w:after="17" w:line="360" w:lineRule="auto"/>
              <w:ind w:left="131"/>
              <w:jc w:val="center"/>
              <w:rPr>
                <w:rFonts w:cs="Open Sans"/>
                <w:sz w:val="18"/>
                <w:szCs w:val="18"/>
              </w:rPr>
            </w:pPr>
            <w:r>
              <w:rPr>
                <w:rFonts w:cs="Open Sans"/>
                <w:sz w:val="18"/>
                <w:szCs w:val="18"/>
              </w:rPr>
              <w:t>2 587</w:t>
            </w:r>
          </w:p>
        </w:tc>
        <w:tc>
          <w:tcPr>
            <w:tcW w:w="523" w:type="pct"/>
          </w:tcPr>
          <w:p w14:paraId="674C1EF2" w14:textId="6C0CC086" w:rsidR="00BC38DD" w:rsidRPr="0028471B" w:rsidRDefault="00757CB8" w:rsidP="003F5718">
            <w:pPr>
              <w:spacing w:after="17" w:line="360" w:lineRule="auto"/>
              <w:ind w:left="131"/>
              <w:jc w:val="center"/>
              <w:rPr>
                <w:rFonts w:cs="Open Sans"/>
                <w:sz w:val="18"/>
                <w:szCs w:val="18"/>
              </w:rPr>
            </w:pPr>
            <w:r>
              <w:rPr>
                <w:rFonts w:cs="Open Sans"/>
                <w:sz w:val="18"/>
                <w:szCs w:val="18"/>
              </w:rPr>
              <w:t>2 558</w:t>
            </w:r>
          </w:p>
        </w:tc>
        <w:tc>
          <w:tcPr>
            <w:tcW w:w="523" w:type="pct"/>
          </w:tcPr>
          <w:p w14:paraId="6E4C1FA0" w14:textId="2524CF50" w:rsidR="00BC38DD" w:rsidRPr="0028471B" w:rsidRDefault="00757CB8" w:rsidP="003F5718">
            <w:pPr>
              <w:spacing w:after="17" w:line="360" w:lineRule="auto"/>
              <w:ind w:left="131"/>
              <w:jc w:val="center"/>
              <w:rPr>
                <w:rFonts w:cs="Open Sans"/>
                <w:sz w:val="18"/>
                <w:szCs w:val="18"/>
              </w:rPr>
            </w:pPr>
            <w:r>
              <w:rPr>
                <w:rFonts w:cs="Open Sans"/>
                <w:sz w:val="18"/>
                <w:szCs w:val="18"/>
              </w:rPr>
              <w:t>2 511</w:t>
            </w:r>
          </w:p>
        </w:tc>
        <w:tc>
          <w:tcPr>
            <w:tcW w:w="518" w:type="pct"/>
          </w:tcPr>
          <w:p w14:paraId="4C5F672E" w14:textId="3476246F" w:rsidR="00BC38DD" w:rsidRPr="0028471B" w:rsidRDefault="00757CB8" w:rsidP="003F5718">
            <w:pPr>
              <w:spacing w:after="17" w:line="360" w:lineRule="auto"/>
              <w:ind w:left="131"/>
              <w:jc w:val="center"/>
              <w:rPr>
                <w:rFonts w:cs="Open Sans"/>
                <w:sz w:val="18"/>
                <w:szCs w:val="18"/>
              </w:rPr>
            </w:pPr>
            <w:r>
              <w:rPr>
                <w:rFonts w:cs="Open Sans"/>
                <w:sz w:val="18"/>
                <w:szCs w:val="18"/>
              </w:rPr>
              <w:t>2 467</w:t>
            </w:r>
          </w:p>
        </w:tc>
      </w:tr>
      <w:tr w:rsidR="00BC38DD" w:rsidRPr="0028471B" w14:paraId="28B7270B" w14:textId="03062A14" w:rsidTr="00567FF4">
        <w:trPr>
          <w:trHeight w:val="380"/>
        </w:trPr>
        <w:tc>
          <w:tcPr>
            <w:tcW w:w="1137" w:type="pct"/>
          </w:tcPr>
          <w:p w14:paraId="6E486018" w14:textId="39B6C865"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Gęstość zaludnienia</w:t>
            </w:r>
          </w:p>
        </w:tc>
        <w:tc>
          <w:tcPr>
            <w:tcW w:w="729" w:type="pct"/>
          </w:tcPr>
          <w:p w14:paraId="699B5F25" w14:textId="7CF6178D"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osoba/km</w:t>
            </w:r>
            <w:r w:rsidRPr="0028471B">
              <w:rPr>
                <w:rFonts w:cs="Open Sans"/>
                <w:sz w:val="18"/>
                <w:szCs w:val="18"/>
                <w:vertAlign w:val="superscript"/>
              </w:rPr>
              <w:t>2</w:t>
            </w:r>
          </w:p>
        </w:tc>
        <w:tc>
          <w:tcPr>
            <w:tcW w:w="524" w:type="pct"/>
          </w:tcPr>
          <w:p w14:paraId="2EA54FA8" w14:textId="18834C14" w:rsidR="00BC38DD" w:rsidRPr="0028471B" w:rsidRDefault="00757CB8" w:rsidP="003F5718">
            <w:pPr>
              <w:spacing w:after="17" w:line="360" w:lineRule="auto"/>
              <w:ind w:left="131"/>
              <w:jc w:val="center"/>
              <w:rPr>
                <w:rFonts w:cs="Open Sans"/>
                <w:sz w:val="18"/>
                <w:szCs w:val="18"/>
              </w:rPr>
            </w:pPr>
            <w:r>
              <w:rPr>
                <w:rFonts w:cs="Open Sans"/>
                <w:sz w:val="18"/>
                <w:szCs w:val="18"/>
              </w:rPr>
              <w:t>42,2</w:t>
            </w:r>
          </w:p>
        </w:tc>
        <w:tc>
          <w:tcPr>
            <w:tcW w:w="523" w:type="pct"/>
          </w:tcPr>
          <w:p w14:paraId="16ED9C5A" w14:textId="573BB46C" w:rsidR="00BC38DD" w:rsidRPr="0028471B" w:rsidRDefault="00757CB8" w:rsidP="003F5718">
            <w:pPr>
              <w:spacing w:after="17" w:line="360" w:lineRule="auto"/>
              <w:ind w:left="131"/>
              <w:jc w:val="center"/>
              <w:rPr>
                <w:rFonts w:cs="Open Sans"/>
                <w:sz w:val="18"/>
                <w:szCs w:val="18"/>
              </w:rPr>
            </w:pPr>
            <w:r>
              <w:rPr>
                <w:rFonts w:cs="Open Sans"/>
                <w:sz w:val="18"/>
                <w:szCs w:val="18"/>
              </w:rPr>
              <w:t>41,3</w:t>
            </w:r>
          </w:p>
        </w:tc>
        <w:tc>
          <w:tcPr>
            <w:tcW w:w="523" w:type="pct"/>
          </w:tcPr>
          <w:p w14:paraId="3493E4A4" w14:textId="175F3364" w:rsidR="00BC38DD" w:rsidRPr="0028471B" w:rsidRDefault="00757CB8" w:rsidP="003F5718">
            <w:pPr>
              <w:spacing w:after="17" w:line="360" w:lineRule="auto"/>
              <w:ind w:left="131"/>
              <w:jc w:val="center"/>
              <w:rPr>
                <w:rFonts w:cs="Open Sans"/>
                <w:sz w:val="18"/>
                <w:szCs w:val="18"/>
              </w:rPr>
            </w:pPr>
            <w:r>
              <w:rPr>
                <w:rFonts w:cs="Open Sans"/>
                <w:sz w:val="18"/>
                <w:szCs w:val="18"/>
              </w:rPr>
              <w:t>40,6</w:t>
            </w:r>
          </w:p>
        </w:tc>
        <w:tc>
          <w:tcPr>
            <w:tcW w:w="523" w:type="pct"/>
          </w:tcPr>
          <w:p w14:paraId="72AE36D6" w14:textId="693A4F6E" w:rsidR="00BC38DD" w:rsidRPr="0028471B" w:rsidRDefault="00757CB8" w:rsidP="003F5718">
            <w:pPr>
              <w:spacing w:after="17" w:line="360" w:lineRule="auto"/>
              <w:ind w:left="131"/>
              <w:jc w:val="center"/>
              <w:rPr>
                <w:rFonts w:cs="Open Sans"/>
                <w:sz w:val="18"/>
                <w:szCs w:val="18"/>
              </w:rPr>
            </w:pPr>
            <w:r>
              <w:rPr>
                <w:rFonts w:cs="Open Sans"/>
                <w:sz w:val="18"/>
                <w:szCs w:val="18"/>
              </w:rPr>
              <w:t>40,3</w:t>
            </w:r>
          </w:p>
        </w:tc>
        <w:tc>
          <w:tcPr>
            <w:tcW w:w="523" w:type="pct"/>
          </w:tcPr>
          <w:p w14:paraId="7D06A218" w14:textId="3E13F5C3" w:rsidR="00BC38DD" w:rsidRPr="0028471B" w:rsidRDefault="00757CB8" w:rsidP="003F5718">
            <w:pPr>
              <w:spacing w:after="17" w:line="360" w:lineRule="auto"/>
              <w:ind w:left="131"/>
              <w:jc w:val="center"/>
              <w:rPr>
                <w:rFonts w:cs="Open Sans"/>
                <w:sz w:val="18"/>
                <w:szCs w:val="18"/>
              </w:rPr>
            </w:pPr>
            <w:r>
              <w:rPr>
                <w:rFonts w:cs="Open Sans"/>
                <w:sz w:val="18"/>
                <w:szCs w:val="18"/>
              </w:rPr>
              <w:t>39,6</w:t>
            </w:r>
          </w:p>
        </w:tc>
        <w:tc>
          <w:tcPr>
            <w:tcW w:w="518" w:type="pct"/>
          </w:tcPr>
          <w:p w14:paraId="1E88F6FE" w14:textId="09699491" w:rsidR="00BC38DD" w:rsidRPr="0028471B" w:rsidRDefault="00757CB8" w:rsidP="003F5718">
            <w:pPr>
              <w:spacing w:after="17" w:line="360" w:lineRule="auto"/>
              <w:ind w:left="131"/>
              <w:jc w:val="center"/>
              <w:rPr>
                <w:rFonts w:cs="Open Sans"/>
                <w:sz w:val="18"/>
                <w:szCs w:val="18"/>
              </w:rPr>
            </w:pPr>
            <w:r>
              <w:rPr>
                <w:rFonts w:cs="Open Sans"/>
                <w:sz w:val="18"/>
                <w:szCs w:val="18"/>
              </w:rPr>
              <w:t>39,0</w:t>
            </w:r>
          </w:p>
        </w:tc>
      </w:tr>
      <w:tr w:rsidR="00BC38DD" w:rsidRPr="0028471B" w14:paraId="5BF437E1" w14:textId="07782AD2" w:rsidTr="00567FF4">
        <w:trPr>
          <w:trHeight w:val="734"/>
        </w:trPr>
        <w:tc>
          <w:tcPr>
            <w:tcW w:w="1137" w:type="pct"/>
          </w:tcPr>
          <w:p w14:paraId="1561A512" w14:textId="3432AA27"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Urodzenia żywe na</w:t>
            </w:r>
          </w:p>
          <w:p w14:paraId="5E064F5F" w14:textId="16B65D62"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1000 ludności</w:t>
            </w:r>
          </w:p>
        </w:tc>
        <w:tc>
          <w:tcPr>
            <w:tcW w:w="729" w:type="pct"/>
          </w:tcPr>
          <w:p w14:paraId="331FD351" w14:textId="07F28665"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w:t>
            </w:r>
          </w:p>
        </w:tc>
        <w:tc>
          <w:tcPr>
            <w:tcW w:w="524" w:type="pct"/>
          </w:tcPr>
          <w:p w14:paraId="382C19FF" w14:textId="3C02F197" w:rsidR="00BC38DD" w:rsidRPr="0028471B" w:rsidRDefault="00757CB8" w:rsidP="003F5718">
            <w:pPr>
              <w:spacing w:after="17" w:line="360" w:lineRule="auto"/>
              <w:ind w:left="131"/>
              <w:jc w:val="center"/>
              <w:rPr>
                <w:rFonts w:cs="Open Sans"/>
                <w:sz w:val="18"/>
                <w:szCs w:val="18"/>
              </w:rPr>
            </w:pPr>
            <w:r>
              <w:rPr>
                <w:rFonts w:cs="Open Sans"/>
                <w:sz w:val="18"/>
                <w:szCs w:val="18"/>
              </w:rPr>
              <w:t>7,43</w:t>
            </w:r>
          </w:p>
        </w:tc>
        <w:tc>
          <w:tcPr>
            <w:tcW w:w="523" w:type="pct"/>
          </w:tcPr>
          <w:p w14:paraId="0EEE2554" w14:textId="01ABC574" w:rsidR="00BC38DD" w:rsidRPr="0028471B" w:rsidRDefault="00757CB8" w:rsidP="003F5718">
            <w:pPr>
              <w:spacing w:after="17" w:line="360" w:lineRule="auto"/>
              <w:ind w:left="131"/>
              <w:jc w:val="center"/>
              <w:rPr>
                <w:rFonts w:cs="Open Sans"/>
                <w:sz w:val="18"/>
                <w:szCs w:val="18"/>
              </w:rPr>
            </w:pPr>
            <w:r>
              <w:rPr>
                <w:rFonts w:cs="Open Sans"/>
                <w:sz w:val="18"/>
                <w:szCs w:val="18"/>
              </w:rPr>
              <w:t>8,53</w:t>
            </w:r>
          </w:p>
        </w:tc>
        <w:tc>
          <w:tcPr>
            <w:tcW w:w="523" w:type="pct"/>
          </w:tcPr>
          <w:p w14:paraId="611ACB40" w14:textId="3C0B3D4C" w:rsidR="00BC38DD" w:rsidRPr="0028471B" w:rsidRDefault="00757CB8" w:rsidP="003F5718">
            <w:pPr>
              <w:spacing w:after="17" w:line="360" w:lineRule="auto"/>
              <w:ind w:left="131"/>
              <w:jc w:val="center"/>
              <w:rPr>
                <w:rFonts w:cs="Open Sans"/>
                <w:sz w:val="18"/>
                <w:szCs w:val="18"/>
              </w:rPr>
            </w:pPr>
            <w:r>
              <w:rPr>
                <w:rFonts w:cs="Open Sans"/>
                <w:sz w:val="18"/>
                <w:szCs w:val="18"/>
              </w:rPr>
              <w:t>6,99</w:t>
            </w:r>
          </w:p>
        </w:tc>
        <w:tc>
          <w:tcPr>
            <w:tcW w:w="523" w:type="pct"/>
          </w:tcPr>
          <w:p w14:paraId="1C5DF871" w14:textId="49778891" w:rsidR="00BC38DD" w:rsidRPr="0028471B" w:rsidRDefault="00757CB8" w:rsidP="003F5718">
            <w:pPr>
              <w:spacing w:after="17" w:line="360" w:lineRule="auto"/>
              <w:ind w:left="131"/>
              <w:jc w:val="center"/>
              <w:rPr>
                <w:rFonts w:cs="Open Sans"/>
                <w:sz w:val="18"/>
                <w:szCs w:val="18"/>
              </w:rPr>
            </w:pPr>
            <w:r>
              <w:rPr>
                <w:rFonts w:cs="Open Sans"/>
                <w:sz w:val="18"/>
                <w:szCs w:val="18"/>
              </w:rPr>
              <w:t>5,73</w:t>
            </w:r>
          </w:p>
        </w:tc>
        <w:tc>
          <w:tcPr>
            <w:tcW w:w="523" w:type="pct"/>
          </w:tcPr>
          <w:p w14:paraId="52C7CE60" w14:textId="41201584" w:rsidR="00BC38DD" w:rsidRPr="0028471B" w:rsidRDefault="00757CB8" w:rsidP="003F5718">
            <w:pPr>
              <w:spacing w:after="17" w:line="360" w:lineRule="auto"/>
              <w:ind w:left="131"/>
              <w:jc w:val="center"/>
              <w:rPr>
                <w:rFonts w:cs="Open Sans"/>
                <w:sz w:val="18"/>
                <w:szCs w:val="18"/>
              </w:rPr>
            </w:pPr>
            <w:r>
              <w:rPr>
                <w:rFonts w:cs="Open Sans"/>
                <w:sz w:val="18"/>
                <w:szCs w:val="18"/>
              </w:rPr>
              <w:t>5,97</w:t>
            </w:r>
          </w:p>
        </w:tc>
        <w:tc>
          <w:tcPr>
            <w:tcW w:w="518" w:type="pct"/>
          </w:tcPr>
          <w:p w14:paraId="280F7BC7" w14:textId="3E1F1701" w:rsidR="00BC38DD" w:rsidRPr="0028471B" w:rsidRDefault="00757CB8" w:rsidP="003F5718">
            <w:pPr>
              <w:spacing w:after="17" w:line="360" w:lineRule="auto"/>
              <w:ind w:left="131"/>
              <w:jc w:val="center"/>
              <w:rPr>
                <w:rFonts w:cs="Open Sans"/>
                <w:sz w:val="18"/>
                <w:szCs w:val="18"/>
              </w:rPr>
            </w:pPr>
            <w:r>
              <w:rPr>
                <w:rFonts w:cs="Open Sans"/>
                <w:sz w:val="18"/>
                <w:szCs w:val="18"/>
              </w:rPr>
              <w:t>4,25</w:t>
            </w:r>
          </w:p>
        </w:tc>
      </w:tr>
      <w:tr w:rsidR="00BC38DD" w:rsidRPr="0028471B" w14:paraId="66F3E22F" w14:textId="750C51B0" w:rsidTr="00567FF4">
        <w:trPr>
          <w:trHeight w:val="734"/>
        </w:trPr>
        <w:tc>
          <w:tcPr>
            <w:tcW w:w="1137" w:type="pct"/>
          </w:tcPr>
          <w:p w14:paraId="4310A694" w14:textId="6D292974"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Zgony na 1000 ludności</w:t>
            </w:r>
          </w:p>
        </w:tc>
        <w:tc>
          <w:tcPr>
            <w:tcW w:w="729" w:type="pct"/>
          </w:tcPr>
          <w:p w14:paraId="70D34E8F" w14:textId="7E1A8211"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w:t>
            </w:r>
          </w:p>
        </w:tc>
        <w:tc>
          <w:tcPr>
            <w:tcW w:w="524" w:type="pct"/>
          </w:tcPr>
          <w:p w14:paraId="59C050D9" w14:textId="633F7693" w:rsidR="00BC38DD" w:rsidRPr="0028471B" w:rsidRDefault="00757CB8" w:rsidP="003F5718">
            <w:pPr>
              <w:spacing w:after="17" w:line="360" w:lineRule="auto"/>
              <w:ind w:left="131"/>
              <w:jc w:val="center"/>
              <w:rPr>
                <w:rFonts w:cs="Open Sans"/>
                <w:sz w:val="18"/>
                <w:szCs w:val="18"/>
              </w:rPr>
            </w:pPr>
            <w:r>
              <w:rPr>
                <w:rFonts w:cs="Open Sans"/>
                <w:sz w:val="18"/>
                <w:szCs w:val="18"/>
              </w:rPr>
              <w:t>23,61</w:t>
            </w:r>
          </w:p>
        </w:tc>
        <w:tc>
          <w:tcPr>
            <w:tcW w:w="523" w:type="pct"/>
          </w:tcPr>
          <w:p w14:paraId="41EA8CA4" w14:textId="7B29D5D0" w:rsidR="00BC38DD" w:rsidRPr="0028471B" w:rsidRDefault="00757CB8" w:rsidP="003F5718">
            <w:pPr>
              <w:spacing w:after="17" w:line="360" w:lineRule="auto"/>
              <w:ind w:left="131"/>
              <w:jc w:val="center"/>
              <w:rPr>
                <w:rFonts w:cs="Open Sans"/>
                <w:sz w:val="18"/>
                <w:szCs w:val="18"/>
              </w:rPr>
            </w:pPr>
            <w:r>
              <w:rPr>
                <w:rFonts w:cs="Open Sans"/>
                <w:sz w:val="18"/>
                <w:szCs w:val="18"/>
              </w:rPr>
              <w:t>23,70</w:t>
            </w:r>
          </w:p>
        </w:tc>
        <w:tc>
          <w:tcPr>
            <w:tcW w:w="523" w:type="pct"/>
          </w:tcPr>
          <w:p w14:paraId="5E225A6D" w14:textId="35C0530B" w:rsidR="00BC38DD" w:rsidRPr="0028471B" w:rsidRDefault="00757CB8" w:rsidP="003F5718">
            <w:pPr>
              <w:spacing w:after="17" w:line="360" w:lineRule="auto"/>
              <w:ind w:left="131"/>
              <w:jc w:val="center"/>
              <w:rPr>
                <w:rFonts w:cs="Open Sans"/>
                <w:sz w:val="18"/>
                <w:szCs w:val="18"/>
              </w:rPr>
            </w:pPr>
            <w:r>
              <w:rPr>
                <w:rFonts w:cs="Open Sans"/>
                <w:sz w:val="18"/>
                <w:szCs w:val="18"/>
              </w:rPr>
              <w:t>21,75</w:t>
            </w:r>
          </w:p>
        </w:tc>
        <w:tc>
          <w:tcPr>
            <w:tcW w:w="523" w:type="pct"/>
          </w:tcPr>
          <w:p w14:paraId="0A65EC7C" w14:textId="70EB70C9" w:rsidR="00BC38DD" w:rsidRPr="0028471B" w:rsidRDefault="00757CB8" w:rsidP="003F5718">
            <w:pPr>
              <w:spacing w:after="17" w:line="360" w:lineRule="auto"/>
              <w:ind w:left="131"/>
              <w:jc w:val="center"/>
              <w:rPr>
                <w:rFonts w:cs="Open Sans"/>
                <w:sz w:val="18"/>
                <w:szCs w:val="18"/>
              </w:rPr>
            </w:pPr>
            <w:r>
              <w:rPr>
                <w:rFonts w:cs="Open Sans"/>
                <w:sz w:val="18"/>
                <w:szCs w:val="18"/>
              </w:rPr>
              <w:t>18,76</w:t>
            </w:r>
          </w:p>
        </w:tc>
        <w:tc>
          <w:tcPr>
            <w:tcW w:w="523" w:type="pct"/>
          </w:tcPr>
          <w:p w14:paraId="36A35459" w14:textId="3E8FFC53" w:rsidR="00BC38DD" w:rsidRPr="0028471B" w:rsidRDefault="00757CB8" w:rsidP="003F5718">
            <w:pPr>
              <w:spacing w:after="17" w:line="360" w:lineRule="auto"/>
              <w:ind w:left="131"/>
              <w:jc w:val="center"/>
              <w:rPr>
                <w:rFonts w:cs="Open Sans"/>
                <w:sz w:val="18"/>
                <w:szCs w:val="18"/>
              </w:rPr>
            </w:pPr>
            <w:r>
              <w:rPr>
                <w:rFonts w:cs="Open Sans"/>
                <w:sz w:val="18"/>
                <w:szCs w:val="18"/>
              </w:rPr>
              <w:t>21,29</w:t>
            </w:r>
          </w:p>
        </w:tc>
        <w:tc>
          <w:tcPr>
            <w:tcW w:w="518" w:type="pct"/>
          </w:tcPr>
          <w:p w14:paraId="74A6C951" w14:textId="63E7FB90" w:rsidR="00BC38DD" w:rsidRPr="0028471B" w:rsidRDefault="00757CB8" w:rsidP="003F5718">
            <w:pPr>
              <w:spacing w:after="17" w:line="360" w:lineRule="auto"/>
              <w:ind w:left="131"/>
              <w:jc w:val="center"/>
              <w:rPr>
                <w:rFonts w:cs="Open Sans"/>
                <w:sz w:val="18"/>
                <w:szCs w:val="18"/>
              </w:rPr>
            </w:pPr>
            <w:r>
              <w:rPr>
                <w:rFonts w:cs="Open Sans"/>
                <w:sz w:val="18"/>
                <w:szCs w:val="18"/>
              </w:rPr>
              <w:t>22,03</w:t>
            </w:r>
          </w:p>
        </w:tc>
      </w:tr>
      <w:tr w:rsidR="00BC38DD" w:rsidRPr="0028471B" w14:paraId="573305D7" w14:textId="3D861659" w:rsidTr="00567FF4">
        <w:trPr>
          <w:trHeight w:val="734"/>
        </w:trPr>
        <w:tc>
          <w:tcPr>
            <w:tcW w:w="1137" w:type="pct"/>
          </w:tcPr>
          <w:p w14:paraId="35391611" w14:textId="5F283176"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Przyrost naturalny na</w:t>
            </w:r>
          </w:p>
          <w:p w14:paraId="6A1060B7" w14:textId="23FE727B"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1000 ludności</w:t>
            </w:r>
          </w:p>
        </w:tc>
        <w:tc>
          <w:tcPr>
            <w:tcW w:w="729" w:type="pct"/>
          </w:tcPr>
          <w:p w14:paraId="115B44D2" w14:textId="59FCBAEA"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w:t>
            </w:r>
          </w:p>
        </w:tc>
        <w:tc>
          <w:tcPr>
            <w:tcW w:w="524" w:type="pct"/>
          </w:tcPr>
          <w:p w14:paraId="44D086C2" w14:textId="1DCD1219" w:rsidR="00BC38DD" w:rsidRPr="0028471B" w:rsidRDefault="00757CB8" w:rsidP="003F5718">
            <w:pPr>
              <w:spacing w:after="17" w:line="360" w:lineRule="auto"/>
              <w:ind w:left="131"/>
              <w:jc w:val="center"/>
              <w:rPr>
                <w:rFonts w:cs="Open Sans"/>
                <w:sz w:val="18"/>
                <w:szCs w:val="18"/>
              </w:rPr>
            </w:pPr>
            <w:r>
              <w:rPr>
                <w:rFonts w:cs="Open Sans"/>
                <w:sz w:val="18"/>
                <w:szCs w:val="18"/>
              </w:rPr>
              <w:t>-16,17</w:t>
            </w:r>
          </w:p>
        </w:tc>
        <w:tc>
          <w:tcPr>
            <w:tcW w:w="523" w:type="pct"/>
          </w:tcPr>
          <w:p w14:paraId="0ECE8DBB" w14:textId="7502B449" w:rsidR="00BC38DD" w:rsidRPr="0028471B" w:rsidRDefault="00757CB8" w:rsidP="003F5718">
            <w:pPr>
              <w:spacing w:after="17" w:line="360" w:lineRule="auto"/>
              <w:ind w:left="131"/>
              <w:jc w:val="center"/>
              <w:rPr>
                <w:rFonts w:cs="Open Sans"/>
                <w:sz w:val="18"/>
                <w:szCs w:val="18"/>
              </w:rPr>
            </w:pPr>
            <w:r>
              <w:rPr>
                <w:rFonts w:cs="Open Sans"/>
                <w:sz w:val="18"/>
                <w:szCs w:val="18"/>
              </w:rPr>
              <w:t>-15,17</w:t>
            </w:r>
          </w:p>
        </w:tc>
        <w:tc>
          <w:tcPr>
            <w:tcW w:w="523" w:type="pct"/>
          </w:tcPr>
          <w:p w14:paraId="251FFCD4" w14:textId="110A7AD1" w:rsidR="00BC38DD" w:rsidRPr="0028471B" w:rsidRDefault="00757CB8" w:rsidP="003F5718">
            <w:pPr>
              <w:spacing w:after="17" w:line="360" w:lineRule="auto"/>
              <w:ind w:left="131"/>
              <w:jc w:val="center"/>
              <w:rPr>
                <w:rFonts w:cs="Open Sans"/>
                <w:sz w:val="18"/>
                <w:szCs w:val="18"/>
              </w:rPr>
            </w:pPr>
            <w:r>
              <w:rPr>
                <w:rFonts w:cs="Open Sans"/>
                <w:sz w:val="18"/>
                <w:szCs w:val="18"/>
              </w:rPr>
              <w:t>-14,76</w:t>
            </w:r>
          </w:p>
        </w:tc>
        <w:tc>
          <w:tcPr>
            <w:tcW w:w="523" w:type="pct"/>
          </w:tcPr>
          <w:p w14:paraId="168784D4" w14:textId="192A1815" w:rsidR="00BC38DD" w:rsidRPr="0028471B" w:rsidRDefault="00567FF4" w:rsidP="003F5718">
            <w:pPr>
              <w:spacing w:after="17" w:line="360" w:lineRule="auto"/>
              <w:ind w:left="131"/>
              <w:jc w:val="center"/>
              <w:rPr>
                <w:rFonts w:cs="Open Sans"/>
                <w:sz w:val="18"/>
                <w:szCs w:val="18"/>
              </w:rPr>
            </w:pPr>
            <w:r>
              <w:rPr>
                <w:rFonts w:cs="Open Sans"/>
                <w:sz w:val="18"/>
                <w:szCs w:val="18"/>
              </w:rPr>
              <w:t>-13,03</w:t>
            </w:r>
          </w:p>
        </w:tc>
        <w:tc>
          <w:tcPr>
            <w:tcW w:w="523" w:type="pct"/>
          </w:tcPr>
          <w:p w14:paraId="7F1740B8" w14:textId="639A59A0" w:rsidR="00BC38DD" w:rsidRPr="0028471B" w:rsidRDefault="00567FF4" w:rsidP="003F5718">
            <w:pPr>
              <w:spacing w:after="17" w:line="360" w:lineRule="auto"/>
              <w:ind w:left="131"/>
              <w:jc w:val="center"/>
              <w:rPr>
                <w:rFonts w:cs="Open Sans"/>
                <w:sz w:val="18"/>
                <w:szCs w:val="18"/>
              </w:rPr>
            </w:pPr>
            <w:r>
              <w:rPr>
                <w:rFonts w:cs="Open Sans"/>
                <w:sz w:val="18"/>
                <w:szCs w:val="18"/>
              </w:rPr>
              <w:t>-15,32</w:t>
            </w:r>
          </w:p>
        </w:tc>
        <w:tc>
          <w:tcPr>
            <w:tcW w:w="518" w:type="pct"/>
          </w:tcPr>
          <w:p w14:paraId="5C1419CA" w14:textId="296CE3C4" w:rsidR="00BC38DD" w:rsidRPr="0028471B" w:rsidRDefault="00567FF4" w:rsidP="003F5718">
            <w:pPr>
              <w:spacing w:after="17" w:line="360" w:lineRule="auto"/>
              <w:ind w:left="131"/>
              <w:jc w:val="center"/>
              <w:rPr>
                <w:rFonts w:cs="Open Sans"/>
                <w:sz w:val="18"/>
                <w:szCs w:val="18"/>
              </w:rPr>
            </w:pPr>
            <w:r>
              <w:rPr>
                <w:rFonts w:cs="Open Sans"/>
                <w:sz w:val="18"/>
                <w:szCs w:val="18"/>
              </w:rPr>
              <w:t>-17,79</w:t>
            </w:r>
          </w:p>
        </w:tc>
      </w:tr>
      <w:tr w:rsidR="00BC38DD" w:rsidRPr="0028471B" w14:paraId="739C965B" w14:textId="0A2E42D6" w:rsidTr="00567FF4">
        <w:trPr>
          <w:trHeight w:val="735"/>
        </w:trPr>
        <w:tc>
          <w:tcPr>
            <w:tcW w:w="1137" w:type="pct"/>
          </w:tcPr>
          <w:p w14:paraId="5B73E51E" w14:textId="737AA0C3"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Współczynnik przyrostu naturalnego</w:t>
            </w:r>
          </w:p>
        </w:tc>
        <w:tc>
          <w:tcPr>
            <w:tcW w:w="729" w:type="pct"/>
          </w:tcPr>
          <w:p w14:paraId="08298BD7" w14:textId="4F9B7CD9"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w:t>
            </w:r>
          </w:p>
        </w:tc>
        <w:tc>
          <w:tcPr>
            <w:tcW w:w="524" w:type="pct"/>
          </w:tcPr>
          <w:p w14:paraId="6DD8D034" w14:textId="3606DA23" w:rsidR="00BC38DD" w:rsidRPr="0028471B" w:rsidRDefault="00567FF4" w:rsidP="003F5718">
            <w:pPr>
              <w:spacing w:after="17" w:line="360" w:lineRule="auto"/>
              <w:ind w:left="131"/>
              <w:jc w:val="center"/>
              <w:rPr>
                <w:rFonts w:cs="Open Sans"/>
                <w:sz w:val="18"/>
                <w:szCs w:val="18"/>
              </w:rPr>
            </w:pPr>
            <w:r>
              <w:rPr>
                <w:rFonts w:cs="Open Sans"/>
                <w:sz w:val="18"/>
                <w:szCs w:val="18"/>
              </w:rPr>
              <w:t>-87</w:t>
            </w:r>
          </w:p>
        </w:tc>
        <w:tc>
          <w:tcPr>
            <w:tcW w:w="523" w:type="pct"/>
          </w:tcPr>
          <w:p w14:paraId="31B859F8" w14:textId="333887BC" w:rsidR="00BC38DD" w:rsidRPr="0028471B" w:rsidRDefault="00567FF4" w:rsidP="003F5718">
            <w:pPr>
              <w:spacing w:after="17" w:line="360" w:lineRule="auto"/>
              <w:ind w:left="131"/>
              <w:jc w:val="center"/>
              <w:rPr>
                <w:rFonts w:cs="Open Sans"/>
                <w:sz w:val="18"/>
                <w:szCs w:val="18"/>
              </w:rPr>
            </w:pPr>
            <w:r>
              <w:rPr>
                <w:rFonts w:cs="Open Sans"/>
                <w:sz w:val="18"/>
                <w:szCs w:val="18"/>
              </w:rPr>
              <w:t>-80</w:t>
            </w:r>
          </w:p>
        </w:tc>
        <w:tc>
          <w:tcPr>
            <w:tcW w:w="523" w:type="pct"/>
          </w:tcPr>
          <w:p w14:paraId="08605B56" w14:textId="2CD65177" w:rsidR="00BC38DD" w:rsidRPr="0028471B" w:rsidRDefault="00567FF4" w:rsidP="003F5718">
            <w:pPr>
              <w:spacing w:after="17" w:line="360" w:lineRule="auto"/>
              <w:ind w:left="131"/>
              <w:jc w:val="center"/>
              <w:rPr>
                <w:rFonts w:cs="Open Sans"/>
                <w:sz w:val="18"/>
                <w:szCs w:val="18"/>
              </w:rPr>
            </w:pPr>
            <w:r>
              <w:rPr>
                <w:rFonts w:cs="Open Sans"/>
                <w:sz w:val="18"/>
                <w:szCs w:val="18"/>
              </w:rPr>
              <w:t>-76</w:t>
            </w:r>
          </w:p>
        </w:tc>
        <w:tc>
          <w:tcPr>
            <w:tcW w:w="523" w:type="pct"/>
          </w:tcPr>
          <w:p w14:paraId="50E8B8CC" w14:textId="6CA54195" w:rsidR="00BC38DD" w:rsidRPr="0028471B" w:rsidRDefault="00567FF4" w:rsidP="003F5718">
            <w:pPr>
              <w:spacing w:after="17" w:line="360" w:lineRule="auto"/>
              <w:ind w:left="131"/>
              <w:jc w:val="center"/>
              <w:rPr>
                <w:rFonts w:cs="Open Sans"/>
                <w:sz w:val="18"/>
                <w:szCs w:val="18"/>
              </w:rPr>
            </w:pPr>
            <w:r>
              <w:rPr>
                <w:rFonts w:cs="Open Sans"/>
                <w:sz w:val="18"/>
                <w:szCs w:val="18"/>
              </w:rPr>
              <w:t>-66</w:t>
            </w:r>
          </w:p>
        </w:tc>
        <w:tc>
          <w:tcPr>
            <w:tcW w:w="523" w:type="pct"/>
          </w:tcPr>
          <w:p w14:paraId="338974D0" w14:textId="56836F52" w:rsidR="00BC38DD" w:rsidRPr="0028471B" w:rsidRDefault="00567FF4" w:rsidP="003F5718">
            <w:pPr>
              <w:spacing w:after="17" w:line="360" w:lineRule="auto"/>
              <w:ind w:left="131"/>
              <w:jc w:val="center"/>
              <w:rPr>
                <w:rFonts w:cs="Open Sans"/>
                <w:sz w:val="18"/>
                <w:szCs w:val="18"/>
              </w:rPr>
            </w:pPr>
            <w:r>
              <w:rPr>
                <w:rFonts w:cs="Open Sans"/>
                <w:sz w:val="18"/>
                <w:szCs w:val="18"/>
              </w:rPr>
              <w:t>-77</w:t>
            </w:r>
          </w:p>
        </w:tc>
        <w:tc>
          <w:tcPr>
            <w:tcW w:w="518" w:type="pct"/>
          </w:tcPr>
          <w:p w14:paraId="2BC6C729" w14:textId="11D896C9" w:rsidR="00BC38DD" w:rsidRPr="0028471B" w:rsidRDefault="00567FF4" w:rsidP="003F5718">
            <w:pPr>
              <w:spacing w:after="17" w:line="360" w:lineRule="auto"/>
              <w:ind w:left="131"/>
              <w:jc w:val="center"/>
              <w:rPr>
                <w:rFonts w:cs="Open Sans"/>
                <w:sz w:val="18"/>
                <w:szCs w:val="18"/>
              </w:rPr>
            </w:pPr>
            <w:r>
              <w:rPr>
                <w:rFonts w:cs="Open Sans"/>
                <w:sz w:val="18"/>
                <w:szCs w:val="18"/>
              </w:rPr>
              <w:t>-88</w:t>
            </w:r>
          </w:p>
        </w:tc>
      </w:tr>
      <w:tr w:rsidR="00BC38DD" w:rsidRPr="0028471B" w14:paraId="2DCC16EA" w14:textId="03D34B50" w:rsidTr="00567FF4">
        <w:trPr>
          <w:trHeight w:val="402"/>
        </w:trPr>
        <w:tc>
          <w:tcPr>
            <w:tcW w:w="1137" w:type="pct"/>
          </w:tcPr>
          <w:p w14:paraId="59411007" w14:textId="6A684521"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Saldo migracji na 1000 ludności</w:t>
            </w:r>
          </w:p>
        </w:tc>
        <w:tc>
          <w:tcPr>
            <w:tcW w:w="729" w:type="pct"/>
          </w:tcPr>
          <w:p w14:paraId="3010B6D5" w14:textId="1B116282" w:rsidR="00BC38DD" w:rsidRPr="0028471B" w:rsidRDefault="00BC38DD" w:rsidP="003F5718">
            <w:pPr>
              <w:spacing w:after="17" w:line="360" w:lineRule="auto"/>
              <w:ind w:left="131"/>
              <w:jc w:val="center"/>
              <w:rPr>
                <w:rFonts w:cs="Open Sans"/>
                <w:sz w:val="18"/>
                <w:szCs w:val="18"/>
              </w:rPr>
            </w:pPr>
            <w:r w:rsidRPr="0028471B">
              <w:rPr>
                <w:rFonts w:cs="Open Sans"/>
                <w:sz w:val="18"/>
                <w:szCs w:val="18"/>
              </w:rPr>
              <w:t>-</w:t>
            </w:r>
          </w:p>
        </w:tc>
        <w:tc>
          <w:tcPr>
            <w:tcW w:w="524" w:type="pct"/>
          </w:tcPr>
          <w:p w14:paraId="7C5E9529" w14:textId="17B4695B" w:rsidR="00BC38DD" w:rsidRPr="0028471B" w:rsidRDefault="00567FF4" w:rsidP="003F5718">
            <w:pPr>
              <w:spacing w:after="17" w:line="360" w:lineRule="auto"/>
              <w:ind w:left="131"/>
              <w:jc w:val="center"/>
              <w:rPr>
                <w:rFonts w:cs="Open Sans"/>
                <w:sz w:val="18"/>
                <w:szCs w:val="18"/>
              </w:rPr>
            </w:pPr>
            <w:r>
              <w:rPr>
                <w:rFonts w:cs="Open Sans"/>
                <w:sz w:val="18"/>
                <w:szCs w:val="18"/>
              </w:rPr>
              <w:t>2,0</w:t>
            </w:r>
          </w:p>
        </w:tc>
        <w:tc>
          <w:tcPr>
            <w:tcW w:w="523" w:type="pct"/>
          </w:tcPr>
          <w:p w14:paraId="538D3CBB" w14:textId="3F28CC22" w:rsidR="00BC38DD" w:rsidRPr="0028471B" w:rsidRDefault="00567FF4" w:rsidP="003F5718">
            <w:pPr>
              <w:spacing w:after="17" w:line="360" w:lineRule="auto"/>
              <w:ind w:left="131"/>
              <w:jc w:val="center"/>
              <w:rPr>
                <w:rFonts w:cs="Open Sans"/>
                <w:sz w:val="18"/>
                <w:szCs w:val="18"/>
              </w:rPr>
            </w:pPr>
            <w:r>
              <w:rPr>
                <w:rFonts w:cs="Open Sans"/>
                <w:sz w:val="18"/>
                <w:szCs w:val="18"/>
              </w:rPr>
              <w:t>-3,4</w:t>
            </w:r>
          </w:p>
        </w:tc>
        <w:tc>
          <w:tcPr>
            <w:tcW w:w="523" w:type="pct"/>
          </w:tcPr>
          <w:p w14:paraId="6C5FAF11" w14:textId="7056FCCE" w:rsidR="00BC38DD" w:rsidRPr="0028471B" w:rsidRDefault="00567FF4" w:rsidP="003F5718">
            <w:pPr>
              <w:spacing w:after="17" w:line="360" w:lineRule="auto"/>
              <w:ind w:left="131"/>
              <w:jc w:val="center"/>
              <w:rPr>
                <w:rFonts w:cs="Open Sans"/>
                <w:sz w:val="18"/>
                <w:szCs w:val="18"/>
              </w:rPr>
            </w:pPr>
            <w:r>
              <w:rPr>
                <w:rFonts w:cs="Open Sans"/>
                <w:sz w:val="18"/>
                <w:szCs w:val="18"/>
              </w:rPr>
              <w:t>-2,9</w:t>
            </w:r>
          </w:p>
        </w:tc>
        <w:tc>
          <w:tcPr>
            <w:tcW w:w="523" w:type="pct"/>
          </w:tcPr>
          <w:p w14:paraId="09725E13" w14:textId="52DB413A" w:rsidR="00BC38DD" w:rsidRPr="0028471B" w:rsidRDefault="00567FF4" w:rsidP="003F5718">
            <w:pPr>
              <w:spacing w:after="17" w:line="360" w:lineRule="auto"/>
              <w:ind w:left="131"/>
              <w:jc w:val="center"/>
              <w:rPr>
                <w:rFonts w:cs="Open Sans"/>
                <w:sz w:val="18"/>
                <w:szCs w:val="18"/>
              </w:rPr>
            </w:pPr>
            <w:r>
              <w:rPr>
                <w:rFonts w:cs="Open Sans"/>
                <w:sz w:val="18"/>
                <w:szCs w:val="18"/>
              </w:rPr>
              <w:t>0,2</w:t>
            </w:r>
          </w:p>
        </w:tc>
        <w:tc>
          <w:tcPr>
            <w:tcW w:w="523" w:type="pct"/>
          </w:tcPr>
          <w:p w14:paraId="7E4E9E45" w14:textId="61F526C3" w:rsidR="00BC38DD" w:rsidRPr="0028471B" w:rsidRDefault="00567FF4" w:rsidP="003F5718">
            <w:pPr>
              <w:spacing w:after="17" w:line="360" w:lineRule="auto"/>
              <w:ind w:left="131"/>
              <w:jc w:val="center"/>
              <w:rPr>
                <w:rFonts w:cs="Open Sans"/>
                <w:sz w:val="18"/>
                <w:szCs w:val="18"/>
              </w:rPr>
            </w:pPr>
            <w:r>
              <w:rPr>
                <w:rFonts w:cs="Open Sans"/>
                <w:sz w:val="18"/>
                <w:szCs w:val="18"/>
              </w:rPr>
              <w:t>-0,4</w:t>
            </w:r>
          </w:p>
        </w:tc>
        <w:tc>
          <w:tcPr>
            <w:tcW w:w="518" w:type="pct"/>
          </w:tcPr>
          <w:p w14:paraId="5BFCE040" w14:textId="65CEF1FC" w:rsidR="00BC38DD" w:rsidRPr="0028471B" w:rsidRDefault="00567FF4" w:rsidP="003F5718">
            <w:pPr>
              <w:spacing w:after="17" w:line="360" w:lineRule="auto"/>
              <w:ind w:left="131"/>
              <w:jc w:val="center"/>
              <w:rPr>
                <w:rFonts w:cs="Open Sans"/>
                <w:sz w:val="18"/>
                <w:szCs w:val="18"/>
              </w:rPr>
            </w:pPr>
            <w:r>
              <w:rPr>
                <w:rFonts w:cs="Open Sans"/>
                <w:sz w:val="18"/>
                <w:szCs w:val="18"/>
              </w:rPr>
              <w:t>-1,4</w:t>
            </w:r>
          </w:p>
        </w:tc>
      </w:tr>
      <w:tr w:rsidR="00567FF4" w:rsidRPr="0028471B" w14:paraId="271EBB3C" w14:textId="0F33ED31" w:rsidTr="00567FF4">
        <w:trPr>
          <w:trHeight w:val="389"/>
        </w:trPr>
        <w:tc>
          <w:tcPr>
            <w:tcW w:w="1137" w:type="pct"/>
          </w:tcPr>
          <w:p w14:paraId="0997CCAD" w14:textId="177D5837" w:rsidR="00567FF4" w:rsidRPr="0028471B" w:rsidRDefault="00567FF4" w:rsidP="00567FF4">
            <w:pPr>
              <w:spacing w:after="17" w:line="360" w:lineRule="auto"/>
              <w:ind w:left="131"/>
              <w:jc w:val="center"/>
              <w:rPr>
                <w:rFonts w:cs="Open Sans"/>
                <w:sz w:val="18"/>
                <w:szCs w:val="18"/>
              </w:rPr>
            </w:pPr>
            <w:r w:rsidRPr="0028471B">
              <w:rPr>
                <w:rFonts w:cs="Open Sans"/>
                <w:sz w:val="18"/>
                <w:szCs w:val="18"/>
              </w:rPr>
              <w:t>Zameldowania</w:t>
            </w:r>
          </w:p>
        </w:tc>
        <w:tc>
          <w:tcPr>
            <w:tcW w:w="729" w:type="pct"/>
          </w:tcPr>
          <w:p w14:paraId="1F93CF22" w14:textId="04FCC842" w:rsidR="00567FF4" w:rsidRPr="0028471B" w:rsidRDefault="00567FF4" w:rsidP="00567FF4">
            <w:pPr>
              <w:spacing w:after="17" w:line="360" w:lineRule="auto"/>
              <w:ind w:left="131"/>
              <w:jc w:val="center"/>
              <w:rPr>
                <w:rFonts w:cs="Open Sans"/>
                <w:sz w:val="18"/>
                <w:szCs w:val="18"/>
              </w:rPr>
            </w:pPr>
            <w:r w:rsidRPr="0028471B">
              <w:rPr>
                <w:rFonts w:cs="Open Sans"/>
                <w:sz w:val="18"/>
                <w:szCs w:val="18"/>
              </w:rPr>
              <w:t>osoba</w:t>
            </w:r>
          </w:p>
        </w:tc>
        <w:tc>
          <w:tcPr>
            <w:tcW w:w="524" w:type="pct"/>
          </w:tcPr>
          <w:p w14:paraId="72D38398" w14:textId="2E3E9B33" w:rsidR="00567FF4" w:rsidRPr="0028471B" w:rsidRDefault="00567FF4" w:rsidP="00567FF4">
            <w:pPr>
              <w:spacing w:after="17" w:line="360" w:lineRule="auto"/>
              <w:ind w:left="131"/>
              <w:jc w:val="center"/>
              <w:rPr>
                <w:rFonts w:cs="Open Sans"/>
                <w:sz w:val="18"/>
                <w:szCs w:val="18"/>
              </w:rPr>
            </w:pPr>
            <w:r>
              <w:rPr>
                <w:rFonts w:cs="Open Sans"/>
                <w:sz w:val="18"/>
                <w:szCs w:val="18"/>
              </w:rPr>
              <w:t>74</w:t>
            </w:r>
          </w:p>
        </w:tc>
        <w:tc>
          <w:tcPr>
            <w:tcW w:w="523" w:type="pct"/>
          </w:tcPr>
          <w:p w14:paraId="376C641E" w14:textId="32D4BD1C" w:rsidR="00567FF4" w:rsidRPr="0028471B" w:rsidRDefault="00567FF4" w:rsidP="00567FF4">
            <w:pPr>
              <w:spacing w:after="17" w:line="360" w:lineRule="auto"/>
              <w:ind w:left="131"/>
              <w:jc w:val="center"/>
              <w:rPr>
                <w:rFonts w:cs="Open Sans"/>
                <w:sz w:val="18"/>
                <w:szCs w:val="18"/>
              </w:rPr>
            </w:pPr>
            <w:r>
              <w:rPr>
                <w:rFonts w:cs="Open Sans"/>
                <w:sz w:val="18"/>
                <w:szCs w:val="18"/>
              </w:rPr>
              <w:t>54</w:t>
            </w:r>
          </w:p>
        </w:tc>
        <w:tc>
          <w:tcPr>
            <w:tcW w:w="523" w:type="pct"/>
          </w:tcPr>
          <w:p w14:paraId="54499D27" w14:textId="26679CE3" w:rsidR="00567FF4" w:rsidRPr="0028471B" w:rsidRDefault="00567FF4" w:rsidP="00567FF4">
            <w:pPr>
              <w:spacing w:after="17" w:line="360" w:lineRule="auto"/>
              <w:ind w:left="131"/>
              <w:jc w:val="center"/>
              <w:rPr>
                <w:rFonts w:cs="Open Sans"/>
                <w:sz w:val="18"/>
                <w:szCs w:val="18"/>
              </w:rPr>
            </w:pPr>
            <w:r>
              <w:rPr>
                <w:rFonts w:cs="Open Sans"/>
                <w:sz w:val="18"/>
                <w:szCs w:val="18"/>
              </w:rPr>
              <w:t>40</w:t>
            </w:r>
          </w:p>
        </w:tc>
        <w:tc>
          <w:tcPr>
            <w:tcW w:w="523" w:type="pct"/>
          </w:tcPr>
          <w:p w14:paraId="3C0875E9" w14:textId="6FFA6F67" w:rsidR="00567FF4" w:rsidRPr="0028471B" w:rsidRDefault="00567FF4" w:rsidP="00567FF4">
            <w:pPr>
              <w:spacing w:after="17" w:line="360" w:lineRule="auto"/>
              <w:ind w:left="131"/>
              <w:jc w:val="center"/>
              <w:rPr>
                <w:rFonts w:cs="Open Sans"/>
                <w:sz w:val="18"/>
                <w:szCs w:val="18"/>
              </w:rPr>
            </w:pPr>
            <w:r>
              <w:rPr>
                <w:rFonts w:cs="Open Sans"/>
                <w:sz w:val="18"/>
                <w:szCs w:val="18"/>
              </w:rPr>
              <w:t>52</w:t>
            </w:r>
          </w:p>
        </w:tc>
        <w:tc>
          <w:tcPr>
            <w:tcW w:w="523" w:type="pct"/>
          </w:tcPr>
          <w:p w14:paraId="024BECD9" w14:textId="7590B26F" w:rsidR="00567FF4" w:rsidRPr="0028471B" w:rsidRDefault="00567FF4" w:rsidP="00567FF4">
            <w:pPr>
              <w:spacing w:after="17" w:line="360" w:lineRule="auto"/>
              <w:ind w:left="131"/>
              <w:jc w:val="center"/>
              <w:rPr>
                <w:rFonts w:cs="Open Sans"/>
                <w:sz w:val="18"/>
                <w:szCs w:val="18"/>
              </w:rPr>
            </w:pPr>
            <w:r>
              <w:rPr>
                <w:rFonts w:cs="Open Sans"/>
                <w:sz w:val="18"/>
                <w:szCs w:val="18"/>
              </w:rPr>
              <w:t>63</w:t>
            </w:r>
          </w:p>
        </w:tc>
        <w:tc>
          <w:tcPr>
            <w:tcW w:w="518" w:type="pct"/>
          </w:tcPr>
          <w:p w14:paraId="561F2087" w14:textId="4B1A3B71" w:rsidR="00567FF4" w:rsidRPr="0028471B" w:rsidRDefault="00567FF4" w:rsidP="00567FF4">
            <w:pPr>
              <w:spacing w:after="17" w:line="360" w:lineRule="auto"/>
              <w:ind w:left="131"/>
              <w:jc w:val="center"/>
              <w:rPr>
                <w:rFonts w:cs="Open Sans"/>
                <w:sz w:val="18"/>
                <w:szCs w:val="18"/>
              </w:rPr>
            </w:pPr>
            <w:r>
              <w:rPr>
                <w:rFonts w:cs="Open Sans"/>
                <w:sz w:val="18"/>
                <w:szCs w:val="18"/>
              </w:rPr>
              <w:t>47</w:t>
            </w:r>
          </w:p>
        </w:tc>
      </w:tr>
      <w:tr w:rsidR="00567FF4" w:rsidRPr="0028471B" w14:paraId="3F5A2957" w14:textId="032FCFEF" w:rsidTr="00567FF4">
        <w:trPr>
          <w:trHeight w:val="391"/>
        </w:trPr>
        <w:tc>
          <w:tcPr>
            <w:tcW w:w="1137" w:type="pct"/>
          </w:tcPr>
          <w:p w14:paraId="6101AD02" w14:textId="32888C2A" w:rsidR="00567FF4" w:rsidRPr="0028471B" w:rsidRDefault="00567FF4" w:rsidP="00567FF4">
            <w:pPr>
              <w:spacing w:after="17" w:line="360" w:lineRule="auto"/>
              <w:ind w:left="131"/>
              <w:jc w:val="center"/>
              <w:rPr>
                <w:rFonts w:cs="Open Sans"/>
                <w:sz w:val="18"/>
                <w:szCs w:val="18"/>
              </w:rPr>
            </w:pPr>
            <w:r w:rsidRPr="0028471B">
              <w:rPr>
                <w:rFonts w:cs="Open Sans"/>
                <w:sz w:val="18"/>
                <w:szCs w:val="18"/>
              </w:rPr>
              <w:t>Wymeldowania</w:t>
            </w:r>
          </w:p>
        </w:tc>
        <w:tc>
          <w:tcPr>
            <w:tcW w:w="729" w:type="pct"/>
          </w:tcPr>
          <w:p w14:paraId="1857191E" w14:textId="709B33D6" w:rsidR="00567FF4" w:rsidRPr="0028471B" w:rsidRDefault="00567FF4" w:rsidP="00567FF4">
            <w:pPr>
              <w:spacing w:after="17" w:line="360" w:lineRule="auto"/>
              <w:ind w:left="131"/>
              <w:jc w:val="center"/>
              <w:rPr>
                <w:rFonts w:cs="Open Sans"/>
                <w:sz w:val="18"/>
                <w:szCs w:val="18"/>
              </w:rPr>
            </w:pPr>
            <w:r w:rsidRPr="0028471B">
              <w:rPr>
                <w:rFonts w:cs="Open Sans"/>
                <w:sz w:val="18"/>
                <w:szCs w:val="18"/>
              </w:rPr>
              <w:t>osoba</w:t>
            </w:r>
          </w:p>
        </w:tc>
        <w:tc>
          <w:tcPr>
            <w:tcW w:w="524" w:type="pct"/>
          </w:tcPr>
          <w:p w14:paraId="12CB4F71" w14:textId="3CFFDEAB" w:rsidR="00567FF4" w:rsidRPr="0028471B" w:rsidRDefault="00567FF4" w:rsidP="00567FF4">
            <w:pPr>
              <w:spacing w:after="17" w:line="360" w:lineRule="auto"/>
              <w:ind w:left="131"/>
              <w:jc w:val="center"/>
              <w:rPr>
                <w:rFonts w:cs="Open Sans"/>
                <w:sz w:val="18"/>
                <w:szCs w:val="18"/>
              </w:rPr>
            </w:pPr>
            <w:r>
              <w:rPr>
                <w:rFonts w:cs="Open Sans"/>
                <w:sz w:val="18"/>
                <w:szCs w:val="18"/>
              </w:rPr>
              <w:t>63</w:t>
            </w:r>
          </w:p>
        </w:tc>
        <w:tc>
          <w:tcPr>
            <w:tcW w:w="523" w:type="pct"/>
          </w:tcPr>
          <w:p w14:paraId="1CB35694" w14:textId="1E0399FD" w:rsidR="00567FF4" w:rsidRPr="0028471B" w:rsidRDefault="00567FF4" w:rsidP="00567FF4">
            <w:pPr>
              <w:spacing w:after="17" w:line="360" w:lineRule="auto"/>
              <w:ind w:left="131"/>
              <w:jc w:val="center"/>
              <w:rPr>
                <w:rFonts w:cs="Open Sans"/>
                <w:sz w:val="18"/>
                <w:szCs w:val="18"/>
              </w:rPr>
            </w:pPr>
            <w:r>
              <w:rPr>
                <w:rFonts w:cs="Open Sans"/>
                <w:sz w:val="18"/>
                <w:szCs w:val="18"/>
              </w:rPr>
              <w:t>72</w:t>
            </w:r>
          </w:p>
        </w:tc>
        <w:tc>
          <w:tcPr>
            <w:tcW w:w="523" w:type="pct"/>
          </w:tcPr>
          <w:p w14:paraId="270D2BE8" w14:textId="5FA0511E" w:rsidR="00567FF4" w:rsidRPr="0028471B" w:rsidRDefault="00567FF4" w:rsidP="00567FF4">
            <w:pPr>
              <w:spacing w:after="17" w:line="360" w:lineRule="auto"/>
              <w:ind w:left="131"/>
              <w:jc w:val="center"/>
              <w:rPr>
                <w:rFonts w:cs="Open Sans"/>
                <w:sz w:val="18"/>
                <w:szCs w:val="18"/>
              </w:rPr>
            </w:pPr>
            <w:r>
              <w:rPr>
                <w:rFonts w:cs="Open Sans"/>
                <w:sz w:val="18"/>
                <w:szCs w:val="18"/>
              </w:rPr>
              <w:t>55</w:t>
            </w:r>
          </w:p>
        </w:tc>
        <w:tc>
          <w:tcPr>
            <w:tcW w:w="523" w:type="pct"/>
          </w:tcPr>
          <w:p w14:paraId="3BDED704" w14:textId="6668D058" w:rsidR="00567FF4" w:rsidRPr="0028471B" w:rsidRDefault="00567FF4" w:rsidP="00567FF4">
            <w:pPr>
              <w:spacing w:after="17" w:line="360" w:lineRule="auto"/>
              <w:ind w:left="131"/>
              <w:jc w:val="center"/>
              <w:rPr>
                <w:rFonts w:cs="Open Sans"/>
                <w:sz w:val="18"/>
                <w:szCs w:val="18"/>
              </w:rPr>
            </w:pPr>
            <w:r>
              <w:rPr>
                <w:rFonts w:cs="Open Sans"/>
                <w:sz w:val="18"/>
                <w:szCs w:val="18"/>
              </w:rPr>
              <w:t>51</w:t>
            </w:r>
          </w:p>
        </w:tc>
        <w:tc>
          <w:tcPr>
            <w:tcW w:w="523" w:type="pct"/>
          </w:tcPr>
          <w:p w14:paraId="209CE1A4" w14:textId="4C595A48" w:rsidR="00567FF4" w:rsidRPr="0028471B" w:rsidRDefault="00567FF4" w:rsidP="00567FF4">
            <w:pPr>
              <w:spacing w:after="17" w:line="360" w:lineRule="auto"/>
              <w:ind w:left="131"/>
              <w:jc w:val="center"/>
              <w:rPr>
                <w:rFonts w:cs="Open Sans"/>
                <w:sz w:val="18"/>
                <w:szCs w:val="18"/>
              </w:rPr>
            </w:pPr>
            <w:r>
              <w:rPr>
                <w:rFonts w:cs="Open Sans"/>
                <w:sz w:val="18"/>
                <w:szCs w:val="18"/>
              </w:rPr>
              <w:t>65</w:t>
            </w:r>
          </w:p>
        </w:tc>
        <w:tc>
          <w:tcPr>
            <w:tcW w:w="518" w:type="pct"/>
          </w:tcPr>
          <w:p w14:paraId="5C48C516" w14:textId="06C29039" w:rsidR="00567FF4" w:rsidRPr="0028471B" w:rsidRDefault="00567FF4" w:rsidP="00567FF4">
            <w:pPr>
              <w:spacing w:after="17" w:line="360" w:lineRule="auto"/>
              <w:ind w:left="131"/>
              <w:jc w:val="center"/>
              <w:rPr>
                <w:rFonts w:cs="Open Sans"/>
                <w:sz w:val="18"/>
                <w:szCs w:val="18"/>
              </w:rPr>
            </w:pPr>
            <w:r>
              <w:rPr>
                <w:rFonts w:cs="Open Sans"/>
                <w:sz w:val="18"/>
                <w:szCs w:val="18"/>
              </w:rPr>
              <w:t>54</w:t>
            </w:r>
          </w:p>
        </w:tc>
      </w:tr>
      <w:tr w:rsidR="00567FF4" w:rsidRPr="0028471B" w14:paraId="2AC6DBBF" w14:textId="6EBDBED9" w:rsidTr="00567FF4">
        <w:trPr>
          <w:trHeight w:val="734"/>
        </w:trPr>
        <w:tc>
          <w:tcPr>
            <w:tcW w:w="1137" w:type="pct"/>
          </w:tcPr>
          <w:p w14:paraId="358209F1" w14:textId="3AC29A92" w:rsidR="00567FF4" w:rsidRPr="0028471B" w:rsidRDefault="00567FF4" w:rsidP="00567FF4">
            <w:pPr>
              <w:spacing w:after="17" w:line="360" w:lineRule="auto"/>
              <w:ind w:left="131"/>
              <w:jc w:val="center"/>
              <w:rPr>
                <w:rFonts w:cs="Open Sans"/>
                <w:sz w:val="18"/>
                <w:szCs w:val="18"/>
              </w:rPr>
            </w:pPr>
            <w:r w:rsidRPr="0028471B">
              <w:rPr>
                <w:rFonts w:cs="Open Sans"/>
                <w:sz w:val="18"/>
                <w:szCs w:val="18"/>
              </w:rPr>
              <w:t>Współczynnik feminizacji</w:t>
            </w:r>
          </w:p>
        </w:tc>
        <w:tc>
          <w:tcPr>
            <w:tcW w:w="729" w:type="pct"/>
          </w:tcPr>
          <w:p w14:paraId="58C4332C" w14:textId="10326950" w:rsidR="00567FF4" w:rsidRPr="0028471B" w:rsidRDefault="00567FF4" w:rsidP="00567FF4">
            <w:pPr>
              <w:spacing w:after="17" w:line="360" w:lineRule="auto"/>
              <w:ind w:left="131"/>
              <w:jc w:val="center"/>
              <w:rPr>
                <w:rFonts w:cs="Open Sans"/>
                <w:sz w:val="18"/>
                <w:szCs w:val="18"/>
              </w:rPr>
            </w:pPr>
            <w:r w:rsidRPr="0028471B">
              <w:rPr>
                <w:rFonts w:cs="Open Sans"/>
                <w:sz w:val="18"/>
                <w:szCs w:val="18"/>
              </w:rPr>
              <w:t>osoba</w:t>
            </w:r>
          </w:p>
        </w:tc>
        <w:tc>
          <w:tcPr>
            <w:tcW w:w="524" w:type="pct"/>
          </w:tcPr>
          <w:p w14:paraId="6F44EAD6" w14:textId="093746FB" w:rsidR="00567FF4" w:rsidRPr="0028471B" w:rsidRDefault="00567FF4" w:rsidP="00567FF4">
            <w:pPr>
              <w:spacing w:after="17" w:line="360" w:lineRule="auto"/>
              <w:ind w:left="131"/>
              <w:jc w:val="center"/>
              <w:rPr>
                <w:rFonts w:cs="Open Sans"/>
                <w:sz w:val="18"/>
                <w:szCs w:val="18"/>
              </w:rPr>
            </w:pPr>
            <w:r>
              <w:rPr>
                <w:rFonts w:cs="Open Sans"/>
                <w:sz w:val="18"/>
                <w:szCs w:val="18"/>
              </w:rPr>
              <w:t>99</w:t>
            </w:r>
          </w:p>
        </w:tc>
        <w:tc>
          <w:tcPr>
            <w:tcW w:w="523" w:type="pct"/>
          </w:tcPr>
          <w:p w14:paraId="41F200C3" w14:textId="3A865DE0" w:rsidR="00567FF4" w:rsidRPr="0028471B" w:rsidRDefault="00567FF4" w:rsidP="00567FF4">
            <w:pPr>
              <w:spacing w:after="17" w:line="360" w:lineRule="auto"/>
              <w:ind w:left="131"/>
              <w:jc w:val="center"/>
              <w:rPr>
                <w:rFonts w:cs="Open Sans"/>
                <w:sz w:val="18"/>
                <w:szCs w:val="18"/>
              </w:rPr>
            </w:pPr>
            <w:r>
              <w:rPr>
                <w:rFonts w:cs="Open Sans"/>
                <w:sz w:val="18"/>
                <w:szCs w:val="18"/>
              </w:rPr>
              <w:t>99</w:t>
            </w:r>
          </w:p>
        </w:tc>
        <w:tc>
          <w:tcPr>
            <w:tcW w:w="523" w:type="pct"/>
          </w:tcPr>
          <w:p w14:paraId="7C141DC4" w14:textId="6829F195" w:rsidR="00567FF4" w:rsidRPr="0028471B" w:rsidRDefault="00567FF4" w:rsidP="00567FF4">
            <w:pPr>
              <w:spacing w:after="17" w:line="360" w:lineRule="auto"/>
              <w:ind w:left="131"/>
              <w:jc w:val="center"/>
              <w:rPr>
                <w:rFonts w:cs="Open Sans"/>
                <w:sz w:val="18"/>
                <w:szCs w:val="18"/>
              </w:rPr>
            </w:pPr>
            <w:r>
              <w:rPr>
                <w:rFonts w:cs="Open Sans"/>
                <w:sz w:val="18"/>
                <w:szCs w:val="18"/>
              </w:rPr>
              <w:t>98</w:t>
            </w:r>
          </w:p>
        </w:tc>
        <w:tc>
          <w:tcPr>
            <w:tcW w:w="523" w:type="pct"/>
          </w:tcPr>
          <w:p w14:paraId="0F4E4D98" w14:textId="400F3BEB" w:rsidR="00567FF4" w:rsidRPr="0028471B" w:rsidRDefault="00567FF4" w:rsidP="00567FF4">
            <w:pPr>
              <w:spacing w:after="17" w:line="360" w:lineRule="auto"/>
              <w:ind w:left="131"/>
              <w:jc w:val="center"/>
              <w:rPr>
                <w:rFonts w:cs="Open Sans"/>
                <w:sz w:val="18"/>
                <w:szCs w:val="18"/>
              </w:rPr>
            </w:pPr>
            <w:r>
              <w:rPr>
                <w:rFonts w:cs="Open Sans"/>
                <w:sz w:val="18"/>
                <w:szCs w:val="18"/>
              </w:rPr>
              <w:t>98</w:t>
            </w:r>
          </w:p>
        </w:tc>
        <w:tc>
          <w:tcPr>
            <w:tcW w:w="523" w:type="pct"/>
          </w:tcPr>
          <w:p w14:paraId="0D1CE5C9" w14:textId="2E86DE6D" w:rsidR="00567FF4" w:rsidRPr="0028471B" w:rsidRDefault="00567FF4" w:rsidP="00567FF4">
            <w:pPr>
              <w:spacing w:after="17" w:line="360" w:lineRule="auto"/>
              <w:ind w:left="131"/>
              <w:jc w:val="center"/>
              <w:rPr>
                <w:rFonts w:cs="Open Sans"/>
                <w:sz w:val="18"/>
                <w:szCs w:val="18"/>
              </w:rPr>
            </w:pPr>
            <w:r>
              <w:rPr>
                <w:rFonts w:cs="Open Sans"/>
                <w:sz w:val="18"/>
                <w:szCs w:val="18"/>
              </w:rPr>
              <w:t>99</w:t>
            </w:r>
          </w:p>
        </w:tc>
        <w:tc>
          <w:tcPr>
            <w:tcW w:w="518" w:type="pct"/>
          </w:tcPr>
          <w:p w14:paraId="004F8438" w14:textId="05483DB1" w:rsidR="00567FF4" w:rsidRPr="0028471B" w:rsidRDefault="00567FF4" w:rsidP="00567FF4">
            <w:pPr>
              <w:spacing w:after="17" w:line="360" w:lineRule="auto"/>
              <w:ind w:left="131"/>
              <w:jc w:val="center"/>
              <w:rPr>
                <w:rFonts w:cs="Open Sans"/>
                <w:sz w:val="18"/>
                <w:szCs w:val="18"/>
              </w:rPr>
            </w:pPr>
            <w:r>
              <w:rPr>
                <w:rFonts w:cs="Open Sans"/>
                <w:sz w:val="18"/>
                <w:szCs w:val="18"/>
              </w:rPr>
              <w:t>99</w:t>
            </w:r>
          </w:p>
        </w:tc>
      </w:tr>
    </w:tbl>
    <w:p w14:paraId="748E8A30" w14:textId="4B7DDAC1" w:rsidR="00D25C81" w:rsidRDefault="007006C5" w:rsidP="007006C5">
      <w:pPr>
        <w:pStyle w:val="rdo0"/>
      </w:pPr>
      <w:r>
        <w:t>Źródło: Bank Danych Lokalnych</w:t>
      </w:r>
    </w:p>
    <w:p w14:paraId="176442D7" w14:textId="2B976B10" w:rsidR="00B1125D" w:rsidRPr="0028471B" w:rsidRDefault="00B1125D" w:rsidP="0090122B">
      <w:pPr>
        <w:spacing w:line="360" w:lineRule="auto"/>
        <w:jc w:val="both"/>
        <w:rPr>
          <w:rFonts w:cs="Open Sans"/>
          <w:szCs w:val="20"/>
        </w:rPr>
      </w:pPr>
      <w:r w:rsidRPr="0028471B">
        <w:rPr>
          <w:rFonts w:cs="Open Sans"/>
          <w:szCs w:val="20"/>
        </w:rPr>
        <w:t>Na podstawie danych demograficznych przedstawionych powyżej wnioskuje się, że na terenie</w:t>
      </w:r>
      <w:r w:rsidR="0098610E" w:rsidRPr="0028471B">
        <w:rPr>
          <w:rFonts w:cs="Open Sans"/>
          <w:szCs w:val="20"/>
        </w:rPr>
        <w:t xml:space="preserve"> </w:t>
      </w:r>
      <w:r w:rsidR="00567FF4">
        <w:rPr>
          <w:rFonts w:cs="Open Sans"/>
          <w:szCs w:val="20"/>
        </w:rPr>
        <w:t>Gminy Bedlno</w:t>
      </w:r>
      <w:r w:rsidRPr="0028471B">
        <w:rPr>
          <w:rFonts w:cs="Open Sans"/>
          <w:szCs w:val="20"/>
        </w:rPr>
        <w:t xml:space="preserve"> występuje ujemny przyrost naturalny, co oznacza, że więcej osób umiera niż się rodzi. Gęstość zaludnienia</w:t>
      </w:r>
      <w:r w:rsidR="0024403B" w:rsidRPr="0028471B">
        <w:rPr>
          <w:rFonts w:cs="Open Sans"/>
          <w:szCs w:val="20"/>
        </w:rPr>
        <w:t xml:space="preserve"> w 202</w:t>
      </w:r>
      <w:r w:rsidR="00567FF4">
        <w:rPr>
          <w:rFonts w:cs="Open Sans"/>
          <w:szCs w:val="20"/>
        </w:rPr>
        <w:t>5</w:t>
      </w:r>
      <w:r w:rsidR="0024403B" w:rsidRPr="0028471B">
        <w:rPr>
          <w:rFonts w:cs="Open Sans"/>
          <w:szCs w:val="20"/>
        </w:rPr>
        <w:t xml:space="preserve"> roku</w:t>
      </w:r>
      <w:r w:rsidRPr="0028471B">
        <w:rPr>
          <w:rFonts w:cs="Open Sans"/>
          <w:szCs w:val="20"/>
        </w:rPr>
        <w:t xml:space="preserve"> wynosi</w:t>
      </w:r>
      <w:r w:rsidR="0024403B" w:rsidRPr="0028471B">
        <w:rPr>
          <w:rFonts w:cs="Open Sans"/>
          <w:szCs w:val="20"/>
        </w:rPr>
        <w:t>ła</w:t>
      </w:r>
      <w:r w:rsidRPr="0028471B">
        <w:rPr>
          <w:rFonts w:cs="Open Sans"/>
          <w:szCs w:val="20"/>
        </w:rPr>
        <w:t xml:space="preserve"> </w:t>
      </w:r>
      <w:r w:rsidR="00567FF4">
        <w:rPr>
          <w:rFonts w:cs="Open Sans"/>
          <w:szCs w:val="20"/>
        </w:rPr>
        <w:t>39,0</w:t>
      </w:r>
      <w:r w:rsidRPr="0028471B">
        <w:rPr>
          <w:rFonts w:cs="Open Sans"/>
          <w:szCs w:val="20"/>
        </w:rPr>
        <w:t xml:space="preserve"> os</w:t>
      </w:r>
      <w:r w:rsidR="00C1741B" w:rsidRPr="0028471B">
        <w:rPr>
          <w:rFonts w:cs="Open Sans"/>
          <w:szCs w:val="20"/>
        </w:rPr>
        <w:t>ób</w:t>
      </w:r>
      <w:r w:rsidR="00FF5EA5" w:rsidRPr="0028471B">
        <w:rPr>
          <w:rFonts w:cs="Open Sans"/>
          <w:szCs w:val="20"/>
        </w:rPr>
        <w:t xml:space="preserve"> </w:t>
      </w:r>
      <w:r w:rsidRPr="0028471B">
        <w:rPr>
          <w:rFonts w:cs="Open Sans"/>
          <w:szCs w:val="20"/>
        </w:rPr>
        <w:t>na km</w:t>
      </w:r>
      <w:r w:rsidRPr="0028471B">
        <w:rPr>
          <w:rFonts w:cs="Open Sans"/>
          <w:szCs w:val="20"/>
          <w:vertAlign w:val="superscript"/>
        </w:rPr>
        <w:t>2</w:t>
      </w:r>
      <w:r w:rsidRPr="0028471B">
        <w:rPr>
          <w:rFonts w:cs="Open Sans"/>
          <w:szCs w:val="20"/>
        </w:rPr>
        <w:t xml:space="preserve">. </w:t>
      </w:r>
    </w:p>
    <w:p w14:paraId="363DFE9F" w14:textId="7AEDFE16" w:rsidR="00B1125D" w:rsidRPr="0028471B" w:rsidRDefault="00FF5EA5" w:rsidP="0090122B">
      <w:pPr>
        <w:spacing w:line="360" w:lineRule="auto"/>
        <w:jc w:val="both"/>
        <w:rPr>
          <w:rFonts w:cs="Open Sans"/>
          <w:szCs w:val="20"/>
        </w:rPr>
      </w:pPr>
      <w:r w:rsidRPr="0028471B">
        <w:rPr>
          <w:rFonts w:cs="Open Sans"/>
          <w:szCs w:val="20"/>
        </w:rPr>
        <w:lastRenderedPageBreak/>
        <w:t>W latach 20</w:t>
      </w:r>
      <w:r w:rsidR="00567FF4">
        <w:rPr>
          <w:rFonts w:cs="Open Sans"/>
          <w:szCs w:val="20"/>
        </w:rPr>
        <w:t>20</w:t>
      </w:r>
      <w:r w:rsidRPr="0028471B">
        <w:rPr>
          <w:rFonts w:cs="Open Sans"/>
          <w:szCs w:val="20"/>
        </w:rPr>
        <w:t>-202</w:t>
      </w:r>
      <w:r w:rsidR="00567FF4">
        <w:rPr>
          <w:rFonts w:cs="Open Sans"/>
          <w:szCs w:val="20"/>
        </w:rPr>
        <w:t>5</w:t>
      </w:r>
      <w:r w:rsidRPr="0028471B">
        <w:rPr>
          <w:rFonts w:cs="Open Sans"/>
          <w:szCs w:val="20"/>
        </w:rPr>
        <w:t xml:space="preserve"> l</w:t>
      </w:r>
      <w:r w:rsidR="00B1125D" w:rsidRPr="0028471B">
        <w:rPr>
          <w:rFonts w:cs="Open Sans"/>
          <w:szCs w:val="20"/>
        </w:rPr>
        <w:t xml:space="preserve">iczba </w:t>
      </w:r>
      <w:r w:rsidR="0098610E" w:rsidRPr="0028471B">
        <w:rPr>
          <w:rFonts w:cs="Open Sans"/>
          <w:szCs w:val="20"/>
        </w:rPr>
        <w:t>mężczyzn</w:t>
      </w:r>
      <w:r w:rsidRPr="0028471B">
        <w:rPr>
          <w:rFonts w:cs="Open Sans"/>
          <w:szCs w:val="20"/>
        </w:rPr>
        <w:t xml:space="preserve"> </w:t>
      </w:r>
      <w:r w:rsidR="00B1125D" w:rsidRPr="0028471B">
        <w:rPr>
          <w:rFonts w:cs="Open Sans"/>
          <w:szCs w:val="20"/>
        </w:rPr>
        <w:t>przew</w:t>
      </w:r>
      <w:r w:rsidRPr="0028471B">
        <w:rPr>
          <w:rFonts w:cs="Open Sans"/>
          <w:szCs w:val="20"/>
        </w:rPr>
        <w:t>yższała</w:t>
      </w:r>
      <w:r w:rsidR="00B1125D" w:rsidRPr="0028471B">
        <w:rPr>
          <w:rFonts w:cs="Open Sans"/>
          <w:szCs w:val="20"/>
        </w:rPr>
        <w:t xml:space="preserve"> liczb</w:t>
      </w:r>
      <w:r w:rsidRPr="0028471B">
        <w:rPr>
          <w:rFonts w:cs="Open Sans"/>
          <w:szCs w:val="20"/>
        </w:rPr>
        <w:t>ę</w:t>
      </w:r>
      <w:r w:rsidR="00B1125D" w:rsidRPr="0028471B">
        <w:rPr>
          <w:rFonts w:cs="Open Sans"/>
          <w:szCs w:val="20"/>
        </w:rPr>
        <w:t xml:space="preserve"> </w:t>
      </w:r>
      <w:r w:rsidR="0098610E" w:rsidRPr="0028471B">
        <w:rPr>
          <w:rFonts w:cs="Open Sans"/>
          <w:szCs w:val="20"/>
        </w:rPr>
        <w:t>kobiet</w:t>
      </w:r>
      <w:r w:rsidR="00B1125D" w:rsidRPr="0028471B">
        <w:rPr>
          <w:rFonts w:cs="Open Sans"/>
          <w:szCs w:val="20"/>
        </w:rPr>
        <w:t>.</w:t>
      </w:r>
      <w:r w:rsidRPr="0028471B">
        <w:rPr>
          <w:rFonts w:cs="Open Sans"/>
          <w:szCs w:val="20"/>
        </w:rPr>
        <w:t xml:space="preserve"> </w:t>
      </w:r>
      <w:r w:rsidR="00B1125D" w:rsidRPr="0028471B">
        <w:rPr>
          <w:rFonts w:cs="Open Sans"/>
          <w:szCs w:val="20"/>
        </w:rPr>
        <w:t>Współczynnik feminizacji w ostatnich latach</w:t>
      </w:r>
      <w:r w:rsidRPr="0028471B">
        <w:rPr>
          <w:rFonts w:cs="Open Sans"/>
          <w:szCs w:val="20"/>
        </w:rPr>
        <w:t xml:space="preserve"> zmienia się </w:t>
      </w:r>
      <w:r w:rsidR="00B1125D" w:rsidRPr="0028471B">
        <w:rPr>
          <w:rFonts w:cs="Open Sans"/>
          <w:szCs w:val="20"/>
        </w:rPr>
        <w:t>– na 100 mężczyzn w gminie przypada</w:t>
      </w:r>
      <w:r w:rsidRPr="0028471B">
        <w:rPr>
          <w:rFonts w:cs="Open Sans"/>
          <w:szCs w:val="20"/>
        </w:rPr>
        <w:t>ło</w:t>
      </w:r>
      <w:r w:rsidR="00B1125D" w:rsidRPr="0028471B">
        <w:rPr>
          <w:rFonts w:cs="Open Sans"/>
          <w:szCs w:val="20"/>
        </w:rPr>
        <w:t xml:space="preserve"> </w:t>
      </w:r>
      <w:r w:rsidRPr="0028471B">
        <w:rPr>
          <w:rFonts w:cs="Open Sans"/>
          <w:szCs w:val="20"/>
        </w:rPr>
        <w:t xml:space="preserve">od </w:t>
      </w:r>
      <w:r w:rsidR="00567FF4">
        <w:rPr>
          <w:rFonts w:cs="Open Sans"/>
          <w:szCs w:val="20"/>
        </w:rPr>
        <w:t>98</w:t>
      </w:r>
      <w:r w:rsidRPr="0028471B">
        <w:rPr>
          <w:rFonts w:cs="Open Sans"/>
          <w:szCs w:val="20"/>
        </w:rPr>
        <w:t xml:space="preserve"> (</w:t>
      </w:r>
      <w:r w:rsidR="00567FF4">
        <w:rPr>
          <w:rFonts w:cs="Open Sans"/>
          <w:szCs w:val="20"/>
        </w:rPr>
        <w:t>2022-2023</w:t>
      </w:r>
      <w:r w:rsidRPr="0028471B">
        <w:rPr>
          <w:rFonts w:cs="Open Sans"/>
          <w:szCs w:val="20"/>
        </w:rPr>
        <w:t xml:space="preserve">) do </w:t>
      </w:r>
      <w:r w:rsidR="00567FF4">
        <w:rPr>
          <w:rFonts w:cs="Open Sans"/>
          <w:szCs w:val="20"/>
        </w:rPr>
        <w:t>99</w:t>
      </w:r>
      <w:r w:rsidR="00B1125D" w:rsidRPr="0028471B">
        <w:rPr>
          <w:rFonts w:cs="Open Sans"/>
          <w:szCs w:val="20"/>
        </w:rPr>
        <w:t xml:space="preserve"> kobiet</w:t>
      </w:r>
      <w:r w:rsidRPr="0028471B">
        <w:rPr>
          <w:rFonts w:cs="Open Sans"/>
          <w:szCs w:val="20"/>
        </w:rPr>
        <w:t xml:space="preserve"> (20</w:t>
      </w:r>
      <w:r w:rsidR="00567FF4">
        <w:rPr>
          <w:rFonts w:cs="Open Sans"/>
          <w:szCs w:val="20"/>
        </w:rPr>
        <w:t>20-2021 i 2024-2025)</w:t>
      </w:r>
      <w:r w:rsidR="00B1125D" w:rsidRPr="0028471B">
        <w:rPr>
          <w:rFonts w:cs="Open Sans"/>
          <w:szCs w:val="20"/>
        </w:rPr>
        <w:t>. Saldo migracji na 1000 osób w latach 20</w:t>
      </w:r>
      <w:r w:rsidR="00567FF4">
        <w:rPr>
          <w:rFonts w:cs="Open Sans"/>
          <w:szCs w:val="20"/>
        </w:rPr>
        <w:t>21</w:t>
      </w:r>
      <w:r w:rsidR="00B1125D" w:rsidRPr="0028471B">
        <w:rPr>
          <w:rFonts w:cs="Open Sans"/>
          <w:szCs w:val="20"/>
        </w:rPr>
        <w:t>-202</w:t>
      </w:r>
      <w:r w:rsidR="00567FF4">
        <w:rPr>
          <w:rFonts w:cs="Open Sans"/>
          <w:szCs w:val="20"/>
        </w:rPr>
        <w:t>2 i 2024-2025</w:t>
      </w:r>
      <w:r w:rsidR="00B1125D" w:rsidRPr="0028471B">
        <w:rPr>
          <w:rFonts w:cs="Open Sans"/>
          <w:szCs w:val="20"/>
        </w:rPr>
        <w:t xml:space="preserve"> było </w:t>
      </w:r>
      <w:r w:rsidR="0024403B" w:rsidRPr="0028471B">
        <w:rPr>
          <w:rFonts w:cs="Open Sans"/>
          <w:szCs w:val="20"/>
        </w:rPr>
        <w:t>ujemne</w:t>
      </w:r>
      <w:r w:rsidR="007E1D0C" w:rsidRPr="0028471B">
        <w:rPr>
          <w:rFonts w:cs="Open Sans"/>
          <w:szCs w:val="20"/>
        </w:rPr>
        <w:t xml:space="preserve">. </w:t>
      </w:r>
    </w:p>
    <w:p w14:paraId="19758788" w14:textId="6FE600BE" w:rsidR="009407F8" w:rsidRDefault="001C57EF" w:rsidP="00956ED1">
      <w:pPr>
        <w:pStyle w:val="Styl15"/>
        <w:rPr>
          <w:rFonts w:eastAsia="Calibri"/>
        </w:rPr>
      </w:pPr>
      <w:bookmarkStart w:id="38" w:name="_Toc241616768"/>
      <w:r>
        <w:rPr>
          <w:rFonts w:eastAsia="Calibri"/>
        </w:rPr>
        <w:t>Infrastruktura techniczna</w:t>
      </w:r>
      <w:bookmarkEnd w:id="38"/>
    </w:p>
    <w:p w14:paraId="4E853043" w14:textId="2C271238" w:rsidR="003501FF" w:rsidRPr="003501FF" w:rsidRDefault="001C57EF" w:rsidP="003501FF">
      <w:pPr>
        <w:pStyle w:val="Styl20"/>
        <w:numPr>
          <w:ilvl w:val="2"/>
          <w:numId w:val="6"/>
        </w:numPr>
        <w:rPr>
          <w:rFonts w:eastAsia="Calibri"/>
        </w:rPr>
      </w:pPr>
      <w:bookmarkStart w:id="39" w:name="_Toc241616769"/>
      <w:r>
        <w:rPr>
          <w:rFonts w:eastAsia="Calibri"/>
        </w:rPr>
        <w:t>Transport i komunikacja</w:t>
      </w:r>
      <w:bookmarkEnd w:id="39"/>
    </w:p>
    <w:p w14:paraId="53DE16B5" w14:textId="77777777" w:rsidR="00780647" w:rsidRPr="00780647" w:rsidRDefault="00780647" w:rsidP="00780647">
      <w:pPr>
        <w:spacing w:line="360" w:lineRule="auto"/>
        <w:jc w:val="both"/>
        <w:rPr>
          <w:rFonts w:cs="Open Sans"/>
          <w:szCs w:val="20"/>
        </w:rPr>
      </w:pPr>
      <w:bookmarkStart w:id="40" w:name="_Hlk114920661"/>
      <w:r w:rsidRPr="00780647">
        <w:rPr>
          <w:rFonts w:cs="Open Sans"/>
          <w:szCs w:val="20"/>
        </w:rPr>
        <w:t xml:space="preserve">Nowoczesna i bezpieczna infrastruktura komunikacyjna stanowi jeden z podstawowych czynników przekładających się na atrakcyjność inwestycyjną oraz osiedleńczą gminy. Rozwinięta sieć drogowa ma również istotne znaczenie dla jakości życia mieszkańców i stymulacji lokalnego potencjału społeczno-gospodarczego. Jako jeden z podstawowych czynników wpływających na optymalną lokalizację działalności gospodarczej wskazuje się koszty związane z transportem dóbr i surowców, a zatem na dostępność transportową. </w:t>
      </w:r>
    </w:p>
    <w:p w14:paraId="0A1A0F6C" w14:textId="77777777" w:rsidR="00780647" w:rsidRPr="00780647" w:rsidRDefault="00780647" w:rsidP="00780647">
      <w:pPr>
        <w:spacing w:line="360" w:lineRule="auto"/>
        <w:jc w:val="both"/>
        <w:rPr>
          <w:rFonts w:cs="Open Sans"/>
          <w:szCs w:val="20"/>
        </w:rPr>
      </w:pPr>
      <w:r w:rsidRPr="00780647">
        <w:rPr>
          <w:rFonts w:cs="Open Sans"/>
          <w:szCs w:val="20"/>
        </w:rPr>
        <w:t>Gmina Bedlno charakteryzuje się relatywnie korzystnym położeniem w strukturze krajowego systemu transportowego. W odległości około 1,5 km na zachód od jej granic przebiega autostrada A1, stanowiąca kluczowy korytarz transportowy o znaczeniu ponadregionalnym, funkcjonujący w układzie północ – południe. Trasa ta jest jednocześnie częścią europejskiej sieci transportowej nr E75, łączącej obszary Półwyspu Skandynawskiego z regionem Półwyspu Bałkańskiego. Bezpośrednio przy zachodniej granicy gminy, na terenie Gminy Krzyżanów, zlokalizowany jest węzeł drogowy Kutno Wschód, integrujący autostradę A1 z drogą krajową nr 92. Takie uwarunkowanie przestrzenne determinuje korzystny poziom dostępności transportowej Gminy Bedlno, przy jednoczesnym braku negatywnych oddziaływań wynikających z bezpośredniego przebiegu infrastruktury autostradowej przez jej obszar (m.in. w postaci barier przestrzennych czy fragmentacji układu osadniczego). Czas dojazdu z centralnej części miejscowości Bedlno do węzła Kutno Wschód wynosi poniżej 10 minut, co skutkuje wysokim poziomem dostępności do sieci dróg o znaczeniu krajowym i międzynarodowym.</w:t>
      </w:r>
    </w:p>
    <w:p w14:paraId="24CE6AC4" w14:textId="77777777" w:rsidR="00780647" w:rsidRPr="00780647" w:rsidRDefault="00780647" w:rsidP="00780647">
      <w:pPr>
        <w:spacing w:line="360" w:lineRule="auto"/>
        <w:jc w:val="both"/>
        <w:rPr>
          <w:rFonts w:cs="Open Sans"/>
          <w:szCs w:val="20"/>
        </w:rPr>
      </w:pPr>
      <w:r w:rsidRPr="00780647">
        <w:rPr>
          <w:rFonts w:cs="Open Sans"/>
          <w:szCs w:val="20"/>
        </w:rPr>
        <w:t xml:space="preserve">Gminę Bedlno przecina droga krajowa nr 92, przebiegająca przez znaczną część Polski w relacji wschód – zachód. Droga ta łączy Warszawę z miastem Rzepin, znajdującym się przy granicy polsko-niemieckiej. Od miejscowości Bedlno biegnie droga wojewódzka nr 583, łącząca wieś z miastem Sanniki. </w:t>
      </w:r>
    </w:p>
    <w:p w14:paraId="1DE2B473" w14:textId="77777777" w:rsidR="00780647" w:rsidRPr="00780647" w:rsidRDefault="00780647" w:rsidP="00780647">
      <w:pPr>
        <w:spacing w:line="360" w:lineRule="auto"/>
        <w:jc w:val="both"/>
        <w:rPr>
          <w:rFonts w:cs="Open Sans"/>
          <w:szCs w:val="20"/>
        </w:rPr>
      </w:pPr>
      <w:r w:rsidRPr="00780647">
        <w:rPr>
          <w:rFonts w:cs="Open Sans"/>
          <w:szCs w:val="20"/>
        </w:rPr>
        <w:t xml:space="preserve">Przez teren gminy przebiegają również liczne drogi powiatowe o numerach: 2100E, 2101E, 2102E, 2103E, 2104E, 2105E, 2107E, 2111E, 2112E, 2717E, 2119E, 2127E, 2732E, 2736E, 2161E i 102025E. Uzupełnienie sieci transportowej Gminy Bedlno stanowią drogi gminne, których łączna długość </w:t>
      </w:r>
      <w:r w:rsidRPr="00780647">
        <w:rPr>
          <w:rFonts w:cs="Open Sans"/>
          <w:szCs w:val="20"/>
        </w:rPr>
        <w:lastRenderedPageBreak/>
        <w:t xml:space="preserve">pod koniec 2024 roku, według danych GUS, wynosiła 122 km. W tym czasie utwardzonych było 81,9 km dróg. Pozostałych 40,1 km stanowiły drogi o nawierzchni gruntowej. Na terenie gminy występuje zatem potrzeba prowadzenia dalszych prac związanych z modernizacją i rozbudową infrastruktury drogowej. </w:t>
      </w:r>
    </w:p>
    <w:p w14:paraId="1D31720D" w14:textId="77777777" w:rsidR="00780647" w:rsidRPr="00780647" w:rsidRDefault="00780647" w:rsidP="00780647">
      <w:pPr>
        <w:spacing w:line="360" w:lineRule="auto"/>
        <w:jc w:val="both"/>
        <w:rPr>
          <w:rFonts w:cs="Open Sans"/>
          <w:szCs w:val="20"/>
        </w:rPr>
      </w:pPr>
      <w:r w:rsidRPr="00780647">
        <w:rPr>
          <w:rFonts w:cs="Open Sans"/>
          <w:szCs w:val="20"/>
        </w:rPr>
        <w:t xml:space="preserve">Dzięki rozbudowanej sieci drogowej oraz dogodnemu położeniu w układzie transportowym dojazd samochodem z miejscowości Bedlno do Kutna zajmuje 20 minut, do Łowicza – 30 minut, do Łodzi – godzinę, a do Warszawy – półtorej godziny. </w:t>
      </w:r>
    </w:p>
    <w:p w14:paraId="429678EE" w14:textId="0CF12123" w:rsidR="00780647" w:rsidRDefault="00780647" w:rsidP="00780647">
      <w:pPr>
        <w:spacing w:line="360" w:lineRule="auto"/>
        <w:jc w:val="both"/>
        <w:rPr>
          <w:rFonts w:cs="Open Sans"/>
          <w:szCs w:val="20"/>
        </w:rPr>
      </w:pPr>
      <w:r w:rsidRPr="00780647">
        <w:rPr>
          <w:rFonts w:cs="Open Sans"/>
          <w:szCs w:val="20"/>
        </w:rPr>
        <w:t>Przez północną część gminy przebiega zelektryfikowana linia kolejowa nr 3, relacji Warszawa Zachodnia – Kunowice, łącząca Warszawę z granicą polsko-niemiecką. Na obszarze Gminy Bedlno znajdują się dwie stacje kolejowe, zlokalizowane w miejscowościach Pniewo (stacja Żychlin) i Zosinów (stacja Zosinów). Na stacji Żychlin zatrzymują się pociągi relacji Skierniewice – Kutno, Kutno – Łowicz Główny oraz Lublin Główny – Bydgoszcz Główna. Zgodnie z danymi Urzędu Transportu Kolejowego za 2024 rok, średnia dobowa wymiana pasażerska na analizowanych stacjach kolejowych kształtowała się na zróżnicowanym poziomie. W przypadku stacji Żychlin mieściła się ona w przedziale 100-149 pasażerów na dobę, natomiast dla stacji Zosinów była istotnie niższa i wynosiła od 20 do 49 osób dziennie. Średnia dobowa liczba zatrzymań pociągów wynosiła odpowiednio około 19 dla stacji Żychlin oraz 17 dla stacji Zosinów, co wskazuje na relatywnie zbliżony poziom obsługi infrastrukturalnej obu punktów, przy jednoczesnym zróżnicowaniu faktycznego wykorzystania przewozowego. Obsługa ruchu kolejowego na terenie Gminy Bedlno realizowana była przez dwóch głównych operatorów: Łódzką Kolej Aglomeracyjną, która odpowiadała za 6 329 zatrzymań w skali roku, oraz PKP Intercity, realizujące 729 zatrzymań.</w:t>
      </w:r>
    </w:p>
    <w:p w14:paraId="67466734" w14:textId="4098DE51" w:rsidR="00780647" w:rsidRDefault="00780647" w:rsidP="00780647">
      <w:pPr>
        <w:spacing w:line="360" w:lineRule="auto"/>
        <w:jc w:val="both"/>
        <w:rPr>
          <w:rFonts w:cs="Open Sans"/>
          <w:szCs w:val="20"/>
        </w:rPr>
      </w:pPr>
      <w:r w:rsidRPr="00780647">
        <w:rPr>
          <w:rFonts w:cs="Open Sans"/>
          <w:szCs w:val="20"/>
        </w:rPr>
        <w:t>Gmina Bedlno organizuje publiczny transport zbiorowy, obsługujący większość jej obszaru. Przewoźnik odpowiadający za jego realizację wybierany jest na drodze przetargu. W momencie sporządzenia niniejszej diagnozy zadania z tego zakresu realizowane były przez przedsiębiorstwo SAND-BUS. W 2024 roku publiczny transport zbiorowy obejmował trzynaście linii autobusowych, łączących miejscowości zlokalizowane na obszarze gminy.</w:t>
      </w:r>
    </w:p>
    <w:p w14:paraId="3016283D" w14:textId="5C2CED3F" w:rsidR="00780647" w:rsidRPr="00780647" w:rsidRDefault="00780647" w:rsidP="00780647">
      <w:pPr>
        <w:spacing w:line="360" w:lineRule="auto"/>
        <w:jc w:val="both"/>
        <w:rPr>
          <w:rFonts w:cs="Open Sans"/>
          <w:szCs w:val="20"/>
        </w:rPr>
      </w:pPr>
      <w:r w:rsidRPr="00780647">
        <w:rPr>
          <w:rFonts w:cs="Open Sans"/>
          <w:szCs w:val="20"/>
        </w:rPr>
        <w:t xml:space="preserve">Gmina Bedlno charakteryzuje się korzystnym położeniem w krajowym i ponadregionalnym układzie transportowym. W bezpośrednim sąsiedztwie jej zachodniej granicy przebiega autostrada A1, stanowiąca część europejskiego korytarza transportowego E75, a zlokalizowany w pobliżu węzeł Kutno Wschód zapewnia szybki dostęp do sieci dróg o znaczeniu krajowym i międzynarodowym. Przez teren gminy przebiega również droga krajowa nr 92, pełniąca funkcję ważnego połączenia w relacji wschód – zachód, a także droga wojewódzka nr 583 oraz </w:t>
      </w:r>
      <w:r w:rsidRPr="00780647">
        <w:rPr>
          <w:rFonts w:cs="Open Sans"/>
          <w:szCs w:val="20"/>
        </w:rPr>
        <w:lastRenderedPageBreak/>
        <w:t>rozbudowana sieć dróg powiatowych i gminnych. Takie uwarunkowania przekładają się na dobrą dostępność komunikacyjną głównych ośrodków miejskich regionu, w tym Kutna, Łodzi i Warszawy.</w:t>
      </w:r>
    </w:p>
    <w:p w14:paraId="68DE99AD" w14:textId="57162A44" w:rsidR="000B4E0D" w:rsidRDefault="001C57EF" w:rsidP="00273F4E">
      <w:pPr>
        <w:pStyle w:val="Styl20"/>
        <w:numPr>
          <w:ilvl w:val="2"/>
          <w:numId w:val="6"/>
        </w:numPr>
      </w:pPr>
      <w:bookmarkStart w:id="41" w:name="_Toc241616770"/>
      <w:bookmarkEnd w:id="27"/>
      <w:bookmarkEnd w:id="40"/>
      <w:r>
        <w:t>Zaopatrzenie w energię</w:t>
      </w:r>
      <w:r w:rsidR="00F11D7F">
        <w:t xml:space="preserve"> </w:t>
      </w:r>
      <w:r w:rsidR="00444573">
        <w:t xml:space="preserve">cieplną, </w:t>
      </w:r>
      <w:r w:rsidR="00F11D7F">
        <w:t>elektryczną i paliwo gazowe</w:t>
      </w:r>
      <w:bookmarkEnd w:id="41"/>
    </w:p>
    <w:p w14:paraId="6D05C7A8" w14:textId="72D15546" w:rsidR="005A3484" w:rsidRDefault="005A3484" w:rsidP="007D56A4">
      <w:pPr>
        <w:spacing w:line="360" w:lineRule="auto"/>
        <w:jc w:val="both"/>
        <w:rPr>
          <w:rFonts w:cs="Open Sans"/>
          <w:szCs w:val="20"/>
        </w:rPr>
      </w:pPr>
      <w:r w:rsidRPr="005A3484">
        <w:rPr>
          <w:rFonts w:cs="Open Sans"/>
          <w:szCs w:val="20"/>
        </w:rPr>
        <w:t>Na terenie Gminy nie istnieje sieć gazowa. Przez wschodnią jej część przebiega gazociąg systemu E, stanowiący część infrastruktury przesyłowej wysokiego ciśnienia, transportującej gaz ziemny o wysokiej zawartości metanu.</w:t>
      </w:r>
    </w:p>
    <w:p w14:paraId="77B1F794" w14:textId="0BB8E6A6" w:rsidR="005A3484" w:rsidRDefault="005A3484" w:rsidP="007D56A4">
      <w:pPr>
        <w:spacing w:line="360" w:lineRule="auto"/>
        <w:jc w:val="both"/>
        <w:rPr>
          <w:rFonts w:cs="Open Sans"/>
          <w:szCs w:val="20"/>
        </w:rPr>
      </w:pPr>
      <w:r w:rsidRPr="005A3484">
        <w:rPr>
          <w:rFonts w:cs="Open Sans"/>
          <w:szCs w:val="20"/>
        </w:rPr>
        <w:t>Brak sieci gazowej przekłada się na intensywne wykorzystanie innych źródeł ciepła, w tym m.in. kotłów zasilanych paliwami stałymi. Zgodnie z danymi Centralnej Ewidencji Emisyjności Budynków na terenie Gminy Bedlno pod koniec 2025 roku znajdowało się 1 916 źródeł ciepła. Wśród nich przeważały kotły zasilane węglem kamiennym (1 141 szt.). Znacznym udziałem charakteryzowały się również źródła zasilane biomasą, w tym drewnem (500 szt.) oraz gazem ziemnym (115 szt.).</w:t>
      </w:r>
    </w:p>
    <w:p w14:paraId="09D00E39" w14:textId="77777777" w:rsidR="005A3484" w:rsidRPr="005A3484" w:rsidRDefault="005A3484" w:rsidP="005A3484">
      <w:pPr>
        <w:spacing w:line="360" w:lineRule="auto"/>
        <w:jc w:val="both"/>
        <w:rPr>
          <w:rFonts w:cs="Open Sans"/>
          <w:szCs w:val="20"/>
        </w:rPr>
      </w:pPr>
      <w:r w:rsidRPr="005A3484">
        <w:rPr>
          <w:rFonts w:cs="Open Sans"/>
          <w:szCs w:val="20"/>
        </w:rPr>
        <w:t xml:space="preserve">Istotnym problemem w zakresie funkcjonowania infrastruktury komunalnej Gminy Bedlno jest utrzymujący się wysoki udział źródeł ciepła opartych na paliwach stałych, co negatywnie oddziałuje zarówno na efektywność energetyczną obiektów, jak i na stan środowiska, w szczególności jakość powietrza. Dodatkowo, znacząca część budynków użyteczności publicznej charakteryzuje się obniżonym standardem energetycznym. W konsekwencji generuje to zwiększone zapotrzebowanie na energię oraz wyższe koszty eksploatacyjne. Wśród obiektów wymagających pilnych działań modernizacyjnych wskazać należy m.in. salę gimnastyczną przy Szkole Podstawowej w Bedlnie, budynek Urzędu Gminy oraz inne obiekty komunalne, które powinny zostać objęte kompleksową termomodernizacją. </w:t>
      </w:r>
    </w:p>
    <w:p w14:paraId="4546E6F1" w14:textId="0DBE45A6" w:rsidR="005A3484" w:rsidRPr="005A3484" w:rsidRDefault="005A3484" w:rsidP="005A3484">
      <w:pPr>
        <w:spacing w:line="360" w:lineRule="auto"/>
        <w:jc w:val="both"/>
        <w:rPr>
          <w:rFonts w:cs="Open Sans"/>
          <w:szCs w:val="20"/>
        </w:rPr>
      </w:pPr>
      <w:r w:rsidRPr="005A3484">
        <w:rPr>
          <w:rFonts w:cs="Open Sans"/>
          <w:szCs w:val="20"/>
        </w:rPr>
        <w:t>Problemem pozostaje również zły stan infrastruktury przesyłowej na terenie gminy, skutkujący obniżoną przepustowością sieci elektroenergetycznej.</w:t>
      </w:r>
    </w:p>
    <w:p w14:paraId="13C3B1B7" w14:textId="77777777" w:rsidR="005A3484" w:rsidRPr="005A3484" w:rsidRDefault="005A3484" w:rsidP="005A3484">
      <w:pPr>
        <w:spacing w:line="360" w:lineRule="auto"/>
        <w:jc w:val="both"/>
        <w:rPr>
          <w:rFonts w:cs="Open Sans"/>
          <w:szCs w:val="20"/>
        </w:rPr>
      </w:pPr>
      <w:r w:rsidRPr="005A3484">
        <w:rPr>
          <w:rFonts w:cs="Open Sans"/>
          <w:szCs w:val="20"/>
        </w:rPr>
        <w:t>Obecnie w Gminie Bedlno znajdują się dwie siłownie wiatrowe:</w:t>
      </w:r>
    </w:p>
    <w:p w14:paraId="03365FE7" w14:textId="77777777" w:rsidR="005A3484" w:rsidRPr="005A3484" w:rsidRDefault="005A3484">
      <w:pPr>
        <w:pStyle w:val="Akapitzlist"/>
        <w:numPr>
          <w:ilvl w:val="0"/>
          <w:numId w:val="76"/>
        </w:numPr>
        <w:spacing w:line="360" w:lineRule="auto"/>
        <w:rPr>
          <w:rFonts w:ascii="Open Sans" w:hAnsi="Open Sans" w:cs="Open Sans"/>
          <w:szCs w:val="20"/>
        </w:rPr>
      </w:pPr>
      <w:r w:rsidRPr="005A3484">
        <w:rPr>
          <w:rFonts w:ascii="Open Sans" w:hAnsi="Open Sans" w:cs="Open Sans"/>
          <w:szCs w:val="20"/>
        </w:rPr>
        <w:t xml:space="preserve">elektrownia wiatrowa w obrębie 47 Zleszyn – moc 2 MW, typ V-90, </w:t>
      </w:r>
    </w:p>
    <w:p w14:paraId="7CF66A8C" w14:textId="26075AE2" w:rsidR="005A3484" w:rsidRPr="005A3484" w:rsidRDefault="005A3484">
      <w:pPr>
        <w:pStyle w:val="Akapitzlist"/>
        <w:numPr>
          <w:ilvl w:val="0"/>
          <w:numId w:val="76"/>
        </w:numPr>
        <w:spacing w:line="360" w:lineRule="auto"/>
        <w:rPr>
          <w:rFonts w:ascii="Open Sans" w:hAnsi="Open Sans" w:cs="Open Sans"/>
          <w:szCs w:val="20"/>
        </w:rPr>
      </w:pPr>
      <w:r w:rsidRPr="005A3484">
        <w:rPr>
          <w:rFonts w:ascii="Open Sans" w:hAnsi="Open Sans" w:cs="Open Sans"/>
          <w:szCs w:val="20"/>
        </w:rPr>
        <w:t xml:space="preserve">elektrownia wiatrowa w obrębie 27 Plecka Dąbrowa – moc 0,8 MW, typ E53. </w:t>
      </w:r>
    </w:p>
    <w:p w14:paraId="4D2019FD" w14:textId="0EB83AC1" w:rsidR="005A3484" w:rsidRDefault="005A3484" w:rsidP="005A3484">
      <w:pPr>
        <w:spacing w:line="360" w:lineRule="auto"/>
        <w:jc w:val="both"/>
        <w:rPr>
          <w:rFonts w:cs="Open Sans"/>
          <w:szCs w:val="20"/>
        </w:rPr>
      </w:pPr>
      <w:r w:rsidRPr="005A3484">
        <w:rPr>
          <w:rFonts w:cs="Open Sans"/>
          <w:szCs w:val="20"/>
        </w:rPr>
        <w:t xml:space="preserve">Średnia roczna produkcja energii elektrycznej z siłowni wiatrowych na terenie gminy wynosi ok. 78 </w:t>
      </w:r>
      <w:proofErr w:type="spellStart"/>
      <w:r w:rsidRPr="005A3484">
        <w:rPr>
          <w:rFonts w:cs="Open Sans"/>
          <w:szCs w:val="20"/>
        </w:rPr>
        <w:t>mWh</w:t>
      </w:r>
      <w:proofErr w:type="spellEnd"/>
      <w:r w:rsidRPr="005A3484">
        <w:rPr>
          <w:rFonts w:cs="Open Sans"/>
          <w:szCs w:val="20"/>
        </w:rPr>
        <w:t>.</w:t>
      </w:r>
      <w:r>
        <w:rPr>
          <w:rFonts w:cs="Open Sans"/>
          <w:szCs w:val="20"/>
        </w:rPr>
        <w:t xml:space="preserve"> </w:t>
      </w:r>
    </w:p>
    <w:p w14:paraId="3C5D8C08" w14:textId="33873DBC" w:rsidR="005A3484" w:rsidRPr="005A3484" w:rsidRDefault="005A3484" w:rsidP="005A3484">
      <w:pPr>
        <w:spacing w:line="360" w:lineRule="auto"/>
        <w:jc w:val="both"/>
        <w:rPr>
          <w:rFonts w:cs="Open Sans"/>
          <w:szCs w:val="20"/>
        </w:rPr>
      </w:pPr>
      <w:r w:rsidRPr="005A3484">
        <w:rPr>
          <w:rFonts w:cs="Open Sans"/>
          <w:szCs w:val="20"/>
        </w:rPr>
        <w:t xml:space="preserve">W Gminie Bedlno zlokalizowane są liczne </w:t>
      </w:r>
      <w:proofErr w:type="spellStart"/>
      <w:r w:rsidRPr="005A3484">
        <w:rPr>
          <w:rFonts w:cs="Open Sans"/>
          <w:szCs w:val="20"/>
        </w:rPr>
        <w:t>mikroinstalacje</w:t>
      </w:r>
      <w:proofErr w:type="spellEnd"/>
      <w:r w:rsidRPr="005A3484">
        <w:rPr>
          <w:rFonts w:cs="Open Sans"/>
          <w:szCs w:val="20"/>
        </w:rPr>
        <w:t xml:space="preserve"> fotowoltaiczne wykorzystujące energię słoneczną, w tym również w budynkach użyteczności publicznej.</w:t>
      </w:r>
      <w:r>
        <w:rPr>
          <w:rFonts w:cs="Open Sans"/>
          <w:szCs w:val="20"/>
        </w:rPr>
        <w:t xml:space="preserve"> </w:t>
      </w:r>
      <w:r w:rsidRPr="005A3484">
        <w:rPr>
          <w:rFonts w:cs="Open Sans"/>
          <w:szCs w:val="20"/>
        </w:rPr>
        <w:t xml:space="preserve">Wg danych Urzędu Regulacji </w:t>
      </w:r>
      <w:r w:rsidRPr="005A3484">
        <w:rPr>
          <w:rFonts w:cs="Open Sans"/>
          <w:szCs w:val="20"/>
        </w:rPr>
        <w:lastRenderedPageBreak/>
        <w:t xml:space="preserve">Energetyki, na dzień 30 czerwca 2026 r. na obszarze Gminy Bedlno zlokalizowane były 4 instalację do produkcji energii ze źródeł odnawialnych o łącznej mocy 4,808 MW: </w:t>
      </w:r>
    </w:p>
    <w:p w14:paraId="27A17931" w14:textId="77777777" w:rsidR="005A3484" w:rsidRPr="005A3484" w:rsidRDefault="005A3484">
      <w:pPr>
        <w:pStyle w:val="Akapitzlist"/>
        <w:numPr>
          <w:ilvl w:val="0"/>
          <w:numId w:val="77"/>
        </w:numPr>
        <w:spacing w:line="360" w:lineRule="auto"/>
        <w:rPr>
          <w:rFonts w:ascii="Open Sans" w:hAnsi="Open Sans" w:cs="Open Sans"/>
          <w:szCs w:val="20"/>
        </w:rPr>
      </w:pPr>
      <w:r w:rsidRPr="005A3484">
        <w:rPr>
          <w:rFonts w:ascii="Open Sans" w:hAnsi="Open Sans" w:cs="Open Sans"/>
          <w:szCs w:val="20"/>
        </w:rPr>
        <w:t xml:space="preserve">2 elektrownie fotowoltaiczne (słonecznych) o łącznej mocy 1,988 MW, </w:t>
      </w:r>
    </w:p>
    <w:p w14:paraId="70E301A6" w14:textId="303A51F8" w:rsidR="005A3484" w:rsidRPr="005A3484" w:rsidRDefault="005A3484">
      <w:pPr>
        <w:pStyle w:val="Akapitzlist"/>
        <w:numPr>
          <w:ilvl w:val="0"/>
          <w:numId w:val="77"/>
        </w:numPr>
        <w:spacing w:line="360" w:lineRule="auto"/>
        <w:rPr>
          <w:rFonts w:ascii="Open Sans" w:hAnsi="Open Sans" w:cs="Open Sans"/>
          <w:szCs w:val="20"/>
        </w:rPr>
      </w:pPr>
      <w:r w:rsidRPr="005A3484">
        <w:rPr>
          <w:rFonts w:ascii="Open Sans" w:hAnsi="Open Sans" w:cs="Open Sans"/>
          <w:szCs w:val="20"/>
        </w:rPr>
        <w:t>2 elektrownie wiatrowe o łącznej mocy 2,820 MW</w:t>
      </w:r>
      <w:r>
        <w:rPr>
          <w:rFonts w:ascii="Open Sans" w:hAnsi="Open Sans" w:cs="Open Sans"/>
          <w:szCs w:val="20"/>
        </w:rPr>
        <w:t xml:space="preserve">. </w:t>
      </w:r>
    </w:p>
    <w:p w14:paraId="56F9A800" w14:textId="6AD4CF27" w:rsidR="004C4B4E" w:rsidRDefault="001C57EF" w:rsidP="00956ED1">
      <w:pPr>
        <w:pStyle w:val="Styl15"/>
      </w:pPr>
      <w:bookmarkStart w:id="42" w:name="_Toc241616771"/>
      <w:r>
        <w:t>Istniejący stan środowiska przyrodniczego</w:t>
      </w:r>
      <w:bookmarkEnd w:id="42"/>
    </w:p>
    <w:p w14:paraId="2D0EDF70" w14:textId="690FE243" w:rsidR="002B069C" w:rsidRDefault="001C57EF" w:rsidP="00AB059B">
      <w:pPr>
        <w:pStyle w:val="Styl20"/>
        <w:numPr>
          <w:ilvl w:val="2"/>
          <w:numId w:val="6"/>
        </w:numPr>
      </w:pPr>
      <w:bookmarkStart w:id="43" w:name="_Toc241616772"/>
      <w:r>
        <w:t>Ochrona klimatu i jakość powietrza</w:t>
      </w:r>
      <w:bookmarkEnd w:id="43"/>
    </w:p>
    <w:p w14:paraId="7F5AFD31" w14:textId="46702B7F" w:rsidR="006A5925" w:rsidRDefault="001C57EF" w:rsidP="006A5925">
      <w:pPr>
        <w:pStyle w:val="Styl21"/>
        <w:numPr>
          <w:ilvl w:val="3"/>
          <w:numId w:val="6"/>
        </w:numPr>
      </w:pPr>
      <w:bookmarkStart w:id="44" w:name="_Toc241616773"/>
      <w:r>
        <w:t>Ochrona klimatu</w:t>
      </w:r>
      <w:bookmarkEnd w:id="44"/>
    </w:p>
    <w:p w14:paraId="76606CAA" w14:textId="20B692A5" w:rsidR="0000337A" w:rsidRDefault="0000337A" w:rsidP="0000337A">
      <w:pPr>
        <w:spacing w:line="360" w:lineRule="auto"/>
        <w:jc w:val="both"/>
        <w:rPr>
          <w:rFonts w:cs="Open Sans"/>
          <w:szCs w:val="20"/>
        </w:rPr>
      </w:pPr>
      <w:r w:rsidRPr="0000337A">
        <w:rPr>
          <w:rFonts w:cs="Open Sans"/>
          <w:szCs w:val="20"/>
        </w:rPr>
        <w:t>Klimat okolic Bedlna należy do typu klimatów wielkich dolin występujących w środkowej</w:t>
      </w:r>
      <w:r>
        <w:rPr>
          <w:rFonts w:cs="Open Sans"/>
          <w:szCs w:val="20"/>
        </w:rPr>
        <w:t xml:space="preserve"> </w:t>
      </w:r>
      <w:r w:rsidRPr="0000337A">
        <w:rPr>
          <w:rFonts w:cs="Open Sans"/>
          <w:szCs w:val="20"/>
        </w:rPr>
        <w:t>Polsce. Przenikają się tutaj cechy klimatu oceanicznego i kontynentalnego, co powoduje dużą</w:t>
      </w:r>
      <w:r>
        <w:rPr>
          <w:rFonts w:cs="Open Sans"/>
          <w:szCs w:val="20"/>
        </w:rPr>
        <w:t xml:space="preserve"> </w:t>
      </w:r>
      <w:r w:rsidRPr="0000337A">
        <w:rPr>
          <w:rFonts w:cs="Open Sans"/>
          <w:szCs w:val="20"/>
        </w:rPr>
        <w:t>zmienność pogody, szczególnie wiosną. Zimy nie są ostre, większe oziębienia nie trwają zbyt</w:t>
      </w:r>
      <w:r>
        <w:rPr>
          <w:rFonts w:cs="Open Sans"/>
          <w:szCs w:val="20"/>
        </w:rPr>
        <w:t xml:space="preserve"> </w:t>
      </w:r>
      <w:r w:rsidRPr="0000337A">
        <w:rPr>
          <w:rFonts w:cs="Open Sans"/>
          <w:szCs w:val="20"/>
        </w:rPr>
        <w:t>długo, częste są odwilże, lata natomiast są dość ciepłe. Obszar ten wyróżnia się małą ilością</w:t>
      </w:r>
      <w:r>
        <w:rPr>
          <w:rFonts w:cs="Open Sans"/>
          <w:szCs w:val="20"/>
        </w:rPr>
        <w:t xml:space="preserve"> </w:t>
      </w:r>
      <w:r w:rsidRPr="0000337A">
        <w:rPr>
          <w:rFonts w:cs="Open Sans"/>
          <w:szCs w:val="20"/>
        </w:rPr>
        <w:t>opadów atmosferycznych, wynoszą od 525 do 550 mm rocznie. Na terenie sołectwa Bedlno</w:t>
      </w:r>
      <w:r>
        <w:rPr>
          <w:rFonts w:cs="Open Sans"/>
          <w:szCs w:val="20"/>
        </w:rPr>
        <w:t xml:space="preserve"> </w:t>
      </w:r>
      <w:r w:rsidRPr="0000337A">
        <w:rPr>
          <w:rFonts w:cs="Open Sans"/>
          <w:szCs w:val="20"/>
        </w:rPr>
        <w:t>brak jest cieków, które byłyby elementem sieci rzecznej. Dawniej na tym obszarze miały swoje</w:t>
      </w:r>
      <w:r>
        <w:rPr>
          <w:rFonts w:cs="Open Sans"/>
          <w:szCs w:val="20"/>
        </w:rPr>
        <w:t xml:space="preserve"> </w:t>
      </w:r>
      <w:r w:rsidRPr="0000337A">
        <w:rPr>
          <w:rFonts w:cs="Open Sans"/>
          <w:szCs w:val="20"/>
        </w:rPr>
        <w:t>źródło strumienie, które płynęły w kierunku południowym. W wyniku zabiegów melioracyjnych</w:t>
      </w:r>
      <w:r>
        <w:rPr>
          <w:rFonts w:cs="Open Sans"/>
          <w:szCs w:val="20"/>
        </w:rPr>
        <w:t xml:space="preserve"> </w:t>
      </w:r>
      <w:r w:rsidRPr="0000337A">
        <w:rPr>
          <w:rFonts w:cs="Open Sans"/>
          <w:szCs w:val="20"/>
        </w:rPr>
        <w:t>zostały zamienione w kanały. Na badanym obszarze znajduje się kilka stawów, z których to</w:t>
      </w:r>
      <w:r>
        <w:rPr>
          <w:rFonts w:cs="Open Sans"/>
          <w:szCs w:val="20"/>
        </w:rPr>
        <w:t xml:space="preserve"> </w:t>
      </w:r>
      <w:r w:rsidRPr="0000337A">
        <w:rPr>
          <w:rFonts w:cs="Open Sans"/>
          <w:szCs w:val="20"/>
        </w:rPr>
        <w:t>jeden został zagospodarowany na Gminne Centrum Rekreacji i Wypoczynku w Bedlnie,</w:t>
      </w:r>
      <w:r>
        <w:rPr>
          <w:rFonts w:cs="Open Sans"/>
          <w:szCs w:val="20"/>
        </w:rPr>
        <w:t xml:space="preserve"> </w:t>
      </w:r>
      <w:r w:rsidRPr="0000337A">
        <w:rPr>
          <w:rFonts w:cs="Open Sans"/>
          <w:szCs w:val="20"/>
        </w:rPr>
        <w:t>a drugi na Wiejskie Centrum Rekreacji i Wypoczynku w Pniewie.</w:t>
      </w:r>
    </w:p>
    <w:p w14:paraId="6CE0CE3A" w14:textId="5892DB58" w:rsidR="0000337A" w:rsidRDefault="0000337A" w:rsidP="0000337A">
      <w:pPr>
        <w:spacing w:line="360" w:lineRule="auto"/>
        <w:jc w:val="both"/>
        <w:rPr>
          <w:rFonts w:cs="Open Sans"/>
          <w:szCs w:val="20"/>
        </w:rPr>
      </w:pPr>
      <w:r w:rsidRPr="0000337A">
        <w:rPr>
          <w:rFonts w:cs="Open Sans"/>
          <w:szCs w:val="20"/>
        </w:rPr>
        <w:t>Na terenie gminy Bedlno najczęściej duże zachmurzenie występuje w miesiącach zimowych</w:t>
      </w:r>
      <w:r>
        <w:rPr>
          <w:rFonts w:cs="Open Sans"/>
          <w:szCs w:val="20"/>
        </w:rPr>
        <w:t xml:space="preserve"> </w:t>
      </w:r>
      <w:r w:rsidRPr="0000337A">
        <w:rPr>
          <w:rFonts w:cs="Open Sans"/>
          <w:szCs w:val="20"/>
        </w:rPr>
        <w:t>i wynosi około 19 dni, zaś w miesiącach letnich wynosi około 6-8 dni w miesiącu. Dni</w:t>
      </w:r>
      <w:r>
        <w:rPr>
          <w:rFonts w:cs="Open Sans"/>
          <w:szCs w:val="20"/>
        </w:rPr>
        <w:t xml:space="preserve"> </w:t>
      </w:r>
      <w:r w:rsidRPr="0000337A">
        <w:rPr>
          <w:rFonts w:cs="Open Sans"/>
          <w:szCs w:val="20"/>
        </w:rPr>
        <w:t>słonecznych w całym roku jest stosunkowo mało – 2-9 dni na miesiąc. Dni z częściowym</w:t>
      </w:r>
      <w:r>
        <w:rPr>
          <w:rFonts w:cs="Open Sans"/>
          <w:szCs w:val="20"/>
        </w:rPr>
        <w:t xml:space="preserve"> </w:t>
      </w:r>
      <w:r w:rsidRPr="0000337A">
        <w:rPr>
          <w:rFonts w:cs="Open Sans"/>
          <w:szCs w:val="20"/>
        </w:rPr>
        <w:t>zachmurzeniem jest od 9 do 17 dni na miesiąc</w:t>
      </w:r>
      <w:r>
        <w:rPr>
          <w:rFonts w:cs="Open Sans"/>
          <w:szCs w:val="20"/>
        </w:rPr>
        <w:t xml:space="preserve">. </w:t>
      </w:r>
      <w:r w:rsidRPr="0000337A">
        <w:rPr>
          <w:rFonts w:cs="Open Sans"/>
          <w:szCs w:val="20"/>
        </w:rPr>
        <w:t>Dni, gdy zachmurzenie wynosi mniej niż 20% uważa się za dni słoneczne, 20-80%</w:t>
      </w:r>
      <w:r>
        <w:rPr>
          <w:rFonts w:cs="Open Sans"/>
          <w:szCs w:val="20"/>
        </w:rPr>
        <w:t xml:space="preserve"> </w:t>
      </w:r>
      <w:r w:rsidRPr="0000337A">
        <w:rPr>
          <w:rFonts w:cs="Open Sans"/>
          <w:szCs w:val="20"/>
        </w:rPr>
        <w:t>zachmurzonego nieba określa się jako zachmurzenie częściowe i ponad 80%, jako</w:t>
      </w:r>
      <w:r>
        <w:rPr>
          <w:rFonts w:cs="Open Sans"/>
          <w:szCs w:val="20"/>
        </w:rPr>
        <w:t xml:space="preserve"> </w:t>
      </w:r>
      <w:r w:rsidRPr="0000337A">
        <w:rPr>
          <w:rFonts w:cs="Open Sans"/>
          <w:szCs w:val="20"/>
        </w:rPr>
        <w:t>zachmurzone duże.</w:t>
      </w:r>
    </w:p>
    <w:p w14:paraId="0F26E733" w14:textId="7215C71E" w:rsidR="00EC37AF" w:rsidRPr="0028471B" w:rsidRDefault="0000337A" w:rsidP="001F0805">
      <w:pPr>
        <w:spacing w:line="360" w:lineRule="auto"/>
        <w:jc w:val="both"/>
        <w:rPr>
          <w:rFonts w:cs="Open Sans"/>
          <w:szCs w:val="20"/>
        </w:rPr>
      </w:pPr>
      <w:r w:rsidRPr="0000337A">
        <w:rPr>
          <w:rFonts w:cs="Open Sans"/>
          <w:szCs w:val="20"/>
        </w:rPr>
        <w:t>Na obszarze gminy Bedlno dominują wiatry zachodnie, latem wzrasta udział północno-</w:t>
      </w:r>
      <w:r>
        <w:rPr>
          <w:rFonts w:cs="Open Sans"/>
          <w:szCs w:val="20"/>
        </w:rPr>
        <w:t xml:space="preserve"> </w:t>
      </w:r>
      <w:r w:rsidRPr="0000337A">
        <w:rPr>
          <w:rFonts w:cs="Open Sans"/>
          <w:szCs w:val="20"/>
        </w:rPr>
        <w:t>zachodnich, zimą południowo-zachodnich. W przejściowych porach roku pojawiają się wiatry</w:t>
      </w:r>
      <w:r>
        <w:rPr>
          <w:rFonts w:cs="Open Sans"/>
          <w:szCs w:val="20"/>
        </w:rPr>
        <w:t xml:space="preserve"> </w:t>
      </w:r>
      <w:r w:rsidRPr="0000337A">
        <w:rPr>
          <w:rFonts w:cs="Open Sans"/>
          <w:szCs w:val="20"/>
        </w:rPr>
        <w:t>wschodnie; wiosną płn.- wsch., jesienią rzadkie płd.-wsch. Najsilniejsze wiatry są w zimie,</w:t>
      </w:r>
      <w:r>
        <w:rPr>
          <w:rFonts w:cs="Open Sans"/>
          <w:szCs w:val="20"/>
        </w:rPr>
        <w:t xml:space="preserve"> </w:t>
      </w:r>
      <w:r w:rsidRPr="0000337A">
        <w:rPr>
          <w:rFonts w:cs="Open Sans"/>
          <w:szCs w:val="20"/>
        </w:rPr>
        <w:t>najsłabsze w lipcu i sierpniu.</w:t>
      </w:r>
      <w:r>
        <w:rPr>
          <w:rFonts w:cs="Open Sans"/>
          <w:szCs w:val="20"/>
        </w:rPr>
        <w:t xml:space="preserve"> </w:t>
      </w:r>
      <w:r w:rsidRPr="0000337A">
        <w:rPr>
          <w:rFonts w:cs="Open Sans"/>
          <w:szCs w:val="20"/>
        </w:rPr>
        <w:t>Okres wegetacyjny wynosi około 200 dni. Rozpoczyna się pod koniec marca, a kończy na</w:t>
      </w:r>
      <w:r>
        <w:rPr>
          <w:rFonts w:cs="Open Sans"/>
          <w:szCs w:val="20"/>
        </w:rPr>
        <w:t xml:space="preserve"> </w:t>
      </w:r>
      <w:r w:rsidRPr="0000337A">
        <w:rPr>
          <w:rFonts w:cs="Open Sans"/>
          <w:szCs w:val="20"/>
        </w:rPr>
        <w:t>początku listopada</w:t>
      </w:r>
      <w:r w:rsidR="001F0805" w:rsidRPr="0028471B">
        <w:rPr>
          <w:rStyle w:val="Odwoanieprzypisudolnego"/>
          <w:rFonts w:cs="Open Sans"/>
          <w:szCs w:val="20"/>
        </w:rPr>
        <w:footnoteReference w:id="2"/>
      </w:r>
      <w:r w:rsidR="0049236D" w:rsidRPr="0028471B">
        <w:rPr>
          <w:rFonts w:cs="Open Sans"/>
          <w:szCs w:val="20"/>
        </w:rPr>
        <w:t>.</w:t>
      </w:r>
    </w:p>
    <w:p w14:paraId="62805582" w14:textId="77777777" w:rsidR="00EC37AF" w:rsidRPr="0028471B" w:rsidRDefault="00EC37AF" w:rsidP="00A62CF1">
      <w:pPr>
        <w:spacing w:line="360" w:lineRule="auto"/>
        <w:jc w:val="both"/>
        <w:rPr>
          <w:rFonts w:cs="Open Sans"/>
          <w:szCs w:val="20"/>
        </w:rPr>
      </w:pPr>
      <w:r w:rsidRPr="0028471B">
        <w:rPr>
          <w:rFonts w:cs="Open Sans"/>
          <w:szCs w:val="20"/>
        </w:rPr>
        <w:lastRenderedPageBreak/>
        <w:t>Krajowa polityka adaptacyjna opiera się na dokumencie Strategiczny plan adaptacji dla sektorów i obszarów wrażliwych na zmiany klimatu do roku 2020 z perspektywą do roku 2030 (SPA 2020). Wpisuje się on w założenia dokumentu nadrzędnego, którym jest Biała Księga - Adaptacja do zmian klimatu: Europejskie ramy działania, (COM 2009), opublikowanego przez Komisję Europejską 1 kwietnia 2009 roku. Jego celem jest poprawa odporności państw członkowskich na aktualne i oczekiwane zmiany klimatu, w tym lepsze przygotowanie do ekstremalnych zjawisk klimatycznych i pogodowych oraz redukcja kosztów społeczno-ekonomicznych z tym związanych.</w:t>
      </w:r>
    </w:p>
    <w:p w14:paraId="705D4F17" w14:textId="77777777" w:rsidR="00EC37AF" w:rsidRPr="0028471B" w:rsidRDefault="00EC37AF" w:rsidP="00A62CF1">
      <w:pPr>
        <w:spacing w:line="360" w:lineRule="auto"/>
        <w:jc w:val="both"/>
        <w:rPr>
          <w:rFonts w:cs="Open Sans"/>
          <w:szCs w:val="20"/>
        </w:rPr>
      </w:pPr>
      <w:r w:rsidRPr="0028471B">
        <w:rPr>
          <w:rFonts w:cs="Open Sans"/>
          <w:szCs w:val="20"/>
        </w:rPr>
        <w:t>Strategiczny plan adaptacji dla sektorów i obszarów wrażliwych na zmiany klimatu do roku 2020 z perspektywą do roku 2030 wskazuje na cele i kierunki działań adaptacyjnych, które należy podejmować w następujących sektorach:</w:t>
      </w:r>
    </w:p>
    <w:p w14:paraId="48B0896A" w14:textId="77777777" w:rsidR="00EC37AF" w:rsidRPr="0028471B" w:rsidRDefault="00EC37AF">
      <w:pPr>
        <w:pStyle w:val="Akapitzlist"/>
        <w:numPr>
          <w:ilvl w:val="0"/>
          <w:numId w:val="24"/>
        </w:numPr>
        <w:spacing w:line="360" w:lineRule="auto"/>
        <w:rPr>
          <w:rFonts w:ascii="Open Sans" w:hAnsi="Open Sans" w:cs="Open Sans"/>
          <w:szCs w:val="20"/>
        </w:rPr>
      </w:pPr>
      <w:r w:rsidRPr="0028471B">
        <w:rPr>
          <w:rFonts w:ascii="Open Sans" w:hAnsi="Open Sans" w:cs="Open Sans"/>
          <w:szCs w:val="20"/>
        </w:rPr>
        <w:t>gospodarce wodnej;</w:t>
      </w:r>
    </w:p>
    <w:p w14:paraId="00C5DE5D" w14:textId="77777777" w:rsidR="00EC37AF" w:rsidRPr="0028471B" w:rsidRDefault="00EC37AF">
      <w:pPr>
        <w:pStyle w:val="Akapitzlist"/>
        <w:numPr>
          <w:ilvl w:val="0"/>
          <w:numId w:val="24"/>
        </w:numPr>
        <w:spacing w:line="360" w:lineRule="auto"/>
        <w:rPr>
          <w:rFonts w:ascii="Open Sans" w:hAnsi="Open Sans" w:cs="Open Sans"/>
          <w:szCs w:val="20"/>
        </w:rPr>
      </w:pPr>
      <w:r w:rsidRPr="0028471B">
        <w:rPr>
          <w:rFonts w:ascii="Open Sans" w:hAnsi="Open Sans" w:cs="Open Sans"/>
          <w:szCs w:val="20"/>
        </w:rPr>
        <w:t>rolnictwie;</w:t>
      </w:r>
    </w:p>
    <w:p w14:paraId="7E865A6C" w14:textId="77777777" w:rsidR="00EC37AF" w:rsidRPr="0028471B" w:rsidRDefault="00EC37AF">
      <w:pPr>
        <w:pStyle w:val="Akapitzlist"/>
        <w:numPr>
          <w:ilvl w:val="0"/>
          <w:numId w:val="24"/>
        </w:numPr>
        <w:spacing w:line="360" w:lineRule="auto"/>
        <w:rPr>
          <w:rFonts w:ascii="Open Sans" w:hAnsi="Open Sans" w:cs="Open Sans"/>
          <w:szCs w:val="20"/>
        </w:rPr>
      </w:pPr>
      <w:r w:rsidRPr="0028471B">
        <w:rPr>
          <w:rFonts w:ascii="Open Sans" w:hAnsi="Open Sans" w:cs="Open Sans"/>
          <w:szCs w:val="20"/>
        </w:rPr>
        <w:t>leśnictwie;</w:t>
      </w:r>
    </w:p>
    <w:p w14:paraId="22B04C37" w14:textId="77777777" w:rsidR="00EC37AF" w:rsidRPr="0028471B" w:rsidRDefault="00EC37AF">
      <w:pPr>
        <w:pStyle w:val="Akapitzlist"/>
        <w:numPr>
          <w:ilvl w:val="0"/>
          <w:numId w:val="24"/>
        </w:numPr>
        <w:spacing w:line="360" w:lineRule="auto"/>
        <w:rPr>
          <w:rFonts w:ascii="Open Sans" w:hAnsi="Open Sans" w:cs="Open Sans"/>
          <w:szCs w:val="20"/>
        </w:rPr>
      </w:pPr>
      <w:r w:rsidRPr="0028471B">
        <w:rPr>
          <w:rFonts w:ascii="Open Sans" w:hAnsi="Open Sans" w:cs="Open Sans"/>
          <w:szCs w:val="20"/>
        </w:rPr>
        <w:t>różnorodności biologicznej;</w:t>
      </w:r>
    </w:p>
    <w:p w14:paraId="42E9C9FA" w14:textId="77777777" w:rsidR="00EC37AF" w:rsidRPr="0028471B" w:rsidRDefault="00EC37AF">
      <w:pPr>
        <w:pStyle w:val="Akapitzlist"/>
        <w:numPr>
          <w:ilvl w:val="0"/>
          <w:numId w:val="24"/>
        </w:numPr>
        <w:spacing w:line="360" w:lineRule="auto"/>
        <w:rPr>
          <w:rFonts w:ascii="Open Sans" w:hAnsi="Open Sans" w:cs="Open Sans"/>
          <w:szCs w:val="20"/>
        </w:rPr>
      </w:pPr>
      <w:r w:rsidRPr="0028471B">
        <w:rPr>
          <w:rFonts w:ascii="Open Sans" w:hAnsi="Open Sans" w:cs="Open Sans"/>
          <w:szCs w:val="20"/>
        </w:rPr>
        <w:t>zdrowiu;</w:t>
      </w:r>
    </w:p>
    <w:p w14:paraId="50C18B97" w14:textId="77777777" w:rsidR="00EC37AF" w:rsidRPr="0028471B" w:rsidRDefault="00EC37AF">
      <w:pPr>
        <w:pStyle w:val="Akapitzlist"/>
        <w:numPr>
          <w:ilvl w:val="0"/>
          <w:numId w:val="24"/>
        </w:numPr>
        <w:spacing w:line="360" w:lineRule="auto"/>
        <w:rPr>
          <w:rFonts w:ascii="Open Sans" w:hAnsi="Open Sans" w:cs="Open Sans"/>
          <w:szCs w:val="20"/>
        </w:rPr>
      </w:pPr>
      <w:r w:rsidRPr="0028471B">
        <w:rPr>
          <w:rFonts w:ascii="Open Sans" w:hAnsi="Open Sans" w:cs="Open Sans"/>
          <w:szCs w:val="20"/>
        </w:rPr>
        <w:t>energetyce;</w:t>
      </w:r>
    </w:p>
    <w:p w14:paraId="281630B3" w14:textId="77777777" w:rsidR="00EC37AF" w:rsidRPr="0028471B" w:rsidRDefault="00EC37AF">
      <w:pPr>
        <w:pStyle w:val="Akapitzlist"/>
        <w:numPr>
          <w:ilvl w:val="0"/>
          <w:numId w:val="24"/>
        </w:numPr>
        <w:spacing w:line="360" w:lineRule="auto"/>
        <w:rPr>
          <w:rFonts w:ascii="Open Sans" w:hAnsi="Open Sans" w:cs="Open Sans"/>
          <w:szCs w:val="20"/>
        </w:rPr>
      </w:pPr>
      <w:r w:rsidRPr="0028471B">
        <w:rPr>
          <w:rFonts w:ascii="Open Sans" w:hAnsi="Open Sans" w:cs="Open Sans"/>
          <w:szCs w:val="20"/>
        </w:rPr>
        <w:t>budownictwie;</w:t>
      </w:r>
    </w:p>
    <w:p w14:paraId="0959D678" w14:textId="77777777" w:rsidR="00EC37AF" w:rsidRPr="0028471B" w:rsidRDefault="00EC37AF">
      <w:pPr>
        <w:pStyle w:val="Akapitzlist"/>
        <w:numPr>
          <w:ilvl w:val="0"/>
          <w:numId w:val="24"/>
        </w:numPr>
        <w:spacing w:line="360" w:lineRule="auto"/>
        <w:rPr>
          <w:rFonts w:ascii="Open Sans" w:hAnsi="Open Sans" w:cs="Open Sans"/>
          <w:szCs w:val="20"/>
        </w:rPr>
      </w:pPr>
      <w:r w:rsidRPr="0028471B">
        <w:rPr>
          <w:rFonts w:ascii="Open Sans" w:hAnsi="Open Sans" w:cs="Open Sans"/>
          <w:szCs w:val="20"/>
        </w:rPr>
        <w:t>transporcie;</w:t>
      </w:r>
    </w:p>
    <w:p w14:paraId="7A29AD42" w14:textId="77777777" w:rsidR="00EC37AF" w:rsidRPr="0028471B" w:rsidRDefault="00EC37AF">
      <w:pPr>
        <w:pStyle w:val="Akapitzlist"/>
        <w:numPr>
          <w:ilvl w:val="0"/>
          <w:numId w:val="24"/>
        </w:numPr>
        <w:spacing w:line="360" w:lineRule="auto"/>
        <w:rPr>
          <w:rFonts w:ascii="Open Sans" w:hAnsi="Open Sans" w:cs="Open Sans"/>
          <w:szCs w:val="20"/>
        </w:rPr>
      </w:pPr>
      <w:r w:rsidRPr="0028471B">
        <w:rPr>
          <w:rFonts w:ascii="Open Sans" w:hAnsi="Open Sans" w:cs="Open Sans"/>
          <w:szCs w:val="20"/>
        </w:rPr>
        <w:t>gospodarce przestrzennej i obszarach:</w:t>
      </w:r>
    </w:p>
    <w:p w14:paraId="5F14D329" w14:textId="77777777" w:rsidR="00EC37AF" w:rsidRPr="0028471B" w:rsidRDefault="00EC37AF">
      <w:pPr>
        <w:pStyle w:val="Akapitzlist"/>
        <w:numPr>
          <w:ilvl w:val="0"/>
          <w:numId w:val="25"/>
        </w:numPr>
        <w:spacing w:line="360" w:lineRule="auto"/>
        <w:rPr>
          <w:rFonts w:ascii="Open Sans" w:hAnsi="Open Sans" w:cs="Open Sans"/>
          <w:szCs w:val="20"/>
        </w:rPr>
      </w:pPr>
      <w:r w:rsidRPr="0028471B">
        <w:rPr>
          <w:rFonts w:ascii="Open Sans" w:hAnsi="Open Sans" w:cs="Open Sans"/>
          <w:szCs w:val="20"/>
        </w:rPr>
        <w:t>prawnie chronionych;</w:t>
      </w:r>
    </w:p>
    <w:p w14:paraId="35369B04" w14:textId="77777777" w:rsidR="00EC37AF" w:rsidRPr="0028471B" w:rsidRDefault="00EC37AF">
      <w:pPr>
        <w:pStyle w:val="Akapitzlist"/>
        <w:numPr>
          <w:ilvl w:val="0"/>
          <w:numId w:val="25"/>
        </w:numPr>
        <w:spacing w:line="360" w:lineRule="auto"/>
        <w:rPr>
          <w:rFonts w:ascii="Open Sans" w:hAnsi="Open Sans" w:cs="Open Sans"/>
          <w:szCs w:val="20"/>
        </w:rPr>
      </w:pPr>
      <w:r w:rsidRPr="0028471B">
        <w:rPr>
          <w:rFonts w:ascii="Open Sans" w:hAnsi="Open Sans" w:cs="Open Sans"/>
          <w:szCs w:val="20"/>
        </w:rPr>
        <w:t>obszarach górskich;</w:t>
      </w:r>
    </w:p>
    <w:p w14:paraId="65876094" w14:textId="77777777" w:rsidR="00EC37AF" w:rsidRPr="0028471B" w:rsidRDefault="00EC37AF">
      <w:pPr>
        <w:pStyle w:val="Akapitzlist"/>
        <w:numPr>
          <w:ilvl w:val="0"/>
          <w:numId w:val="25"/>
        </w:numPr>
        <w:spacing w:line="360" w:lineRule="auto"/>
        <w:rPr>
          <w:rFonts w:ascii="Open Sans" w:hAnsi="Open Sans" w:cs="Open Sans"/>
          <w:szCs w:val="20"/>
        </w:rPr>
      </w:pPr>
      <w:r w:rsidRPr="0028471B">
        <w:rPr>
          <w:rFonts w:ascii="Open Sans" w:hAnsi="Open Sans" w:cs="Open Sans"/>
          <w:szCs w:val="20"/>
        </w:rPr>
        <w:t>strefie wybrzeża;</w:t>
      </w:r>
    </w:p>
    <w:p w14:paraId="06481538" w14:textId="00F581F6" w:rsidR="00EC37AF" w:rsidRPr="0028471B" w:rsidRDefault="00EC37AF">
      <w:pPr>
        <w:pStyle w:val="Akapitzlist"/>
        <w:numPr>
          <w:ilvl w:val="0"/>
          <w:numId w:val="25"/>
        </w:numPr>
        <w:spacing w:line="360" w:lineRule="auto"/>
        <w:rPr>
          <w:rFonts w:ascii="Open Sans" w:hAnsi="Open Sans" w:cs="Open Sans"/>
          <w:szCs w:val="20"/>
        </w:rPr>
      </w:pPr>
      <w:r w:rsidRPr="0028471B">
        <w:rPr>
          <w:rFonts w:ascii="Open Sans" w:hAnsi="Open Sans" w:cs="Open Sans"/>
          <w:szCs w:val="20"/>
        </w:rPr>
        <w:t>obszarach zurbanizowanych.</w:t>
      </w:r>
    </w:p>
    <w:p w14:paraId="1662B2FA" w14:textId="77777777" w:rsidR="00EC37AF" w:rsidRPr="0028471B" w:rsidRDefault="00EC37AF" w:rsidP="00A62CF1">
      <w:pPr>
        <w:spacing w:line="360" w:lineRule="auto"/>
        <w:jc w:val="both"/>
        <w:rPr>
          <w:rFonts w:cs="Open Sans"/>
          <w:szCs w:val="20"/>
        </w:rPr>
      </w:pPr>
      <w:r w:rsidRPr="0028471B">
        <w:rPr>
          <w:rFonts w:cs="Open Sans"/>
          <w:szCs w:val="20"/>
        </w:rPr>
        <w:t>Wrażliwość tych sektorów została określona w oparciu o przyjęte dla SPA 2020 scenariusze zmian klimatu. Zaproponowano cele, kierunki działań oraz konkretne działania, które korespondują z dokumentami strategicznymi, w szczególności Strategią Rozwoju Kraju - Polska 2030 oraz innymi strategiami rozwoju i jednocześnie stanowią ich niezbędne uzupełnienie w kontekście adaptacji.</w:t>
      </w:r>
    </w:p>
    <w:p w14:paraId="6378EC0C" w14:textId="77777777" w:rsidR="00EC37AF" w:rsidRPr="0028471B" w:rsidRDefault="00EC37AF" w:rsidP="00A62CF1">
      <w:pPr>
        <w:spacing w:line="360" w:lineRule="auto"/>
        <w:jc w:val="both"/>
        <w:rPr>
          <w:rFonts w:cs="Open Sans"/>
          <w:szCs w:val="20"/>
        </w:rPr>
      </w:pPr>
      <w:r w:rsidRPr="0028471B">
        <w:rPr>
          <w:rFonts w:cs="Open Sans"/>
          <w:szCs w:val="20"/>
        </w:rPr>
        <w:t>Do podstawowych działań o charakterze horyzontalnym, tj. takich, które powinny być realizowane we wszystkich województwach kraju należą:</w:t>
      </w:r>
    </w:p>
    <w:p w14:paraId="6ACD3E3D" w14:textId="77777777" w:rsidR="00EC37AF" w:rsidRPr="0028471B" w:rsidRDefault="00EC37AF">
      <w:pPr>
        <w:pStyle w:val="Akapitzlist"/>
        <w:numPr>
          <w:ilvl w:val="0"/>
          <w:numId w:val="26"/>
        </w:numPr>
        <w:spacing w:line="360" w:lineRule="auto"/>
        <w:rPr>
          <w:rFonts w:ascii="Open Sans" w:hAnsi="Open Sans" w:cs="Open Sans"/>
          <w:szCs w:val="20"/>
        </w:rPr>
      </w:pPr>
      <w:r w:rsidRPr="0028471B">
        <w:rPr>
          <w:rFonts w:ascii="Open Sans" w:hAnsi="Open Sans" w:cs="Open Sans"/>
          <w:szCs w:val="20"/>
        </w:rPr>
        <w:t>edukacja społeczeństwa w zakresie spodziewanych zmian i ograniczenia ich skutków;</w:t>
      </w:r>
    </w:p>
    <w:p w14:paraId="15B28925" w14:textId="77777777" w:rsidR="00EC37AF" w:rsidRPr="0028471B" w:rsidRDefault="00EC37AF">
      <w:pPr>
        <w:pStyle w:val="Akapitzlist"/>
        <w:numPr>
          <w:ilvl w:val="0"/>
          <w:numId w:val="26"/>
        </w:numPr>
        <w:spacing w:line="360" w:lineRule="auto"/>
        <w:rPr>
          <w:rFonts w:ascii="Open Sans" w:hAnsi="Open Sans" w:cs="Open Sans"/>
          <w:szCs w:val="20"/>
        </w:rPr>
      </w:pPr>
      <w:r w:rsidRPr="0028471B">
        <w:rPr>
          <w:rFonts w:ascii="Open Sans" w:hAnsi="Open Sans" w:cs="Open Sans"/>
          <w:szCs w:val="20"/>
        </w:rPr>
        <w:lastRenderedPageBreak/>
        <w:t>monitoring zmian wrażliwości gospodarki i społeczeństwa oraz postępu we wdrażaniu strategii adaptacyjnej;</w:t>
      </w:r>
    </w:p>
    <w:p w14:paraId="51611DAE" w14:textId="77777777" w:rsidR="00EC37AF" w:rsidRPr="0028471B" w:rsidRDefault="00EC37AF">
      <w:pPr>
        <w:pStyle w:val="Akapitzlist"/>
        <w:numPr>
          <w:ilvl w:val="0"/>
          <w:numId w:val="26"/>
        </w:numPr>
        <w:spacing w:line="360" w:lineRule="auto"/>
        <w:rPr>
          <w:rFonts w:ascii="Open Sans" w:hAnsi="Open Sans" w:cs="Open Sans"/>
          <w:szCs w:val="20"/>
        </w:rPr>
      </w:pPr>
      <w:r w:rsidRPr="0028471B">
        <w:rPr>
          <w:rFonts w:ascii="Open Sans" w:hAnsi="Open Sans" w:cs="Open Sans"/>
          <w:szCs w:val="20"/>
        </w:rPr>
        <w:t>planowanie przestrzenne na poziomie regionalnym i lokalnym z uwzględnieniem zmian klimatu i adaptacji;</w:t>
      </w:r>
    </w:p>
    <w:p w14:paraId="4FD205F0" w14:textId="77777777" w:rsidR="00EC37AF" w:rsidRPr="0028471B" w:rsidRDefault="00EC37AF">
      <w:pPr>
        <w:pStyle w:val="Akapitzlist"/>
        <w:numPr>
          <w:ilvl w:val="0"/>
          <w:numId w:val="26"/>
        </w:numPr>
        <w:spacing w:line="360" w:lineRule="auto"/>
        <w:rPr>
          <w:rFonts w:ascii="Open Sans" w:hAnsi="Open Sans" w:cs="Open Sans"/>
          <w:szCs w:val="20"/>
        </w:rPr>
      </w:pPr>
      <w:r w:rsidRPr="0028471B">
        <w:rPr>
          <w:rFonts w:ascii="Open Sans" w:hAnsi="Open Sans" w:cs="Open Sans"/>
          <w:szCs w:val="20"/>
        </w:rPr>
        <w:t>rozwój usług zdrowotnych ze szczególnym uwzględnieniem wrażliwości mieszkańców na występowanie fal upałów;</w:t>
      </w:r>
    </w:p>
    <w:p w14:paraId="7DFF7E2A" w14:textId="77777777" w:rsidR="00EC37AF" w:rsidRPr="0028471B" w:rsidRDefault="00EC37AF">
      <w:pPr>
        <w:pStyle w:val="Akapitzlist"/>
        <w:numPr>
          <w:ilvl w:val="0"/>
          <w:numId w:val="26"/>
        </w:numPr>
        <w:spacing w:line="360" w:lineRule="auto"/>
        <w:rPr>
          <w:rFonts w:ascii="Open Sans" w:hAnsi="Open Sans" w:cs="Open Sans"/>
          <w:szCs w:val="20"/>
        </w:rPr>
      </w:pPr>
      <w:r w:rsidRPr="0028471B">
        <w:rPr>
          <w:rFonts w:ascii="Open Sans" w:hAnsi="Open Sans" w:cs="Open Sans"/>
          <w:szCs w:val="20"/>
        </w:rPr>
        <w:t>ograniczenie skutków zagrożeń w rolnictwie, lasach i ekosystemach wynikających z pojawiania się inwazyjnych szkodników i chorób, a także uwzględnienie przystosowania gatunkowego lasów do oczekiwanego wzrostu temperatury w procesie zalesień;</w:t>
      </w:r>
    </w:p>
    <w:p w14:paraId="46C59190" w14:textId="77777777" w:rsidR="00EC37AF" w:rsidRPr="0028471B" w:rsidRDefault="00EC37AF">
      <w:pPr>
        <w:pStyle w:val="Akapitzlist"/>
        <w:numPr>
          <w:ilvl w:val="0"/>
          <w:numId w:val="26"/>
        </w:numPr>
        <w:spacing w:line="360" w:lineRule="auto"/>
        <w:rPr>
          <w:rFonts w:ascii="Open Sans" w:hAnsi="Open Sans" w:cs="Open Sans"/>
          <w:szCs w:val="20"/>
        </w:rPr>
      </w:pPr>
      <w:r w:rsidRPr="0028471B">
        <w:rPr>
          <w:rFonts w:ascii="Open Sans" w:hAnsi="Open Sans" w:cs="Open Sans"/>
          <w:szCs w:val="20"/>
        </w:rPr>
        <w:t>właściwe gospodarowanie na obszarach rolnych, chronionych, górskich (wsparcie technologiczne gospodarstw oraz doradztwo technologiczne uwzględniające aspekty dostosowania budownictwa i produkcji rolnej do zmieniających się warunków klimatycznych);</w:t>
      </w:r>
    </w:p>
    <w:p w14:paraId="541A0F66" w14:textId="77777777" w:rsidR="00EC37AF" w:rsidRPr="0028471B" w:rsidRDefault="00EC37AF">
      <w:pPr>
        <w:pStyle w:val="Akapitzlist"/>
        <w:numPr>
          <w:ilvl w:val="0"/>
          <w:numId w:val="26"/>
        </w:numPr>
        <w:spacing w:line="360" w:lineRule="auto"/>
        <w:rPr>
          <w:rFonts w:ascii="Open Sans" w:hAnsi="Open Sans" w:cs="Open Sans"/>
          <w:szCs w:val="20"/>
        </w:rPr>
      </w:pPr>
      <w:r w:rsidRPr="0028471B">
        <w:rPr>
          <w:rFonts w:ascii="Open Sans" w:hAnsi="Open Sans" w:cs="Open Sans"/>
          <w:szCs w:val="20"/>
        </w:rPr>
        <w:t>modernizacja systemu energetycznego uwzględniająca zwiększone ryzyko występowania zjawisk ekstremalnych;</w:t>
      </w:r>
    </w:p>
    <w:p w14:paraId="280BA998" w14:textId="77777777" w:rsidR="00EC37AF" w:rsidRPr="0028471B" w:rsidRDefault="00EC37AF">
      <w:pPr>
        <w:pStyle w:val="Akapitzlist"/>
        <w:numPr>
          <w:ilvl w:val="0"/>
          <w:numId w:val="26"/>
        </w:numPr>
        <w:spacing w:line="360" w:lineRule="auto"/>
        <w:rPr>
          <w:rFonts w:ascii="Open Sans" w:hAnsi="Open Sans" w:cs="Open Sans"/>
          <w:szCs w:val="20"/>
        </w:rPr>
      </w:pPr>
      <w:r w:rsidRPr="0028471B">
        <w:rPr>
          <w:rFonts w:ascii="Open Sans" w:hAnsi="Open Sans" w:cs="Open Sans"/>
          <w:szCs w:val="20"/>
        </w:rPr>
        <w:t>uwzględnienie trendów klimatycznych i gospodarczych w procesie projektowania i budowy infrastruktury transportowej;</w:t>
      </w:r>
    </w:p>
    <w:p w14:paraId="1B2E0A96" w14:textId="5196FA42" w:rsidR="00EC37AF" w:rsidRPr="0028471B" w:rsidRDefault="00EC37AF">
      <w:pPr>
        <w:pStyle w:val="Akapitzlist"/>
        <w:numPr>
          <w:ilvl w:val="0"/>
          <w:numId w:val="26"/>
        </w:numPr>
        <w:spacing w:line="360" w:lineRule="auto"/>
        <w:rPr>
          <w:rFonts w:ascii="Open Sans" w:hAnsi="Open Sans" w:cs="Open Sans"/>
          <w:szCs w:val="20"/>
        </w:rPr>
      </w:pPr>
      <w:r w:rsidRPr="0028471B">
        <w:rPr>
          <w:rFonts w:ascii="Open Sans" w:hAnsi="Open Sans" w:cs="Open Sans"/>
          <w:szCs w:val="20"/>
        </w:rPr>
        <w:t>uwzględnienie konieczności zapewnienia korytarzy wentylacyjnych w miastach i kotlinach górskich w celu ograniczenia skutków rozwoju wyspy ciepła i wzrostu koncentracji zanieczyszczeń powietrza oraz zwiększania obszarów wodnych i zieleni w miastach.</w:t>
      </w:r>
    </w:p>
    <w:p w14:paraId="2098DF57" w14:textId="0A5D5DF3" w:rsidR="00EC37AF" w:rsidRPr="0028471B" w:rsidRDefault="00EC37AF" w:rsidP="00B9065F">
      <w:pPr>
        <w:spacing w:line="360" w:lineRule="auto"/>
        <w:jc w:val="both"/>
        <w:rPr>
          <w:rFonts w:cs="Open Sans"/>
          <w:szCs w:val="20"/>
        </w:rPr>
      </w:pPr>
      <w:r w:rsidRPr="0028471B">
        <w:rPr>
          <w:rFonts w:cs="Open Sans"/>
          <w:szCs w:val="20"/>
        </w:rPr>
        <w:t xml:space="preserve">Dla </w:t>
      </w:r>
      <w:r w:rsidR="00DE3D6D" w:rsidRPr="0028471B">
        <w:rPr>
          <w:rFonts w:cs="Open Sans"/>
          <w:szCs w:val="20"/>
        </w:rPr>
        <w:t xml:space="preserve">Gminy </w:t>
      </w:r>
      <w:r w:rsidR="002D15F9">
        <w:rPr>
          <w:rFonts w:cs="Open Sans"/>
          <w:szCs w:val="20"/>
        </w:rPr>
        <w:t xml:space="preserve">Bedlno </w:t>
      </w:r>
      <w:r w:rsidR="00A823A6" w:rsidRPr="0028471B">
        <w:rPr>
          <w:rFonts w:cs="Open Sans"/>
          <w:szCs w:val="20"/>
        </w:rPr>
        <w:t>nie</w:t>
      </w:r>
      <w:r w:rsidRPr="0028471B">
        <w:rPr>
          <w:rFonts w:cs="Open Sans"/>
          <w:szCs w:val="20"/>
        </w:rPr>
        <w:t xml:space="preserve"> opracowan</w:t>
      </w:r>
      <w:r w:rsidR="00A823A6" w:rsidRPr="0028471B">
        <w:rPr>
          <w:rFonts w:cs="Open Sans"/>
          <w:szCs w:val="20"/>
        </w:rPr>
        <w:t>o</w:t>
      </w:r>
      <w:r w:rsidRPr="0028471B">
        <w:rPr>
          <w:rFonts w:cs="Open Sans"/>
          <w:szCs w:val="20"/>
        </w:rPr>
        <w:t xml:space="preserve"> Plan</w:t>
      </w:r>
      <w:r w:rsidR="00A823A6" w:rsidRPr="0028471B">
        <w:rPr>
          <w:rFonts w:cs="Open Sans"/>
          <w:szCs w:val="20"/>
        </w:rPr>
        <w:t>u</w:t>
      </w:r>
      <w:r w:rsidRPr="0028471B">
        <w:rPr>
          <w:rFonts w:cs="Open Sans"/>
          <w:szCs w:val="20"/>
        </w:rPr>
        <w:t xml:space="preserve"> adaptacji do zmian klimatu</w:t>
      </w:r>
      <w:r w:rsidR="00A823A6" w:rsidRPr="0028471B">
        <w:rPr>
          <w:rFonts w:cs="Open Sans"/>
          <w:szCs w:val="20"/>
        </w:rPr>
        <w:t xml:space="preserve">. </w:t>
      </w:r>
    </w:p>
    <w:p w14:paraId="3A40D66D" w14:textId="4B08F038" w:rsidR="00AB059B" w:rsidRPr="00AB059B" w:rsidRDefault="001C57EF" w:rsidP="002B069C">
      <w:pPr>
        <w:pStyle w:val="Styl21"/>
        <w:numPr>
          <w:ilvl w:val="3"/>
          <w:numId w:val="6"/>
        </w:numPr>
      </w:pPr>
      <w:bookmarkStart w:id="45" w:name="_Toc241616774"/>
      <w:r>
        <w:t>Jakość powietrza</w:t>
      </w:r>
      <w:bookmarkEnd w:id="45"/>
    </w:p>
    <w:p w14:paraId="58F170D5" w14:textId="4C083B3E" w:rsidR="009C17AE" w:rsidRPr="0028471B" w:rsidRDefault="009C17AE" w:rsidP="00FE6F72">
      <w:pPr>
        <w:spacing w:line="360" w:lineRule="auto"/>
        <w:jc w:val="both"/>
        <w:rPr>
          <w:rFonts w:cs="Open Sans"/>
          <w:bCs/>
        </w:rPr>
      </w:pPr>
      <w:r w:rsidRPr="0028471B">
        <w:rPr>
          <w:rFonts w:cs="Open Sans"/>
          <w:bCs/>
        </w:rPr>
        <w:t xml:space="preserve">Uchwałą </w:t>
      </w:r>
      <w:r w:rsidR="00B627F0" w:rsidRPr="0028471B">
        <w:rPr>
          <w:rFonts w:cs="Open Sans"/>
          <w:bCs/>
        </w:rPr>
        <w:t xml:space="preserve">Sejmiku Województwa Łódzkiego nr LXIII/694/23 z dnia 21 listopada 2023 r. </w:t>
      </w:r>
      <w:r w:rsidRPr="0028471B">
        <w:rPr>
          <w:rFonts w:cs="Open Sans"/>
          <w:bCs/>
        </w:rPr>
        <w:t>został przyjęty Program ochrony powietrza</w:t>
      </w:r>
      <w:r w:rsidR="00FA5862" w:rsidRPr="0028471B">
        <w:rPr>
          <w:rFonts w:cs="Open Sans"/>
          <w:bCs/>
        </w:rPr>
        <w:t xml:space="preserve"> i plan działań krótkoterminowych</w:t>
      </w:r>
      <w:r w:rsidRPr="0028471B">
        <w:rPr>
          <w:rFonts w:cs="Open Sans"/>
          <w:bCs/>
        </w:rPr>
        <w:t xml:space="preserve"> dla </w:t>
      </w:r>
      <w:r w:rsidR="00FA5862" w:rsidRPr="0028471B">
        <w:rPr>
          <w:rFonts w:cs="Open Sans"/>
          <w:bCs/>
        </w:rPr>
        <w:t>strefy łódzkiej</w:t>
      </w:r>
      <w:r w:rsidRPr="0028471B">
        <w:rPr>
          <w:rFonts w:cs="Open Sans"/>
          <w:bCs/>
        </w:rPr>
        <w:t xml:space="preserve">. Program ochrony powietrza jest dokumentem, który wskazuje istotne powody (źródła) wystąpienia przekroczeń norm jakości powietrza w odniesieniu do ww. zanieczyszczeń w </w:t>
      </w:r>
      <w:r w:rsidR="00E41C3C" w:rsidRPr="0028471B">
        <w:rPr>
          <w:rFonts w:cs="Open Sans"/>
          <w:bCs/>
        </w:rPr>
        <w:t xml:space="preserve">województwie </w:t>
      </w:r>
      <w:r w:rsidR="001870A5" w:rsidRPr="0028471B">
        <w:rPr>
          <w:rFonts w:cs="Open Sans"/>
          <w:bCs/>
        </w:rPr>
        <w:t>łódzkim</w:t>
      </w:r>
      <w:r w:rsidRPr="0028471B">
        <w:rPr>
          <w:rFonts w:cs="Open Sans"/>
          <w:bCs/>
        </w:rPr>
        <w:t xml:space="preserve"> oraz określa skuteczne i możliwe do zrealizowania działania, których wdrożenie spowoduje poprawę jakości powietrza i dotrzymanie norm określonych w rozporządzeniu Ministra Środowiska z dnia 24 sierpnia 2012 r. w sprawie poziomów niektórych substancji w powietrzu (tj. Dz.U. </w:t>
      </w:r>
      <w:r w:rsidRPr="0028471B">
        <w:rPr>
          <w:rFonts w:cs="Open Sans"/>
          <w:szCs w:val="20"/>
          <w:lang w:eastAsia="pl-PL"/>
        </w:rPr>
        <w:t>z 2021 poz. 845</w:t>
      </w:r>
      <w:r w:rsidRPr="0028471B">
        <w:rPr>
          <w:rFonts w:cs="Open Sans"/>
          <w:bCs/>
        </w:rPr>
        <w:t>).</w:t>
      </w:r>
    </w:p>
    <w:p w14:paraId="4148ECC3" w14:textId="77777777" w:rsidR="00B627F0" w:rsidRPr="0028471B" w:rsidRDefault="00B627F0" w:rsidP="00FE6F72">
      <w:pPr>
        <w:spacing w:line="360" w:lineRule="auto"/>
        <w:jc w:val="both"/>
        <w:rPr>
          <w:rFonts w:cs="Open Sans"/>
          <w:bCs/>
        </w:rPr>
      </w:pPr>
      <w:r w:rsidRPr="0028471B">
        <w:rPr>
          <w:rFonts w:cs="Open Sans"/>
          <w:bCs/>
        </w:rPr>
        <w:t xml:space="preserve">Program ochrony powietrza i plan działań krótkoterminowych dla strefy łódzkiej został przygotowany w związku z przekroczeniami stężeń pyłu zawieszonego PM10, pyłu zawieszonego PM2,5, </w:t>
      </w:r>
      <w:proofErr w:type="spellStart"/>
      <w:r w:rsidRPr="0028471B">
        <w:rPr>
          <w:rFonts w:cs="Open Sans"/>
          <w:bCs/>
        </w:rPr>
        <w:t>benzo</w:t>
      </w:r>
      <w:proofErr w:type="spellEnd"/>
      <w:r w:rsidRPr="0028471B">
        <w:rPr>
          <w:rFonts w:cs="Open Sans"/>
          <w:bCs/>
        </w:rPr>
        <w:t>(a)</w:t>
      </w:r>
      <w:proofErr w:type="spellStart"/>
      <w:r w:rsidRPr="0028471B">
        <w:rPr>
          <w:rFonts w:cs="Open Sans"/>
          <w:bCs/>
        </w:rPr>
        <w:t>pirenu</w:t>
      </w:r>
      <w:proofErr w:type="spellEnd"/>
      <w:r w:rsidRPr="0028471B">
        <w:rPr>
          <w:rFonts w:cs="Open Sans"/>
          <w:bCs/>
        </w:rPr>
        <w:t xml:space="preserve"> oraz ozonu w 2021 roku. </w:t>
      </w:r>
    </w:p>
    <w:p w14:paraId="4F67583F" w14:textId="66A0C8EC" w:rsidR="00E41C3C" w:rsidRPr="0028471B" w:rsidRDefault="00E41C3C" w:rsidP="00FE6F72">
      <w:pPr>
        <w:spacing w:line="360" w:lineRule="auto"/>
        <w:jc w:val="both"/>
        <w:rPr>
          <w:rFonts w:cs="Open Sans"/>
          <w:bCs/>
        </w:rPr>
      </w:pPr>
      <w:r w:rsidRPr="0028471B">
        <w:rPr>
          <w:rFonts w:cs="Open Sans"/>
          <w:bCs/>
        </w:rPr>
        <w:lastRenderedPageBreak/>
        <w:t>Program ochrony powietrza jest dokumentem określającym działania, których realizacja ma doprowadzić do osiągnięcia wartości dopuszczalnych i docelowych substancji w powietrzu.</w:t>
      </w:r>
    </w:p>
    <w:p w14:paraId="41827B5D" w14:textId="66D392AF" w:rsidR="009C17AE" w:rsidRPr="0028471B" w:rsidRDefault="009C17AE" w:rsidP="00FE6F72">
      <w:pPr>
        <w:spacing w:after="0" w:line="360" w:lineRule="auto"/>
        <w:jc w:val="both"/>
        <w:rPr>
          <w:rFonts w:cs="Open Sans"/>
          <w:bCs/>
        </w:rPr>
      </w:pPr>
      <w:r w:rsidRPr="0028471B">
        <w:rPr>
          <w:rFonts w:cs="Open Sans"/>
          <w:bCs/>
        </w:rPr>
        <w:t xml:space="preserve">Ocena jakości powietrza dokonywana jest w ramach </w:t>
      </w:r>
      <w:r w:rsidR="001A4E3B" w:rsidRPr="0028471B">
        <w:rPr>
          <w:rFonts w:cs="Open Sans"/>
          <w:bCs/>
        </w:rPr>
        <w:t>P</w:t>
      </w:r>
      <w:r w:rsidRPr="0028471B">
        <w:rPr>
          <w:rFonts w:cs="Open Sans"/>
          <w:bCs/>
        </w:rPr>
        <w:t xml:space="preserve">aństwowego </w:t>
      </w:r>
      <w:r w:rsidR="001A4E3B" w:rsidRPr="0028471B">
        <w:rPr>
          <w:rFonts w:cs="Open Sans"/>
          <w:bCs/>
        </w:rPr>
        <w:t>M</w:t>
      </w:r>
      <w:r w:rsidRPr="0028471B">
        <w:rPr>
          <w:rFonts w:cs="Open Sans"/>
          <w:bCs/>
        </w:rPr>
        <w:t xml:space="preserve">onitoringu </w:t>
      </w:r>
      <w:r w:rsidR="001A4E3B" w:rsidRPr="0028471B">
        <w:rPr>
          <w:rFonts w:cs="Open Sans"/>
          <w:bCs/>
        </w:rPr>
        <w:t>Ś</w:t>
      </w:r>
      <w:r w:rsidRPr="0028471B">
        <w:rPr>
          <w:rFonts w:cs="Open Sans"/>
          <w:bCs/>
        </w:rPr>
        <w:t>rodowiska przez Głównego Inspektora Ochrony Środowiska. Ocena jakości powietrza prowadzona jest pod kątem ochrony zdrowia i pod kątem ochrony roślin.</w:t>
      </w:r>
    </w:p>
    <w:p w14:paraId="45C36C69" w14:textId="2D9126E0" w:rsidR="009C17AE" w:rsidRPr="0028471B" w:rsidRDefault="009C17AE" w:rsidP="009E1AEA">
      <w:pPr>
        <w:spacing w:after="0" w:line="360" w:lineRule="auto"/>
        <w:jc w:val="both"/>
        <w:rPr>
          <w:rFonts w:cs="Open Sans"/>
        </w:rPr>
      </w:pPr>
      <w:r w:rsidRPr="0028471B">
        <w:rPr>
          <w:rFonts w:cs="Open Sans"/>
        </w:rPr>
        <w:t xml:space="preserve">Ocena jakości powietrza wykonywana jest na obszarze stref. Dla terenu województwa </w:t>
      </w:r>
      <w:r w:rsidRPr="0028471B">
        <w:rPr>
          <w:rFonts w:cs="Open Sans"/>
        </w:rPr>
        <w:br/>
      </w:r>
      <w:r w:rsidR="00FA5862" w:rsidRPr="0028471B">
        <w:rPr>
          <w:rFonts w:cs="Open Sans"/>
        </w:rPr>
        <w:t>łódzkiego</w:t>
      </w:r>
      <w:r w:rsidRPr="0028471B">
        <w:rPr>
          <w:rFonts w:cs="Open Sans"/>
        </w:rPr>
        <w:t xml:space="preserve"> obowiązują wymienione niżej strefy: </w:t>
      </w:r>
    </w:p>
    <w:p w14:paraId="54E6F652" w14:textId="17A2E22A" w:rsidR="009C17AE" w:rsidRPr="0028471B" w:rsidRDefault="00FA5862">
      <w:pPr>
        <w:numPr>
          <w:ilvl w:val="0"/>
          <w:numId w:val="20"/>
        </w:numPr>
        <w:spacing w:after="0" w:line="360" w:lineRule="auto"/>
        <w:jc w:val="both"/>
        <w:rPr>
          <w:rFonts w:cs="Open Sans"/>
        </w:rPr>
      </w:pPr>
      <w:r w:rsidRPr="0028471B">
        <w:rPr>
          <w:rFonts w:cs="Open Sans"/>
        </w:rPr>
        <w:t xml:space="preserve">Aglomeracja Łódzka (miasta: Łódź, Zgierz, Pabianice, Aleksandrów Łódzki i Konstantynów Łódzki) </w:t>
      </w:r>
      <w:r w:rsidR="009C17AE" w:rsidRPr="0028471B">
        <w:rPr>
          <w:rFonts w:cs="Open Sans"/>
        </w:rPr>
        <w:t xml:space="preserve"> – </w:t>
      </w:r>
      <w:r w:rsidRPr="0028471B">
        <w:rPr>
          <w:rFonts w:cs="Open Sans"/>
        </w:rPr>
        <w:t>aglomeracja o liczbie mieszkańców powyżej 250 tysięcy</w:t>
      </w:r>
      <w:r w:rsidR="009C17AE" w:rsidRPr="0028471B">
        <w:rPr>
          <w:rFonts w:cs="Open Sans"/>
        </w:rPr>
        <w:t xml:space="preserve">, </w:t>
      </w:r>
    </w:p>
    <w:p w14:paraId="3B8485D3" w14:textId="2F64AD3D" w:rsidR="009C17AE" w:rsidRPr="0028471B" w:rsidRDefault="009C17AE">
      <w:pPr>
        <w:numPr>
          <w:ilvl w:val="0"/>
          <w:numId w:val="20"/>
        </w:numPr>
        <w:spacing w:after="0" w:line="360" w:lineRule="auto"/>
        <w:jc w:val="both"/>
        <w:rPr>
          <w:rFonts w:cs="Open Sans"/>
        </w:rPr>
      </w:pPr>
      <w:r w:rsidRPr="0028471B">
        <w:rPr>
          <w:rFonts w:cs="Open Sans"/>
        </w:rPr>
        <w:t xml:space="preserve">strefa </w:t>
      </w:r>
      <w:r w:rsidR="00FA5862" w:rsidRPr="0028471B">
        <w:rPr>
          <w:rFonts w:cs="Open Sans"/>
        </w:rPr>
        <w:t>łódzka</w:t>
      </w:r>
      <w:r w:rsidRPr="0028471B">
        <w:rPr>
          <w:rFonts w:cs="Open Sans"/>
        </w:rPr>
        <w:t xml:space="preserve"> obejmująca pozostały obszar województwa. </w:t>
      </w:r>
    </w:p>
    <w:p w14:paraId="660EC7EA" w14:textId="20A152E5" w:rsidR="009C17AE" w:rsidRPr="0028471B" w:rsidRDefault="009C17AE" w:rsidP="009E1AEA">
      <w:pPr>
        <w:spacing w:after="0" w:line="360" w:lineRule="auto"/>
        <w:jc w:val="both"/>
        <w:rPr>
          <w:rFonts w:cs="Open Sans"/>
        </w:rPr>
      </w:pPr>
      <w:r w:rsidRPr="0028471B">
        <w:rPr>
          <w:rFonts w:cs="Open Sans"/>
        </w:rPr>
        <w:t xml:space="preserve">W województwie </w:t>
      </w:r>
      <w:r w:rsidR="0054695E" w:rsidRPr="0028471B">
        <w:rPr>
          <w:rFonts w:cs="Open Sans"/>
        </w:rPr>
        <w:t>łódzkim</w:t>
      </w:r>
      <w:r w:rsidRPr="0028471B">
        <w:rPr>
          <w:rFonts w:cs="Open Sans"/>
        </w:rPr>
        <w:t xml:space="preserve"> wszystkie strefy stanowią obszary zwykłe, tj. obszary stref </w:t>
      </w:r>
      <w:r w:rsidRPr="0028471B">
        <w:rPr>
          <w:rFonts w:cs="Open Sans"/>
        </w:rPr>
        <w:br/>
        <w:t xml:space="preserve">nie będące obszarami ochrony uzdrowiskowej. </w:t>
      </w:r>
    </w:p>
    <w:p w14:paraId="60185B29" w14:textId="6FF8BD2B" w:rsidR="009C17AE" w:rsidRPr="0028471B" w:rsidRDefault="009C17AE" w:rsidP="009E1AEA">
      <w:pPr>
        <w:spacing w:after="0" w:line="360" w:lineRule="auto"/>
        <w:jc w:val="both"/>
        <w:rPr>
          <w:rFonts w:cs="Open Sans"/>
        </w:rPr>
      </w:pPr>
      <w:r w:rsidRPr="0028471B">
        <w:rPr>
          <w:rFonts w:cs="Open Sans"/>
        </w:rPr>
        <w:t xml:space="preserve">Wynikiem oceny, zarówno pod kątem kryteriów dla ochrony zdrowia, jak i kryteriów dla </w:t>
      </w:r>
      <w:r w:rsidRPr="0028471B">
        <w:rPr>
          <w:rFonts w:cs="Open Sans"/>
        </w:rPr>
        <w:br/>
        <w:t xml:space="preserve">ochrony roślin, dla wszystkich substancji podlegających ocenie, jest zaliczenie strefy do jednej z poniższych klas: </w:t>
      </w:r>
    </w:p>
    <w:p w14:paraId="216E171A" w14:textId="65B7BBE3" w:rsidR="009C17AE" w:rsidRPr="0028471B" w:rsidRDefault="009C17AE">
      <w:pPr>
        <w:numPr>
          <w:ilvl w:val="0"/>
          <w:numId w:val="21"/>
        </w:numPr>
        <w:spacing w:after="0" w:line="360" w:lineRule="auto"/>
        <w:ind w:left="1418"/>
        <w:jc w:val="both"/>
        <w:rPr>
          <w:rFonts w:cs="Open Sans"/>
        </w:rPr>
      </w:pPr>
      <w:r w:rsidRPr="0028471B">
        <w:rPr>
          <w:rFonts w:cs="Open Sans"/>
        </w:rPr>
        <w:t xml:space="preserve">klasy A – jeżeli stężenia zanieczyszczeń na terenie strefy nie przekraczają odpowiednio poziomów dopuszczalnych i poziomów docelowych; </w:t>
      </w:r>
    </w:p>
    <w:p w14:paraId="177906CE" w14:textId="77777777" w:rsidR="009C17AE" w:rsidRPr="0028471B" w:rsidRDefault="009C17AE">
      <w:pPr>
        <w:numPr>
          <w:ilvl w:val="0"/>
          <w:numId w:val="21"/>
        </w:numPr>
        <w:spacing w:after="0" w:line="360" w:lineRule="auto"/>
        <w:ind w:left="1418"/>
        <w:jc w:val="both"/>
        <w:rPr>
          <w:rFonts w:cs="Open Sans"/>
        </w:rPr>
      </w:pPr>
      <w:r w:rsidRPr="0028471B">
        <w:rPr>
          <w:rFonts w:cs="Open Sans"/>
        </w:rPr>
        <w:t xml:space="preserve">klasy B – jeżeli stężenia zanieczyszczeń na terenie strefy przekraczają poziomy dopuszczalne, lecz nie przekraczają poziomów dopuszczalnych powiększonych o margines tolerancji; </w:t>
      </w:r>
    </w:p>
    <w:p w14:paraId="1906D5D2" w14:textId="21D1D40C" w:rsidR="009C17AE" w:rsidRPr="0028471B" w:rsidRDefault="009C17AE">
      <w:pPr>
        <w:numPr>
          <w:ilvl w:val="0"/>
          <w:numId w:val="21"/>
        </w:numPr>
        <w:spacing w:after="0" w:line="360" w:lineRule="auto"/>
        <w:ind w:left="1417" w:hanging="357"/>
        <w:jc w:val="both"/>
        <w:rPr>
          <w:rFonts w:cs="Open Sans"/>
          <w:bCs/>
        </w:rPr>
      </w:pPr>
      <w:r w:rsidRPr="0028471B">
        <w:rPr>
          <w:rFonts w:cs="Open Sans"/>
        </w:rPr>
        <w:t xml:space="preserve">klasy C – jeżeli stężenia zanieczyszczeń na terenie strefy przekraczają poziomy dopuszczalne powiększone o margines tolerancji, a w </w:t>
      </w:r>
      <w:r w:rsidR="009E5135" w:rsidRPr="0028471B">
        <w:rPr>
          <w:rFonts w:cs="Open Sans"/>
        </w:rPr>
        <w:t>przypadku,</w:t>
      </w:r>
      <w:r w:rsidRPr="0028471B">
        <w:rPr>
          <w:rFonts w:cs="Open Sans"/>
        </w:rPr>
        <w:t xml:space="preserve"> gdy margines tolerancji nie jest określony – poziomy dopuszczalne i poziomy docelowe;</w:t>
      </w:r>
    </w:p>
    <w:p w14:paraId="3645899E" w14:textId="77777777" w:rsidR="009C17AE" w:rsidRPr="0028471B" w:rsidRDefault="009C17AE">
      <w:pPr>
        <w:numPr>
          <w:ilvl w:val="0"/>
          <w:numId w:val="21"/>
        </w:numPr>
        <w:spacing w:after="0" w:line="360" w:lineRule="auto"/>
        <w:ind w:left="1417" w:hanging="357"/>
        <w:jc w:val="both"/>
        <w:rPr>
          <w:rFonts w:cs="Open Sans"/>
          <w:bCs/>
        </w:rPr>
      </w:pPr>
      <w:r w:rsidRPr="0028471B">
        <w:rPr>
          <w:rFonts w:cs="Open Sans"/>
          <w:bCs/>
        </w:rPr>
        <w:t xml:space="preserve">klasy D1 – jeżeli poziom stężeń ozonu nie przekracza poziomu celu długoterminowego; </w:t>
      </w:r>
    </w:p>
    <w:p w14:paraId="24BD524F" w14:textId="77777777" w:rsidR="009C17AE" w:rsidRPr="0028471B" w:rsidRDefault="009C17AE">
      <w:pPr>
        <w:numPr>
          <w:ilvl w:val="0"/>
          <w:numId w:val="21"/>
        </w:numPr>
        <w:spacing w:after="200" w:line="360" w:lineRule="auto"/>
        <w:ind w:left="1417" w:hanging="357"/>
        <w:jc w:val="both"/>
        <w:rPr>
          <w:rFonts w:cs="Open Sans"/>
          <w:bCs/>
        </w:rPr>
      </w:pPr>
      <w:r w:rsidRPr="0028471B">
        <w:rPr>
          <w:rFonts w:cs="Open Sans"/>
          <w:bCs/>
        </w:rPr>
        <w:t xml:space="preserve">klasy D2 – jeżeli poziom stężeń ozonu przekracza poziom celu długoterminowego. </w:t>
      </w:r>
    </w:p>
    <w:p w14:paraId="0E0B675C" w14:textId="5A73A63D" w:rsidR="009C17AE" w:rsidRPr="0028471B" w:rsidRDefault="00064D5E" w:rsidP="009E1AEA">
      <w:pPr>
        <w:spacing w:after="0" w:line="360" w:lineRule="auto"/>
        <w:jc w:val="both"/>
        <w:rPr>
          <w:rFonts w:cs="Open Sans"/>
        </w:rPr>
      </w:pPr>
      <w:r w:rsidRPr="0028471B">
        <w:rPr>
          <w:rFonts w:cs="Open Sans"/>
        </w:rPr>
        <w:t xml:space="preserve">Na terenie </w:t>
      </w:r>
      <w:r w:rsidR="009E5135">
        <w:rPr>
          <w:rFonts w:cs="Open Sans"/>
        </w:rPr>
        <w:t>Gminy Bedlno</w:t>
      </w:r>
      <w:r w:rsidR="005024FC" w:rsidRPr="0028471B">
        <w:rPr>
          <w:rFonts w:cs="Open Sans"/>
        </w:rPr>
        <w:t xml:space="preserve"> </w:t>
      </w:r>
      <w:r w:rsidRPr="0028471B">
        <w:rPr>
          <w:rFonts w:cs="Open Sans"/>
        </w:rPr>
        <w:t xml:space="preserve">nie znajduje się żadna stacja pomiarowa </w:t>
      </w:r>
      <w:r w:rsidR="00C669B7" w:rsidRPr="0028471B">
        <w:rPr>
          <w:rFonts w:cs="Open Sans"/>
        </w:rPr>
        <w:t xml:space="preserve">wchodząca w skład systemu monitoringu jakości powietrza w województwie </w:t>
      </w:r>
      <w:r w:rsidR="0054695E" w:rsidRPr="0028471B">
        <w:rPr>
          <w:rFonts w:cs="Open Sans"/>
        </w:rPr>
        <w:t>łódzkim</w:t>
      </w:r>
      <w:r w:rsidR="00C669B7" w:rsidRPr="0028471B">
        <w:rPr>
          <w:rFonts w:cs="Open Sans"/>
        </w:rPr>
        <w:t xml:space="preserve"> prowadzonym przez GIOŚ.</w:t>
      </w:r>
      <w:r w:rsidR="00EA3AA7" w:rsidRPr="0028471B">
        <w:rPr>
          <w:rFonts w:cs="Open Sans"/>
        </w:rPr>
        <w:t xml:space="preserve"> </w:t>
      </w:r>
      <w:r w:rsidR="00C669B7" w:rsidRPr="0028471B">
        <w:rPr>
          <w:rFonts w:cs="Open Sans"/>
        </w:rPr>
        <w:t xml:space="preserve">  </w:t>
      </w:r>
      <w:r w:rsidR="009C17AE" w:rsidRPr="0028471B">
        <w:rPr>
          <w:rFonts w:cs="Open Sans"/>
        </w:rPr>
        <w:t xml:space="preserve">Określając stan jakości powietrza na terenie </w:t>
      </w:r>
      <w:r w:rsidR="0023436E" w:rsidRPr="0028471B">
        <w:rPr>
          <w:rFonts w:cs="Open Sans"/>
        </w:rPr>
        <w:t xml:space="preserve">Gminy </w:t>
      </w:r>
      <w:r w:rsidR="009E5135">
        <w:rPr>
          <w:rFonts w:cs="Open Sans"/>
        </w:rPr>
        <w:t>Bedlno</w:t>
      </w:r>
      <w:r w:rsidRPr="0028471B">
        <w:rPr>
          <w:rFonts w:cs="Open Sans"/>
        </w:rPr>
        <w:t xml:space="preserve"> </w:t>
      </w:r>
      <w:r w:rsidR="009C17AE" w:rsidRPr="0028471B">
        <w:rPr>
          <w:rFonts w:cs="Open Sans"/>
        </w:rPr>
        <w:t xml:space="preserve">kierowano się wynikami pomiarów dla strefy </w:t>
      </w:r>
      <w:r w:rsidR="0054695E" w:rsidRPr="0028471B">
        <w:rPr>
          <w:rFonts w:cs="Open Sans"/>
        </w:rPr>
        <w:t>łódzkiej</w:t>
      </w:r>
      <w:r w:rsidR="009C17AE" w:rsidRPr="0028471B">
        <w:rPr>
          <w:rFonts w:cs="Open Sans"/>
        </w:rPr>
        <w:t>.</w:t>
      </w:r>
    </w:p>
    <w:p w14:paraId="6688F2E9" w14:textId="77777777" w:rsidR="009C17AE" w:rsidRPr="0028471B" w:rsidRDefault="009C17AE" w:rsidP="009E1AEA">
      <w:pPr>
        <w:spacing w:after="0" w:line="360" w:lineRule="auto"/>
        <w:jc w:val="both"/>
        <w:rPr>
          <w:rFonts w:cs="Open Sans"/>
          <w:bCs/>
        </w:rPr>
      </w:pPr>
      <w:r w:rsidRPr="0028471B">
        <w:rPr>
          <w:rFonts w:cs="Open Sans"/>
          <w:bCs/>
        </w:rPr>
        <w:t xml:space="preserve">Oceny przeprowadza się z uwzględnieniem kryteriów ustanowionych: </w:t>
      </w:r>
    </w:p>
    <w:p w14:paraId="2EDBC138" w14:textId="77777777" w:rsidR="009C17AE" w:rsidRPr="0028471B" w:rsidRDefault="009C17AE">
      <w:pPr>
        <w:numPr>
          <w:ilvl w:val="0"/>
          <w:numId w:val="22"/>
        </w:numPr>
        <w:spacing w:after="0" w:line="360" w:lineRule="auto"/>
        <w:ind w:left="1418"/>
        <w:jc w:val="both"/>
        <w:rPr>
          <w:rFonts w:cs="Open Sans"/>
          <w:bCs/>
        </w:rPr>
      </w:pPr>
      <w:r w:rsidRPr="0028471B">
        <w:rPr>
          <w:rFonts w:cs="Open Sans"/>
          <w:bCs/>
        </w:rPr>
        <w:t xml:space="preserve">ze względu na ochronę zdrowia ludzi – dla wszystkich stref, </w:t>
      </w:r>
    </w:p>
    <w:p w14:paraId="3F903C63" w14:textId="1007F5F9" w:rsidR="009C17AE" w:rsidRPr="0028471B" w:rsidRDefault="009C17AE">
      <w:pPr>
        <w:numPr>
          <w:ilvl w:val="0"/>
          <w:numId w:val="22"/>
        </w:numPr>
        <w:spacing w:after="200" w:line="360" w:lineRule="auto"/>
        <w:ind w:left="1417" w:hanging="357"/>
        <w:jc w:val="both"/>
        <w:rPr>
          <w:rFonts w:cs="Open Sans"/>
          <w:bCs/>
        </w:rPr>
      </w:pPr>
      <w:r w:rsidRPr="0028471B">
        <w:rPr>
          <w:rFonts w:cs="Open Sans"/>
          <w:bCs/>
        </w:rPr>
        <w:t xml:space="preserve">ze względu na ochronę roślin – dla strefy </w:t>
      </w:r>
      <w:r w:rsidR="0054695E" w:rsidRPr="0028471B">
        <w:rPr>
          <w:rFonts w:cs="Open Sans"/>
          <w:bCs/>
        </w:rPr>
        <w:t>łódzkiej</w:t>
      </w:r>
      <w:r w:rsidRPr="0028471B">
        <w:rPr>
          <w:rFonts w:cs="Open Sans"/>
          <w:bCs/>
        </w:rPr>
        <w:t xml:space="preserve">. </w:t>
      </w:r>
    </w:p>
    <w:p w14:paraId="1B6980E7" w14:textId="5012FB95" w:rsidR="009C17AE" w:rsidRPr="0028471B" w:rsidRDefault="009C17AE" w:rsidP="00FE6F72">
      <w:pPr>
        <w:spacing w:line="360" w:lineRule="auto"/>
        <w:jc w:val="both"/>
        <w:rPr>
          <w:rFonts w:cs="Open Sans"/>
          <w:bCs/>
        </w:rPr>
      </w:pPr>
      <w:r w:rsidRPr="0028471B">
        <w:rPr>
          <w:rFonts w:cs="Open Sans"/>
          <w:bCs/>
        </w:rPr>
        <w:lastRenderedPageBreak/>
        <w:t>Ocena pod kątem ochrony zdrowia obejmuje: dwutlenek azotu NO</w:t>
      </w:r>
      <w:r w:rsidRPr="0028471B">
        <w:rPr>
          <w:rFonts w:cs="Open Sans"/>
          <w:bCs/>
          <w:vertAlign w:val="subscript"/>
        </w:rPr>
        <w:t>2</w:t>
      </w:r>
      <w:r w:rsidRPr="0028471B">
        <w:rPr>
          <w:rFonts w:cs="Open Sans"/>
          <w:bCs/>
        </w:rPr>
        <w:t>, dwutlenek siarki SO</w:t>
      </w:r>
      <w:r w:rsidRPr="0028471B">
        <w:rPr>
          <w:rFonts w:cs="Open Sans"/>
          <w:bCs/>
          <w:vertAlign w:val="subscript"/>
        </w:rPr>
        <w:t>2</w:t>
      </w:r>
      <w:r w:rsidRPr="0028471B">
        <w:rPr>
          <w:rFonts w:cs="Open Sans"/>
          <w:bCs/>
        </w:rPr>
        <w:t>, benzen C</w:t>
      </w:r>
      <w:r w:rsidRPr="0028471B">
        <w:rPr>
          <w:rFonts w:cs="Open Sans"/>
          <w:bCs/>
          <w:vertAlign w:val="subscript"/>
        </w:rPr>
        <w:t>6</w:t>
      </w:r>
      <w:r w:rsidRPr="0028471B">
        <w:rPr>
          <w:rFonts w:cs="Open Sans"/>
          <w:bCs/>
        </w:rPr>
        <w:t>H</w:t>
      </w:r>
      <w:r w:rsidRPr="0028471B">
        <w:rPr>
          <w:rFonts w:cs="Open Sans"/>
          <w:bCs/>
          <w:vertAlign w:val="subscript"/>
        </w:rPr>
        <w:t>6</w:t>
      </w:r>
      <w:r w:rsidRPr="0028471B">
        <w:rPr>
          <w:rFonts w:cs="Open Sans"/>
          <w:bCs/>
        </w:rPr>
        <w:t xml:space="preserve">, ołów Pb, arsen As, nikiel Ni, kadm Cd, </w:t>
      </w:r>
      <w:proofErr w:type="spellStart"/>
      <w:r w:rsidRPr="0028471B">
        <w:rPr>
          <w:rFonts w:cs="Open Sans"/>
          <w:bCs/>
        </w:rPr>
        <w:t>benzo</w:t>
      </w:r>
      <w:proofErr w:type="spellEnd"/>
      <w:r w:rsidRPr="0028471B">
        <w:rPr>
          <w:rFonts w:cs="Open Sans"/>
          <w:bCs/>
        </w:rPr>
        <w:t>(a)</w:t>
      </w:r>
      <w:proofErr w:type="spellStart"/>
      <w:r w:rsidRPr="0028471B">
        <w:rPr>
          <w:rFonts w:cs="Open Sans"/>
          <w:bCs/>
        </w:rPr>
        <w:t>piren</w:t>
      </w:r>
      <w:proofErr w:type="spellEnd"/>
      <w:r w:rsidRPr="0028471B">
        <w:rPr>
          <w:rFonts w:cs="Open Sans"/>
          <w:bCs/>
        </w:rPr>
        <w:t xml:space="preserve"> B(a)P</w:t>
      </w:r>
      <w:r w:rsidR="00994549" w:rsidRPr="0028471B">
        <w:rPr>
          <w:rFonts w:cs="Open Sans"/>
          <w:bCs/>
        </w:rPr>
        <w:t xml:space="preserve"> w pyle zawieszonym PM10</w:t>
      </w:r>
      <w:r w:rsidRPr="0028471B">
        <w:rPr>
          <w:rFonts w:cs="Open Sans"/>
          <w:bCs/>
        </w:rPr>
        <w:t xml:space="preserve">, pył </w:t>
      </w:r>
      <w:r w:rsidR="00994549" w:rsidRPr="0028471B">
        <w:rPr>
          <w:rFonts w:cs="Open Sans"/>
          <w:bCs/>
        </w:rPr>
        <w:t xml:space="preserve">zawieszony </w:t>
      </w:r>
      <w:r w:rsidRPr="0028471B">
        <w:rPr>
          <w:rFonts w:cs="Open Sans"/>
          <w:bCs/>
        </w:rPr>
        <w:t>PM10, pył</w:t>
      </w:r>
      <w:r w:rsidR="00994549" w:rsidRPr="0028471B">
        <w:rPr>
          <w:rFonts w:cs="Open Sans"/>
          <w:bCs/>
        </w:rPr>
        <w:t xml:space="preserve"> zawieszony </w:t>
      </w:r>
      <w:r w:rsidRPr="0028471B">
        <w:rPr>
          <w:rFonts w:cs="Open Sans"/>
          <w:bCs/>
        </w:rPr>
        <w:t>PM2,5, ozon O</w:t>
      </w:r>
      <w:r w:rsidRPr="0028471B">
        <w:rPr>
          <w:rFonts w:cs="Open Sans"/>
          <w:bCs/>
          <w:vertAlign w:val="subscript"/>
        </w:rPr>
        <w:t>3</w:t>
      </w:r>
      <w:r w:rsidRPr="0028471B">
        <w:rPr>
          <w:rFonts w:cs="Open Sans"/>
          <w:bCs/>
        </w:rPr>
        <w:t>, tlenek węgla CO. W ocenie pod kątem ochrony roślin uwzględnia się: dwutlenek siarki SO</w:t>
      </w:r>
      <w:r w:rsidRPr="0028471B">
        <w:rPr>
          <w:rFonts w:cs="Open Sans"/>
          <w:bCs/>
          <w:vertAlign w:val="subscript"/>
        </w:rPr>
        <w:t>2</w:t>
      </w:r>
      <w:r w:rsidRPr="0028471B">
        <w:rPr>
          <w:rFonts w:cs="Open Sans"/>
          <w:bCs/>
        </w:rPr>
        <w:t xml:space="preserve">, tlenki azotu </w:t>
      </w:r>
      <w:proofErr w:type="spellStart"/>
      <w:r w:rsidRPr="0028471B">
        <w:rPr>
          <w:rFonts w:cs="Open Sans"/>
          <w:bCs/>
        </w:rPr>
        <w:t>NO</w:t>
      </w:r>
      <w:r w:rsidRPr="0028471B">
        <w:rPr>
          <w:rFonts w:cs="Open Sans"/>
          <w:bCs/>
          <w:vertAlign w:val="subscript"/>
        </w:rPr>
        <w:t>x</w:t>
      </w:r>
      <w:proofErr w:type="spellEnd"/>
      <w:r w:rsidRPr="0028471B">
        <w:rPr>
          <w:rFonts w:cs="Open Sans"/>
          <w:bCs/>
        </w:rPr>
        <w:t>, ozon O</w:t>
      </w:r>
      <w:r w:rsidRPr="0028471B">
        <w:rPr>
          <w:rFonts w:cs="Open Sans"/>
          <w:bCs/>
          <w:vertAlign w:val="subscript"/>
        </w:rPr>
        <w:t>3</w:t>
      </w:r>
      <w:r w:rsidRPr="0028471B">
        <w:rPr>
          <w:rFonts w:cs="Open Sans"/>
          <w:bCs/>
        </w:rPr>
        <w:t xml:space="preserve">. </w:t>
      </w:r>
    </w:p>
    <w:p w14:paraId="3982D6B7" w14:textId="77777777" w:rsidR="009C17AE" w:rsidRPr="0028471B" w:rsidRDefault="009C17AE" w:rsidP="00FE6F72">
      <w:pPr>
        <w:spacing w:line="360" w:lineRule="auto"/>
        <w:jc w:val="both"/>
        <w:rPr>
          <w:rFonts w:cs="Open Sans"/>
          <w:bCs/>
        </w:rPr>
      </w:pPr>
      <w:r w:rsidRPr="0028471B">
        <w:rPr>
          <w:rFonts w:cs="Open Sans"/>
          <w:bCs/>
        </w:rPr>
        <w:t>Pomiary, na podstawie których wykonywane są oceny, prowadzone są metodą automatyczną i manualną, w oparciu o metodyki referencyjne, a urządzenia podlegają stałemu nadzorowi metrologicznemu Centralnego Laboratorium Badawczego. Oceny wspomagane są modelowaniem matematycznym.</w:t>
      </w:r>
    </w:p>
    <w:p w14:paraId="641CA05A" w14:textId="1375D403" w:rsidR="009C17AE" w:rsidRPr="0028471B" w:rsidRDefault="009C17AE" w:rsidP="009E1AEA">
      <w:pPr>
        <w:spacing w:after="0" w:line="360" w:lineRule="auto"/>
        <w:jc w:val="both"/>
        <w:rPr>
          <w:rFonts w:cs="Open Sans"/>
          <w:bCs/>
        </w:rPr>
      </w:pPr>
      <w:r w:rsidRPr="0028471B">
        <w:rPr>
          <w:rFonts w:cs="Open Sans"/>
          <w:bCs/>
        </w:rPr>
        <w:t>Dla poziomu dopuszczalnego dla dwutlenku siarki, dwutlenku azotu, ołowiu, benzenu, tlenku węgla</w:t>
      </w:r>
      <w:r w:rsidR="005024FC" w:rsidRPr="0028471B">
        <w:rPr>
          <w:rFonts w:cs="Open Sans"/>
          <w:bCs/>
        </w:rPr>
        <w:t>, stężenia pyłu zawieszonego PM2,5 dla poziomu dopuszczalnego II fazy</w:t>
      </w:r>
      <w:r w:rsidRPr="0028471B">
        <w:rPr>
          <w:rFonts w:cs="Open Sans"/>
          <w:bCs/>
        </w:rPr>
        <w:t xml:space="preserve"> oraz poziomu docelowego ozonu, kadmu, arsenu, niklu strefę </w:t>
      </w:r>
      <w:r w:rsidR="0054695E" w:rsidRPr="0028471B">
        <w:rPr>
          <w:rFonts w:cs="Open Sans"/>
          <w:bCs/>
        </w:rPr>
        <w:t>łódzką</w:t>
      </w:r>
      <w:r w:rsidRPr="0028471B">
        <w:rPr>
          <w:rFonts w:cs="Open Sans"/>
          <w:bCs/>
        </w:rPr>
        <w:t xml:space="preserve"> w roku 202</w:t>
      </w:r>
      <w:r w:rsidR="00F66776">
        <w:rPr>
          <w:rFonts w:cs="Open Sans"/>
          <w:bCs/>
        </w:rPr>
        <w:t>5</w:t>
      </w:r>
      <w:r w:rsidRPr="0028471B">
        <w:rPr>
          <w:rFonts w:cs="Open Sans"/>
          <w:bCs/>
        </w:rPr>
        <w:t xml:space="preserve"> zaliczono do klasy A</w:t>
      </w:r>
      <w:r w:rsidR="001E2F3C" w:rsidRPr="0028471B">
        <w:rPr>
          <w:rFonts w:cs="Open Sans"/>
          <w:bCs/>
        </w:rPr>
        <w:t>. W 202</w:t>
      </w:r>
      <w:r w:rsidR="00F66776">
        <w:rPr>
          <w:rFonts w:cs="Open Sans"/>
          <w:bCs/>
        </w:rPr>
        <w:t>5</w:t>
      </w:r>
      <w:r w:rsidR="001E2F3C" w:rsidRPr="0028471B">
        <w:rPr>
          <w:rFonts w:cs="Open Sans"/>
          <w:bCs/>
        </w:rPr>
        <w:t xml:space="preserve"> roku stwierdzono przekroczenia poziomu docelowego dla </w:t>
      </w:r>
      <w:proofErr w:type="spellStart"/>
      <w:r w:rsidR="001E2F3C" w:rsidRPr="0028471B">
        <w:rPr>
          <w:rFonts w:cs="Open Sans"/>
          <w:bCs/>
        </w:rPr>
        <w:t>benzo</w:t>
      </w:r>
      <w:proofErr w:type="spellEnd"/>
      <w:r w:rsidR="001E2F3C" w:rsidRPr="0028471B">
        <w:rPr>
          <w:rFonts w:cs="Open Sans"/>
          <w:bCs/>
        </w:rPr>
        <w:t>(α)</w:t>
      </w:r>
      <w:proofErr w:type="spellStart"/>
      <w:r w:rsidR="001E2F3C" w:rsidRPr="0028471B">
        <w:rPr>
          <w:rFonts w:cs="Open Sans"/>
          <w:bCs/>
        </w:rPr>
        <w:t>pirenu</w:t>
      </w:r>
      <w:proofErr w:type="spellEnd"/>
      <w:r w:rsidR="005D610B" w:rsidRPr="0028471B">
        <w:rPr>
          <w:rFonts w:cs="Open Sans"/>
          <w:bCs/>
        </w:rPr>
        <w:t xml:space="preserve"> (rok)</w:t>
      </w:r>
      <w:r w:rsidR="00727A4B" w:rsidRPr="0028471B">
        <w:rPr>
          <w:rFonts w:cs="Open Sans"/>
          <w:bCs/>
        </w:rPr>
        <w:t xml:space="preserve"> oraz pyłu zawieszonego PM2,5</w:t>
      </w:r>
      <w:r w:rsidR="00C568E3" w:rsidRPr="0028471B">
        <w:rPr>
          <w:rFonts w:cs="Open Sans"/>
          <w:bCs/>
        </w:rPr>
        <w:t xml:space="preserve"> (rok – faza II)</w:t>
      </w:r>
      <w:r w:rsidR="001E2F3C" w:rsidRPr="0028471B">
        <w:rPr>
          <w:rFonts w:cs="Open Sans"/>
          <w:bCs/>
        </w:rPr>
        <w:t xml:space="preserve"> </w:t>
      </w:r>
      <w:r w:rsidR="00F66776">
        <w:rPr>
          <w:rFonts w:cs="Open Sans"/>
          <w:bCs/>
        </w:rPr>
        <w:t xml:space="preserve">oraz </w:t>
      </w:r>
      <w:r w:rsidR="00F66776" w:rsidRPr="0028471B">
        <w:rPr>
          <w:rFonts w:cs="Open Sans"/>
          <w:bCs/>
        </w:rPr>
        <w:t>stężenia pyłu zawieszonego PM10</w:t>
      </w:r>
      <w:r w:rsidR="00F66776">
        <w:rPr>
          <w:rFonts w:cs="Open Sans"/>
          <w:bCs/>
        </w:rPr>
        <w:t xml:space="preserve"> </w:t>
      </w:r>
      <w:r w:rsidR="001E2F3C" w:rsidRPr="0028471B">
        <w:rPr>
          <w:rFonts w:cs="Open Sans"/>
          <w:bCs/>
        </w:rPr>
        <w:t xml:space="preserve">a strefę </w:t>
      </w:r>
      <w:r w:rsidR="0054695E" w:rsidRPr="0028471B">
        <w:rPr>
          <w:rFonts w:cs="Open Sans"/>
          <w:bCs/>
        </w:rPr>
        <w:t>łódzką</w:t>
      </w:r>
      <w:r w:rsidR="001E2F3C" w:rsidRPr="0028471B">
        <w:rPr>
          <w:rFonts w:cs="Open Sans"/>
          <w:bCs/>
        </w:rPr>
        <w:t xml:space="preserve"> zaliczono do klasy C</w:t>
      </w:r>
      <w:r w:rsidRPr="0028471B">
        <w:rPr>
          <w:rFonts w:cs="Open Sans"/>
          <w:bCs/>
        </w:rPr>
        <w:t>. Dokonując klasyfikacji dodatkowej:</w:t>
      </w:r>
    </w:p>
    <w:p w14:paraId="5B2ED874" w14:textId="1121AED5" w:rsidR="00D82ED2" w:rsidRPr="0028471B" w:rsidRDefault="009C17AE">
      <w:pPr>
        <w:numPr>
          <w:ilvl w:val="0"/>
          <w:numId w:val="23"/>
        </w:numPr>
        <w:spacing w:after="0" w:line="360" w:lineRule="auto"/>
        <w:ind w:left="714" w:hanging="357"/>
        <w:jc w:val="both"/>
        <w:rPr>
          <w:rFonts w:cs="Open Sans"/>
          <w:bCs/>
        </w:rPr>
      </w:pPr>
      <w:r w:rsidRPr="0028471B">
        <w:rPr>
          <w:rFonts w:cs="Open Sans"/>
          <w:bCs/>
        </w:rPr>
        <w:t xml:space="preserve">w przypadku ozonu odnosząc otrzymane wyniki do poziomu celu długoterminowego strefę </w:t>
      </w:r>
      <w:r w:rsidR="0054695E" w:rsidRPr="0028471B">
        <w:rPr>
          <w:rFonts w:cs="Open Sans"/>
          <w:bCs/>
        </w:rPr>
        <w:t>łódzką</w:t>
      </w:r>
      <w:r w:rsidRPr="0028471B">
        <w:rPr>
          <w:rFonts w:cs="Open Sans"/>
          <w:bCs/>
        </w:rPr>
        <w:t xml:space="preserve"> zaliczono do klasy D2;</w:t>
      </w:r>
    </w:p>
    <w:p w14:paraId="0F1A2081" w14:textId="58AB1981" w:rsidR="00FE6F72" w:rsidRPr="0028471B" w:rsidRDefault="009C17AE">
      <w:pPr>
        <w:numPr>
          <w:ilvl w:val="0"/>
          <w:numId w:val="23"/>
        </w:numPr>
        <w:spacing w:line="360" w:lineRule="auto"/>
        <w:ind w:left="714" w:hanging="357"/>
        <w:jc w:val="both"/>
        <w:rPr>
          <w:rFonts w:cs="Open Sans"/>
          <w:bCs/>
        </w:rPr>
      </w:pPr>
      <w:r w:rsidRPr="0028471B">
        <w:rPr>
          <w:rFonts w:cs="Open Sans"/>
          <w:bCs/>
        </w:rPr>
        <w:t xml:space="preserve">w przypadku pyłu PM2,5 dla poziomu dopuszczalnego I fazy – strefa </w:t>
      </w:r>
      <w:r w:rsidR="00A3197C" w:rsidRPr="0028471B">
        <w:rPr>
          <w:rFonts w:cs="Open Sans"/>
          <w:bCs/>
        </w:rPr>
        <w:t>łódzka</w:t>
      </w:r>
      <w:r w:rsidRPr="0028471B">
        <w:rPr>
          <w:rFonts w:cs="Open Sans"/>
          <w:bCs/>
        </w:rPr>
        <w:t xml:space="preserve"> uzyskała klasę </w:t>
      </w:r>
      <w:r w:rsidR="00F20749" w:rsidRPr="0028471B">
        <w:rPr>
          <w:rFonts w:cs="Open Sans"/>
          <w:bCs/>
        </w:rPr>
        <w:t>A</w:t>
      </w:r>
      <w:r w:rsidR="001A4E3B" w:rsidRPr="0028471B">
        <w:rPr>
          <w:rFonts w:cs="Open Sans"/>
          <w:bCs/>
        </w:rPr>
        <w:t>.</w:t>
      </w:r>
    </w:p>
    <w:p w14:paraId="59704E48" w14:textId="0E4C091C" w:rsidR="002E6399" w:rsidRPr="00821F0D" w:rsidRDefault="002E6399" w:rsidP="007A0DEC">
      <w:pPr>
        <w:pStyle w:val="Tabeleirysunki"/>
      </w:pPr>
      <w:bookmarkStart w:id="46" w:name="_Toc241528233"/>
      <w:bookmarkStart w:id="47" w:name="_Hlk112779492"/>
      <w:r w:rsidRPr="00821F0D">
        <w:t xml:space="preserve">Tabela </w:t>
      </w:r>
      <w:fldSimple w:instr=" SEQ Tabela \* ARABIC ">
        <w:r w:rsidR="00C55A4B">
          <w:rPr>
            <w:noProof/>
          </w:rPr>
          <w:t>3</w:t>
        </w:r>
      </w:fldSimple>
      <w:r w:rsidR="007D0E6D">
        <w:rPr>
          <w:noProof/>
        </w:rPr>
        <w:t>.</w:t>
      </w:r>
      <w:r w:rsidRPr="00821F0D">
        <w:t xml:space="preserve"> </w:t>
      </w:r>
      <w:r w:rsidRPr="002E6399">
        <w:t>Klasy stref dla poszczególnych zanieczyszczeń uzyskane w ocenie rocznej dokonanej z uwzględnieniem kryteriów ustanowionych w celu ochrony zdrowia (dane za rok 202</w:t>
      </w:r>
      <w:r w:rsidR="00B0662F">
        <w:t>5</w:t>
      </w:r>
      <w:r w:rsidRPr="002E6399">
        <w:t>)</w:t>
      </w:r>
      <w:bookmarkEnd w:id="46"/>
    </w:p>
    <w:tbl>
      <w:tblPr>
        <w:tblStyle w:val="Tabela-Siatka6"/>
        <w:tblW w:w="5000" w:type="pct"/>
        <w:tblLook w:val="04A0" w:firstRow="1" w:lastRow="0" w:firstColumn="1" w:lastColumn="0" w:noHBand="0" w:noVBand="1"/>
        <w:tblDescription w:val="Wskaźnik  2015 r. 2016 r. 2017 r. 2018 r. 2019 r. 2019-2015 Dynamika&#10;Ludność ogółem 34 966  34 680  34 371  34 210  33 874  -1 092  -3,1%&#10;Ludność w wieku poprodukcyjnym 6 566  6 705  6 887  7 095  7 246  680  10,4%&#10;Ludność w wieku produkcyjnym 22 062  21 727  21 386  21 101  20 691  -1 371  -6,2%&#10;Ludność w wieku przedprodukcyjnym (17 lat i mniej) 6 338  6 248  6 098  6 014  5 937  -401  -6,3%"/>
      </w:tblPr>
      <w:tblGrid>
        <w:gridCol w:w="1535"/>
        <w:gridCol w:w="598"/>
        <w:gridCol w:w="598"/>
        <w:gridCol w:w="606"/>
        <w:gridCol w:w="590"/>
        <w:gridCol w:w="598"/>
        <w:gridCol w:w="705"/>
        <w:gridCol w:w="598"/>
        <w:gridCol w:w="598"/>
        <w:gridCol w:w="599"/>
        <w:gridCol w:w="599"/>
        <w:gridCol w:w="681"/>
        <w:gridCol w:w="757"/>
      </w:tblGrid>
      <w:tr w:rsidR="002E6399" w:rsidRPr="0028471B" w14:paraId="4EA27E11" w14:textId="77777777" w:rsidTr="00B0662F">
        <w:tc>
          <w:tcPr>
            <w:tcW w:w="862" w:type="pct"/>
            <w:vMerge w:val="restart"/>
            <w:shd w:val="clear" w:color="auto" w:fill="D50000"/>
          </w:tcPr>
          <w:p w14:paraId="25328A4A" w14:textId="5A42F30C" w:rsidR="002E6399" w:rsidRPr="00B0662F" w:rsidRDefault="002E6399" w:rsidP="00DC5E63">
            <w:pPr>
              <w:spacing w:before="60" w:after="60" w:line="259" w:lineRule="auto"/>
              <w:jc w:val="center"/>
              <w:rPr>
                <w:rFonts w:eastAsia="Calibri" w:cs="Open Sans"/>
                <w:b/>
                <w:bCs/>
                <w:color w:val="FFFFFF" w:themeColor="background1"/>
                <w:sz w:val="18"/>
                <w:szCs w:val="18"/>
              </w:rPr>
            </w:pPr>
            <w:r w:rsidRPr="00B0662F">
              <w:rPr>
                <w:rFonts w:eastAsia="Calibri" w:cs="Open Sans"/>
                <w:b/>
                <w:bCs/>
                <w:color w:val="FFFFFF" w:themeColor="background1"/>
                <w:sz w:val="18"/>
                <w:szCs w:val="18"/>
              </w:rPr>
              <w:t>Nazwa strefy</w:t>
            </w:r>
          </w:p>
        </w:tc>
        <w:tc>
          <w:tcPr>
            <w:tcW w:w="4138" w:type="pct"/>
            <w:gridSpan w:val="12"/>
            <w:shd w:val="clear" w:color="auto" w:fill="D50000"/>
          </w:tcPr>
          <w:p w14:paraId="4DE46925" w14:textId="55FCC9F6" w:rsidR="002E6399" w:rsidRPr="00B0662F" w:rsidRDefault="002E6399" w:rsidP="00DC5E63">
            <w:pPr>
              <w:spacing w:before="60" w:after="60"/>
              <w:jc w:val="center"/>
              <w:rPr>
                <w:rFonts w:eastAsia="Calibri" w:cs="Open Sans"/>
                <w:b/>
                <w:bCs/>
                <w:color w:val="FFFFFF" w:themeColor="background1"/>
                <w:sz w:val="18"/>
                <w:szCs w:val="18"/>
              </w:rPr>
            </w:pPr>
            <w:r w:rsidRPr="00B0662F">
              <w:rPr>
                <w:rFonts w:eastAsia="Calibri" w:cs="Open Sans"/>
                <w:b/>
                <w:bCs/>
                <w:color w:val="FFFFFF" w:themeColor="background1"/>
                <w:sz w:val="18"/>
                <w:szCs w:val="18"/>
              </w:rPr>
              <w:t>Symbol klasy dla poszczególnych substancji</w:t>
            </w:r>
          </w:p>
        </w:tc>
      </w:tr>
      <w:tr w:rsidR="00EA3AA7" w:rsidRPr="0028471B" w14:paraId="18DCA64F" w14:textId="77777777" w:rsidTr="00B0662F">
        <w:trPr>
          <w:trHeight w:val="467"/>
        </w:trPr>
        <w:tc>
          <w:tcPr>
            <w:tcW w:w="862" w:type="pct"/>
            <w:vMerge/>
            <w:shd w:val="clear" w:color="auto" w:fill="D50000"/>
          </w:tcPr>
          <w:p w14:paraId="4478071C" w14:textId="318519FE" w:rsidR="002E6399" w:rsidRPr="00B0662F" w:rsidRDefault="002E6399" w:rsidP="002E6399">
            <w:pPr>
              <w:spacing w:before="60" w:after="60" w:line="259" w:lineRule="auto"/>
              <w:jc w:val="center"/>
              <w:rPr>
                <w:rFonts w:eastAsia="Calibri" w:cs="Open Sans"/>
                <w:b/>
                <w:bCs/>
                <w:color w:val="FFFFFF" w:themeColor="background1"/>
                <w:sz w:val="18"/>
                <w:szCs w:val="18"/>
              </w:rPr>
            </w:pPr>
          </w:p>
        </w:tc>
        <w:tc>
          <w:tcPr>
            <w:tcW w:w="345" w:type="pct"/>
            <w:shd w:val="clear" w:color="auto" w:fill="D50000"/>
          </w:tcPr>
          <w:p w14:paraId="4BB586AD" w14:textId="637C61D9" w:rsidR="002E6399" w:rsidRPr="00B0662F" w:rsidRDefault="002E6399" w:rsidP="002E6399">
            <w:pPr>
              <w:spacing w:before="60" w:after="60" w:line="259" w:lineRule="auto"/>
              <w:jc w:val="center"/>
              <w:rPr>
                <w:rFonts w:eastAsia="Calibri" w:cs="Open Sans"/>
                <w:b/>
                <w:bCs/>
                <w:color w:val="FFFFFF" w:themeColor="background1"/>
                <w:sz w:val="18"/>
                <w:szCs w:val="18"/>
              </w:rPr>
            </w:pPr>
            <w:r w:rsidRPr="00B0662F">
              <w:rPr>
                <w:rFonts w:cs="Open Sans"/>
                <w:b/>
                <w:bCs/>
                <w:color w:val="FFFFFF" w:themeColor="background1"/>
                <w:sz w:val="18"/>
                <w:szCs w:val="18"/>
              </w:rPr>
              <w:t>SO</w:t>
            </w:r>
            <w:r w:rsidRPr="00B0662F">
              <w:rPr>
                <w:rFonts w:cs="Open Sans"/>
                <w:b/>
                <w:bCs/>
                <w:color w:val="FFFFFF" w:themeColor="background1"/>
                <w:sz w:val="18"/>
                <w:szCs w:val="18"/>
                <w:vertAlign w:val="subscript"/>
              </w:rPr>
              <w:t>2</w:t>
            </w:r>
          </w:p>
        </w:tc>
        <w:tc>
          <w:tcPr>
            <w:tcW w:w="345" w:type="pct"/>
            <w:shd w:val="clear" w:color="auto" w:fill="D50000"/>
          </w:tcPr>
          <w:p w14:paraId="1EB12FF7" w14:textId="35C2AB7B" w:rsidR="002E6399" w:rsidRPr="00B0662F" w:rsidRDefault="002E6399" w:rsidP="002E6399">
            <w:pPr>
              <w:spacing w:before="60" w:after="60"/>
              <w:jc w:val="center"/>
              <w:rPr>
                <w:rFonts w:eastAsia="Calibri" w:cs="Open Sans"/>
                <w:b/>
                <w:bCs/>
                <w:color w:val="FFFFFF" w:themeColor="background1"/>
                <w:sz w:val="18"/>
                <w:szCs w:val="18"/>
              </w:rPr>
            </w:pPr>
            <w:r w:rsidRPr="00B0662F">
              <w:rPr>
                <w:rFonts w:cs="Open Sans"/>
                <w:b/>
                <w:bCs/>
                <w:color w:val="FFFFFF" w:themeColor="background1"/>
                <w:sz w:val="18"/>
                <w:szCs w:val="18"/>
              </w:rPr>
              <w:t>NO</w:t>
            </w:r>
            <w:r w:rsidRPr="00B0662F">
              <w:rPr>
                <w:rFonts w:cs="Open Sans"/>
                <w:b/>
                <w:bCs/>
                <w:color w:val="FFFFFF" w:themeColor="background1"/>
                <w:sz w:val="18"/>
                <w:szCs w:val="18"/>
                <w:vertAlign w:val="subscript"/>
              </w:rPr>
              <w:t>2</w:t>
            </w:r>
          </w:p>
        </w:tc>
        <w:tc>
          <w:tcPr>
            <w:tcW w:w="345" w:type="pct"/>
            <w:shd w:val="clear" w:color="auto" w:fill="D50000"/>
          </w:tcPr>
          <w:p w14:paraId="645C4C1D" w14:textId="08396BDF" w:rsidR="002E6399" w:rsidRPr="00B0662F" w:rsidRDefault="002E6399" w:rsidP="002E6399">
            <w:pPr>
              <w:spacing w:before="60" w:after="60"/>
              <w:jc w:val="center"/>
              <w:rPr>
                <w:rFonts w:eastAsia="Calibri" w:cs="Open Sans"/>
                <w:b/>
                <w:bCs/>
                <w:color w:val="FFFFFF" w:themeColor="background1"/>
                <w:sz w:val="18"/>
                <w:szCs w:val="18"/>
              </w:rPr>
            </w:pPr>
            <w:r w:rsidRPr="00B0662F">
              <w:rPr>
                <w:rFonts w:cs="Open Sans"/>
                <w:b/>
                <w:bCs/>
                <w:color w:val="FFFFFF" w:themeColor="background1"/>
                <w:sz w:val="18"/>
                <w:szCs w:val="18"/>
              </w:rPr>
              <w:t>C</w:t>
            </w:r>
            <w:r w:rsidRPr="00B0662F">
              <w:rPr>
                <w:rFonts w:cs="Open Sans"/>
                <w:b/>
                <w:bCs/>
                <w:color w:val="FFFFFF" w:themeColor="background1"/>
                <w:sz w:val="18"/>
                <w:szCs w:val="18"/>
                <w:vertAlign w:val="subscript"/>
              </w:rPr>
              <w:t>6</w:t>
            </w:r>
            <w:r w:rsidRPr="00B0662F">
              <w:rPr>
                <w:rFonts w:cs="Open Sans"/>
                <w:b/>
                <w:bCs/>
                <w:color w:val="FFFFFF" w:themeColor="background1"/>
                <w:sz w:val="18"/>
                <w:szCs w:val="18"/>
              </w:rPr>
              <w:t>H</w:t>
            </w:r>
            <w:r w:rsidRPr="00B0662F">
              <w:rPr>
                <w:rFonts w:cs="Open Sans"/>
                <w:b/>
                <w:bCs/>
                <w:color w:val="FFFFFF" w:themeColor="background1"/>
                <w:sz w:val="18"/>
                <w:szCs w:val="18"/>
                <w:vertAlign w:val="subscript"/>
              </w:rPr>
              <w:t>6</w:t>
            </w:r>
          </w:p>
        </w:tc>
        <w:tc>
          <w:tcPr>
            <w:tcW w:w="345" w:type="pct"/>
            <w:shd w:val="clear" w:color="auto" w:fill="D50000"/>
          </w:tcPr>
          <w:p w14:paraId="5567F917" w14:textId="1DEC09DA" w:rsidR="002E6399" w:rsidRPr="00B0662F" w:rsidRDefault="002E6399" w:rsidP="002E6399">
            <w:pPr>
              <w:spacing w:before="60" w:after="60"/>
              <w:jc w:val="center"/>
              <w:rPr>
                <w:rFonts w:eastAsia="Calibri" w:cs="Open Sans"/>
                <w:b/>
                <w:bCs/>
                <w:color w:val="FFFFFF" w:themeColor="background1"/>
                <w:sz w:val="18"/>
                <w:szCs w:val="18"/>
              </w:rPr>
            </w:pPr>
            <w:r w:rsidRPr="00B0662F">
              <w:rPr>
                <w:rFonts w:cs="Open Sans"/>
                <w:b/>
                <w:bCs/>
                <w:color w:val="FFFFFF" w:themeColor="background1"/>
                <w:sz w:val="18"/>
                <w:szCs w:val="18"/>
              </w:rPr>
              <w:t>CO</w:t>
            </w:r>
          </w:p>
        </w:tc>
        <w:tc>
          <w:tcPr>
            <w:tcW w:w="345" w:type="pct"/>
            <w:shd w:val="clear" w:color="auto" w:fill="D50000"/>
          </w:tcPr>
          <w:p w14:paraId="0DFC7BF5" w14:textId="0342C0BF" w:rsidR="002E6399" w:rsidRPr="00B0662F" w:rsidRDefault="002E6399" w:rsidP="002E6399">
            <w:pPr>
              <w:spacing w:before="60" w:after="60" w:line="259" w:lineRule="auto"/>
              <w:jc w:val="center"/>
              <w:rPr>
                <w:rFonts w:eastAsia="Calibri" w:cs="Open Sans"/>
                <w:b/>
                <w:bCs/>
                <w:color w:val="FFFFFF" w:themeColor="background1"/>
                <w:sz w:val="18"/>
                <w:szCs w:val="18"/>
              </w:rPr>
            </w:pPr>
            <w:r w:rsidRPr="00B0662F">
              <w:rPr>
                <w:rFonts w:cs="Open Sans"/>
                <w:b/>
                <w:bCs/>
                <w:color w:val="FFFFFF" w:themeColor="background1"/>
                <w:sz w:val="18"/>
                <w:szCs w:val="18"/>
              </w:rPr>
              <w:t>O</w:t>
            </w:r>
            <w:r w:rsidRPr="00B0662F">
              <w:rPr>
                <w:rFonts w:cs="Open Sans"/>
                <w:b/>
                <w:bCs/>
                <w:color w:val="FFFFFF" w:themeColor="background1"/>
                <w:sz w:val="18"/>
                <w:szCs w:val="18"/>
                <w:vertAlign w:val="subscript"/>
              </w:rPr>
              <w:t>3</w:t>
            </w:r>
          </w:p>
        </w:tc>
        <w:tc>
          <w:tcPr>
            <w:tcW w:w="345" w:type="pct"/>
            <w:shd w:val="clear" w:color="auto" w:fill="D50000"/>
          </w:tcPr>
          <w:p w14:paraId="2A2C2911" w14:textId="32E91CFB" w:rsidR="002E6399" w:rsidRPr="00B0662F" w:rsidRDefault="002E6399" w:rsidP="002E6399">
            <w:pPr>
              <w:spacing w:before="60" w:after="60" w:line="259" w:lineRule="auto"/>
              <w:jc w:val="center"/>
              <w:rPr>
                <w:rFonts w:eastAsia="Calibri" w:cs="Open Sans"/>
                <w:b/>
                <w:bCs/>
                <w:color w:val="FFFFFF" w:themeColor="background1"/>
                <w:sz w:val="18"/>
                <w:szCs w:val="18"/>
              </w:rPr>
            </w:pPr>
            <w:r w:rsidRPr="00B0662F">
              <w:rPr>
                <w:rFonts w:cs="Open Sans"/>
                <w:b/>
                <w:bCs/>
                <w:color w:val="FFFFFF" w:themeColor="background1"/>
                <w:sz w:val="18"/>
                <w:szCs w:val="18"/>
              </w:rPr>
              <w:t>PM10</w:t>
            </w:r>
          </w:p>
        </w:tc>
        <w:tc>
          <w:tcPr>
            <w:tcW w:w="345" w:type="pct"/>
            <w:shd w:val="clear" w:color="auto" w:fill="D50000"/>
          </w:tcPr>
          <w:p w14:paraId="14B1D742" w14:textId="34098880" w:rsidR="002E6399" w:rsidRPr="00B0662F" w:rsidRDefault="002E6399" w:rsidP="002E6399">
            <w:pPr>
              <w:spacing w:before="60" w:after="60"/>
              <w:jc w:val="center"/>
              <w:rPr>
                <w:rFonts w:eastAsia="Calibri" w:cs="Open Sans"/>
                <w:b/>
                <w:bCs/>
                <w:color w:val="FFFFFF" w:themeColor="background1"/>
                <w:sz w:val="18"/>
                <w:szCs w:val="18"/>
              </w:rPr>
            </w:pPr>
            <w:r w:rsidRPr="00B0662F">
              <w:rPr>
                <w:rFonts w:cs="Open Sans"/>
                <w:b/>
                <w:bCs/>
                <w:color w:val="FFFFFF" w:themeColor="background1"/>
                <w:sz w:val="18"/>
                <w:szCs w:val="18"/>
              </w:rPr>
              <w:t>Pb</w:t>
            </w:r>
          </w:p>
        </w:tc>
        <w:tc>
          <w:tcPr>
            <w:tcW w:w="345" w:type="pct"/>
            <w:shd w:val="clear" w:color="auto" w:fill="D50000"/>
          </w:tcPr>
          <w:p w14:paraId="7B303A74" w14:textId="6CC673A2" w:rsidR="002E6399" w:rsidRPr="00B0662F" w:rsidRDefault="002E6399" w:rsidP="002E6399">
            <w:pPr>
              <w:spacing w:before="60" w:after="60" w:line="259" w:lineRule="auto"/>
              <w:jc w:val="center"/>
              <w:rPr>
                <w:rFonts w:eastAsia="Calibri" w:cs="Open Sans"/>
                <w:b/>
                <w:bCs/>
                <w:color w:val="FFFFFF" w:themeColor="background1"/>
                <w:sz w:val="18"/>
                <w:szCs w:val="18"/>
              </w:rPr>
            </w:pPr>
            <w:r w:rsidRPr="00B0662F">
              <w:rPr>
                <w:rFonts w:cs="Open Sans"/>
                <w:b/>
                <w:bCs/>
                <w:color w:val="FFFFFF" w:themeColor="background1"/>
                <w:sz w:val="18"/>
                <w:szCs w:val="18"/>
              </w:rPr>
              <w:t>As</w:t>
            </w:r>
          </w:p>
        </w:tc>
        <w:tc>
          <w:tcPr>
            <w:tcW w:w="345" w:type="pct"/>
            <w:shd w:val="clear" w:color="auto" w:fill="D50000"/>
          </w:tcPr>
          <w:p w14:paraId="043F66B6" w14:textId="144F0597" w:rsidR="002E6399" w:rsidRPr="00B0662F" w:rsidRDefault="002E6399" w:rsidP="002E6399">
            <w:pPr>
              <w:spacing w:before="60" w:after="60" w:line="259" w:lineRule="auto"/>
              <w:jc w:val="center"/>
              <w:rPr>
                <w:rFonts w:eastAsia="Calibri" w:cs="Open Sans"/>
                <w:b/>
                <w:bCs/>
                <w:color w:val="FFFFFF" w:themeColor="background1"/>
                <w:sz w:val="18"/>
                <w:szCs w:val="18"/>
              </w:rPr>
            </w:pPr>
            <w:r w:rsidRPr="00B0662F">
              <w:rPr>
                <w:rFonts w:cs="Open Sans"/>
                <w:b/>
                <w:bCs/>
                <w:color w:val="FFFFFF" w:themeColor="background1"/>
                <w:sz w:val="18"/>
                <w:szCs w:val="18"/>
              </w:rPr>
              <w:t>Cd</w:t>
            </w:r>
          </w:p>
        </w:tc>
        <w:tc>
          <w:tcPr>
            <w:tcW w:w="345" w:type="pct"/>
            <w:shd w:val="clear" w:color="auto" w:fill="D50000"/>
          </w:tcPr>
          <w:p w14:paraId="70358118" w14:textId="36962F86" w:rsidR="002E6399" w:rsidRPr="00B0662F" w:rsidRDefault="002E6399" w:rsidP="002E6399">
            <w:pPr>
              <w:spacing w:before="60" w:after="60"/>
              <w:jc w:val="center"/>
              <w:rPr>
                <w:rFonts w:eastAsia="Calibri" w:cs="Open Sans"/>
                <w:b/>
                <w:bCs/>
                <w:color w:val="FFFFFF" w:themeColor="background1"/>
                <w:sz w:val="18"/>
                <w:szCs w:val="18"/>
              </w:rPr>
            </w:pPr>
            <w:r w:rsidRPr="00B0662F">
              <w:rPr>
                <w:rFonts w:cs="Open Sans"/>
                <w:b/>
                <w:bCs/>
                <w:color w:val="FFFFFF" w:themeColor="background1"/>
                <w:sz w:val="18"/>
                <w:szCs w:val="18"/>
              </w:rPr>
              <w:t>Ni</w:t>
            </w:r>
          </w:p>
        </w:tc>
        <w:tc>
          <w:tcPr>
            <w:tcW w:w="345" w:type="pct"/>
            <w:shd w:val="clear" w:color="auto" w:fill="D50000"/>
          </w:tcPr>
          <w:p w14:paraId="0F53FD42" w14:textId="3AA9EDF7" w:rsidR="002E6399" w:rsidRPr="00B0662F" w:rsidRDefault="002E6399" w:rsidP="002E6399">
            <w:pPr>
              <w:spacing w:before="60" w:after="60" w:line="259" w:lineRule="auto"/>
              <w:jc w:val="center"/>
              <w:rPr>
                <w:rFonts w:eastAsia="Calibri" w:cs="Open Sans"/>
                <w:b/>
                <w:bCs/>
                <w:color w:val="FFFFFF" w:themeColor="background1"/>
                <w:sz w:val="18"/>
                <w:szCs w:val="18"/>
              </w:rPr>
            </w:pPr>
            <w:r w:rsidRPr="00B0662F">
              <w:rPr>
                <w:rFonts w:cs="Open Sans"/>
                <w:b/>
                <w:bCs/>
                <w:color w:val="FFFFFF" w:themeColor="background1"/>
                <w:sz w:val="18"/>
                <w:szCs w:val="18"/>
              </w:rPr>
              <w:t>B(a)P</w:t>
            </w:r>
          </w:p>
        </w:tc>
        <w:tc>
          <w:tcPr>
            <w:tcW w:w="344" w:type="pct"/>
            <w:shd w:val="clear" w:color="auto" w:fill="D50000"/>
          </w:tcPr>
          <w:p w14:paraId="242775BD" w14:textId="241ADEBF" w:rsidR="002E6399" w:rsidRPr="00B0662F" w:rsidRDefault="002E6399" w:rsidP="002E6399">
            <w:pPr>
              <w:spacing w:before="60" w:after="60" w:line="259" w:lineRule="auto"/>
              <w:jc w:val="center"/>
              <w:rPr>
                <w:rFonts w:eastAsia="Calibri" w:cs="Open Sans"/>
                <w:b/>
                <w:bCs/>
                <w:color w:val="FFFFFF" w:themeColor="background1"/>
                <w:sz w:val="18"/>
                <w:szCs w:val="18"/>
              </w:rPr>
            </w:pPr>
            <w:r w:rsidRPr="00B0662F">
              <w:rPr>
                <w:rFonts w:cs="Open Sans"/>
                <w:b/>
                <w:bCs/>
                <w:color w:val="FFFFFF" w:themeColor="background1"/>
                <w:sz w:val="18"/>
                <w:szCs w:val="18"/>
              </w:rPr>
              <w:t>PM2,5</w:t>
            </w:r>
          </w:p>
        </w:tc>
      </w:tr>
      <w:tr w:rsidR="00EA3AA7" w:rsidRPr="0028471B" w14:paraId="019735E9" w14:textId="77777777" w:rsidTr="00B0662F">
        <w:tc>
          <w:tcPr>
            <w:tcW w:w="862" w:type="pct"/>
          </w:tcPr>
          <w:p w14:paraId="63E4E596" w14:textId="6E646397" w:rsidR="002E6399" w:rsidRPr="0028471B" w:rsidRDefault="0054695E" w:rsidP="002E6399">
            <w:pPr>
              <w:spacing w:before="60" w:after="60" w:line="259" w:lineRule="auto"/>
              <w:jc w:val="center"/>
              <w:rPr>
                <w:rFonts w:eastAsia="Calibri" w:cs="Open Sans"/>
                <w:color w:val="000000" w:themeColor="text1"/>
                <w:sz w:val="18"/>
                <w:szCs w:val="18"/>
              </w:rPr>
            </w:pPr>
            <w:r w:rsidRPr="0028471B">
              <w:rPr>
                <w:rFonts w:eastAsia="Calibri" w:cs="Open Sans"/>
                <w:sz w:val="18"/>
                <w:szCs w:val="18"/>
              </w:rPr>
              <w:t>łódzka</w:t>
            </w:r>
          </w:p>
        </w:tc>
        <w:tc>
          <w:tcPr>
            <w:tcW w:w="345" w:type="pct"/>
          </w:tcPr>
          <w:p w14:paraId="5F4890DE" w14:textId="35DFF9D6" w:rsidR="002E6399" w:rsidRPr="0028471B" w:rsidRDefault="002E6399" w:rsidP="002E6399">
            <w:pPr>
              <w:spacing w:before="60" w:after="60" w:line="259" w:lineRule="auto"/>
              <w:jc w:val="center"/>
              <w:rPr>
                <w:rFonts w:eastAsia="Calibri" w:cs="Open Sans"/>
                <w:b/>
                <w:color w:val="000000" w:themeColor="text1"/>
                <w:sz w:val="18"/>
                <w:szCs w:val="18"/>
              </w:rPr>
            </w:pPr>
            <w:r w:rsidRPr="0028471B">
              <w:rPr>
                <w:rFonts w:cs="Open Sans"/>
                <w:b/>
                <w:color w:val="000000" w:themeColor="text1"/>
                <w:sz w:val="18"/>
                <w:szCs w:val="18"/>
              </w:rPr>
              <w:t>A</w:t>
            </w:r>
          </w:p>
        </w:tc>
        <w:tc>
          <w:tcPr>
            <w:tcW w:w="345" w:type="pct"/>
          </w:tcPr>
          <w:p w14:paraId="579D9F3C" w14:textId="6C806646" w:rsidR="002E6399" w:rsidRPr="0028471B" w:rsidRDefault="002E6399" w:rsidP="002E6399">
            <w:pPr>
              <w:spacing w:before="60" w:after="60"/>
              <w:jc w:val="center"/>
              <w:rPr>
                <w:rFonts w:eastAsia="Calibri" w:cs="Open Sans"/>
                <w:b/>
                <w:color w:val="000000" w:themeColor="text1"/>
                <w:sz w:val="18"/>
                <w:szCs w:val="18"/>
              </w:rPr>
            </w:pPr>
            <w:r w:rsidRPr="0028471B">
              <w:rPr>
                <w:rFonts w:cs="Open Sans"/>
                <w:b/>
                <w:color w:val="000000" w:themeColor="text1"/>
                <w:sz w:val="18"/>
                <w:szCs w:val="18"/>
              </w:rPr>
              <w:t>A</w:t>
            </w:r>
          </w:p>
        </w:tc>
        <w:tc>
          <w:tcPr>
            <w:tcW w:w="345" w:type="pct"/>
          </w:tcPr>
          <w:p w14:paraId="23797D9E" w14:textId="14E07BFA" w:rsidR="002E6399" w:rsidRPr="0028471B" w:rsidRDefault="002E6399" w:rsidP="002E6399">
            <w:pPr>
              <w:spacing w:before="60" w:after="60"/>
              <w:jc w:val="center"/>
              <w:rPr>
                <w:rFonts w:eastAsia="Calibri" w:cs="Open Sans"/>
                <w:b/>
                <w:color w:val="000000" w:themeColor="text1"/>
                <w:sz w:val="18"/>
                <w:szCs w:val="18"/>
              </w:rPr>
            </w:pPr>
            <w:r w:rsidRPr="0028471B">
              <w:rPr>
                <w:rFonts w:cs="Open Sans"/>
                <w:b/>
                <w:color w:val="000000" w:themeColor="text1"/>
                <w:sz w:val="18"/>
                <w:szCs w:val="18"/>
              </w:rPr>
              <w:t>A</w:t>
            </w:r>
          </w:p>
        </w:tc>
        <w:tc>
          <w:tcPr>
            <w:tcW w:w="345" w:type="pct"/>
          </w:tcPr>
          <w:p w14:paraId="76B08AF3" w14:textId="0300D2B5" w:rsidR="002E6399" w:rsidRPr="0028471B" w:rsidRDefault="002E6399" w:rsidP="002E6399">
            <w:pPr>
              <w:spacing w:before="60" w:after="60"/>
              <w:jc w:val="center"/>
              <w:rPr>
                <w:rFonts w:eastAsia="Calibri" w:cs="Open Sans"/>
                <w:b/>
                <w:color w:val="000000" w:themeColor="text1"/>
                <w:sz w:val="18"/>
                <w:szCs w:val="18"/>
              </w:rPr>
            </w:pPr>
            <w:r w:rsidRPr="0028471B">
              <w:rPr>
                <w:rFonts w:cs="Open Sans"/>
                <w:b/>
                <w:color w:val="000000" w:themeColor="text1"/>
                <w:sz w:val="18"/>
                <w:szCs w:val="18"/>
              </w:rPr>
              <w:t>A</w:t>
            </w:r>
          </w:p>
        </w:tc>
        <w:tc>
          <w:tcPr>
            <w:tcW w:w="345" w:type="pct"/>
          </w:tcPr>
          <w:p w14:paraId="7DEA8BA2" w14:textId="51A015A9" w:rsidR="002E6399" w:rsidRPr="0028471B" w:rsidRDefault="002E6399" w:rsidP="002E6399">
            <w:pPr>
              <w:spacing w:before="60" w:after="60" w:line="259" w:lineRule="auto"/>
              <w:jc w:val="center"/>
              <w:rPr>
                <w:rFonts w:eastAsia="Calibri" w:cs="Open Sans"/>
                <w:b/>
                <w:color w:val="000000" w:themeColor="text1"/>
                <w:sz w:val="18"/>
                <w:szCs w:val="18"/>
              </w:rPr>
            </w:pPr>
            <w:r w:rsidRPr="0028471B">
              <w:rPr>
                <w:rFonts w:cs="Open Sans"/>
                <w:b/>
                <w:color w:val="000000" w:themeColor="text1"/>
                <w:sz w:val="18"/>
                <w:szCs w:val="18"/>
              </w:rPr>
              <w:t>A</w:t>
            </w:r>
            <w:r w:rsidRPr="0028471B">
              <w:rPr>
                <w:rFonts w:cs="Open Sans"/>
                <w:b/>
                <w:color w:val="000000" w:themeColor="text1"/>
                <w:sz w:val="18"/>
                <w:szCs w:val="18"/>
                <w:vertAlign w:val="superscript"/>
              </w:rPr>
              <w:t>1</w:t>
            </w:r>
          </w:p>
        </w:tc>
        <w:tc>
          <w:tcPr>
            <w:tcW w:w="345" w:type="pct"/>
          </w:tcPr>
          <w:p w14:paraId="29FBB0C7" w14:textId="7DBEB0E5" w:rsidR="002E6399" w:rsidRPr="0028471B" w:rsidRDefault="00F66776" w:rsidP="002E6399">
            <w:pPr>
              <w:spacing w:before="60" w:after="60" w:line="259" w:lineRule="auto"/>
              <w:jc w:val="center"/>
              <w:rPr>
                <w:rFonts w:eastAsia="Calibri" w:cs="Open Sans"/>
                <w:b/>
                <w:color w:val="000000" w:themeColor="text1"/>
                <w:sz w:val="18"/>
                <w:szCs w:val="18"/>
              </w:rPr>
            </w:pPr>
            <w:r w:rsidRPr="00F66776">
              <w:rPr>
                <w:rFonts w:eastAsia="Calibri" w:cs="Open Sans"/>
                <w:b/>
                <w:color w:val="EE0000"/>
                <w:sz w:val="18"/>
                <w:szCs w:val="18"/>
              </w:rPr>
              <w:t>C</w:t>
            </w:r>
          </w:p>
        </w:tc>
        <w:tc>
          <w:tcPr>
            <w:tcW w:w="345" w:type="pct"/>
          </w:tcPr>
          <w:p w14:paraId="42954CBE" w14:textId="165D5F3F" w:rsidR="002E6399" w:rsidRPr="0028471B" w:rsidRDefault="002E6399" w:rsidP="002E6399">
            <w:pPr>
              <w:spacing w:before="60" w:after="60"/>
              <w:jc w:val="center"/>
              <w:rPr>
                <w:rFonts w:eastAsia="Calibri" w:cs="Open Sans"/>
                <w:b/>
                <w:color w:val="000000" w:themeColor="text1"/>
                <w:sz w:val="18"/>
                <w:szCs w:val="18"/>
              </w:rPr>
            </w:pPr>
            <w:r w:rsidRPr="0028471B">
              <w:rPr>
                <w:rFonts w:cs="Open Sans"/>
                <w:b/>
                <w:color w:val="000000" w:themeColor="text1"/>
                <w:sz w:val="18"/>
                <w:szCs w:val="18"/>
              </w:rPr>
              <w:t>A</w:t>
            </w:r>
          </w:p>
        </w:tc>
        <w:tc>
          <w:tcPr>
            <w:tcW w:w="345" w:type="pct"/>
          </w:tcPr>
          <w:p w14:paraId="37B97D90" w14:textId="171BB993" w:rsidR="002E6399" w:rsidRPr="0028471B" w:rsidRDefault="002E6399" w:rsidP="002E6399">
            <w:pPr>
              <w:spacing w:before="60" w:after="60" w:line="259" w:lineRule="auto"/>
              <w:jc w:val="center"/>
              <w:rPr>
                <w:rFonts w:eastAsia="Calibri" w:cs="Open Sans"/>
                <w:b/>
                <w:color w:val="000000" w:themeColor="text1"/>
                <w:sz w:val="18"/>
                <w:szCs w:val="18"/>
              </w:rPr>
            </w:pPr>
            <w:r w:rsidRPr="0028471B">
              <w:rPr>
                <w:rFonts w:cs="Open Sans"/>
                <w:b/>
                <w:color w:val="000000" w:themeColor="text1"/>
                <w:sz w:val="18"/>
                <w:szCs w:val="18"/>
              </w:rPr>
              <w:t>A</w:t>
            </w:r>
          </w:p>
        </w:tc>
        <w:tc>
          <w:tcPr>
            <w:tcW w:w="345" w:type="pct"/>
          </w:tcPr>
          <w:p w14:paraId="6212CAC9" w14:textId="1DAAED09" w:rsidR="002E6399" w:rsidRPr="0028471B" w:rsidRDefault="002E6399" w:rsidP="002E6399">
            <w:pPr>
              <w:spacing w:before="60" w:after="60" w:line="259" w:lineRule="auto"/>
              <w:jc w:val="center"/>
              <w:rPr>
                <w:rFonts w:eastAsia="Calibri" w:cs="Open Sans"/>
                <w:b/>
                <w:color w:val="000000" w:themeColor="text1"/>
                <w:sz w:val="18"/>
                <w:szCs w:val="18"/>
              </w:rPr>
            </w:pPr>
            <w:r w:rsidRPr="0028471B">
              <w:rPr>
                <w:rFonts w:cs="Open Sans"/>
                <w:b/>
                <w:color w:val="000000" w:themeColor="text1"/>
                <w:sz w:val="18"/>
                <w:szCs w:val="18"/>
              </w:rPr>
              <w:t>A</w:t>
            </w:r>
          </w:p>
        </w:tc>
        <w:tc>
          <w:tcPr>
            <w:tcW w:w="345" w:type="pct"/>
          </w:tcPr>
          <w:p w14:paraId="3CCAD5BA" w14:textId="41542153" w:rsidR="002E6399" w:rsidRPr="0028471B" w:rsidRDefault="002E6399" w:rsidP="002E6399">
            <w:pPr>
              <w:spacing w:before="60" w:after="60"/>
              <w:jc w:val="center"/>
              <w:rPr>
                <w:rFonts w:eastAsia="Calibri" w:cs="Open Sans"/>
                <w:b/>
                <w:color w:val="000000" w:themeColor="text1"/>
                <w:sz w:val="18"/>
                <w:szCs w:val="18"/>
              </w:rPr>
            </w:pPr>
            <w:r w:rsidRPr="0028471B">
              <w:rPr>
                <w:rFonts w:cs="Open Sans"/>
                <w:b/>
                <w:color w:val="000000" w:themeColor="text1"/>
                <w:sz w:val="18"/>
                <w:szCs w:val="18"/>
              </w:rPr>
              <w:t>A</w:t>
            </w:r>
          </w:p>
        </w:tc>
        <w:tc>
          <w:tcPr>
            <w:tcW w:w="345" w:type="pct"/>
          </w:tcPr>
          <w:p w14:paraId="05FA7A2F" w14:textId="538F49B0" w:rsidR="002E6399" w:rsidRPr="0028471B" w:rsidRDefault="002E6399" w:rsidP="002E6399">
            <w:pPr>
              <w:spacing w:before="60" w:after="60" w:line="259" w:lineRule="auto"/>
              <w:jc w:val="center"/>
              <w:rPr>
                <w:rFonts w:eastAsia="Calibri" w:cs="Open Sans"/>
                <w:b/>
                <w:color w:val="FF0000"/>
                <w:sz w:val="18"/>
                <w:szCs w:val="18"/>
              </w:rPr>
            </w:pPr>
            <w:r w:rsidRPr="0028471B">
              <w:rPr>
                <w:rFonts w:cs="Open Sans"/>
                <w:b/>
                <w:color w:val="FF0000"/>
                <w:sz w:val="18"/>
                <w:szCs w:val="18"/>
              </w:rPr>
              <w:t>C</w:t>
            </w:r>
          </w:p>
        </w:tc>
        <w:tc>
          <w:tcPr>
            <w:tcW w:w="344" w:type="pct"/>
          </w:tcPr>
          <w:p w14:paraId="752E0588" w14:textId="47CC9115" w:rsidR="002E6399" w:rsidRPr="0028471B" w:rsidRDefault="009F0634" w:rsidP="002E6399">
            <w:pPr>
              <w:spacing w:before="60" w:after="60" w:line="259" w:lineRule="auto"/>
              <w:jc w:val="center"/>
              <w:rPr>
                <w:rFonts w:eastAsia="Calibri" w:cs="Open Sans"/>
                <w:b/>
                <w:color w:val="FF0000"/>
                <w:sz w:val="18"/>
                <w:szCs w:val="18"/>
              </w:rPr>
            </w:pPr>
            <w:r w:rsidRPr="0028471B">
              <w:rPr>
                <w:rFonts w:cs="Open Sans"/>
                <w:b/>
                <w:color w:val="FF0000"/>
                <w:sz w:val="18"/>
                <w:szCs w:val="18"/>
              </w:rPr>
              <w:t>C</w:t>
            </w:r>
            <w:r w:rsidR="002E6399" w:rsidRPr="0028471B">
              <w:rPr>
                <w:rFonts w:cs="Open Sans"/>
                <w:b/>
                <w:color w:val="FF0000"/>
                <w:sz w:val="18"/>
                <w:szCs w:val="18"/>
                <w:vertAlign w:val="superscript"/>
              </w:rPr>
              <w:t>1</w:t>
            </w:r>
          </w:p>
        </w:tc>
      </w:tr>
    </w:tbl>
    <w:p w14:paraId="4CEF3C38" w14:textId="406BE019" w:rsidR="009C17AE" w:rsidRPr="008F6DC1" w:rsidRDefault="002E6399" w:rsidP="007A0DEC">
      <w:pPr>
        <w:pStyle w:val="rdo0"/>
      </w:pPr>
      <w:r w:rsidRPr="008F6DC1">
        <w:t xml:space="preserve">Źródło: Roczna ocena jakości powietrza w województwie </w:t>
      </w:r>
      <w:r w:rsidR="0054695E">
        <w:t>łódzkim</w:t>
      </w:r>
      <w:r w:rsidRPr="008F6DC1">
        <w:t>. Raport za rok 202</w:t>
      </w:r>
      <w:r w:rsidR="00B0662F">
        <w:t>5</w:t>
      </w:r>
    </w:p>
    <w:bookmarkEnd w:id="47"/>
    <w:p w14:paraId="10E617AC" w14:textId="6D380308" w:rsidR="009C17AE" w:rsidRPr="0028471B" w:rsidRDefault="009C17AE" w:rsidP="00FE6F72">
      <w:pPr>
        <w:spacing w:after="0" w:line="360" w:lineRule="auto"/>
        <w:jc w:val="both"/>
        <w:rPr>
          <w:rFonts w:cs="Open Sans"/>
          <w:bCs/>
        </w:rPr>
      </w:pPr>
      <w:r w:rsidRPr="0028471B">
        <w:rPr>
          <w:rFonts w:cs="Open Sans"/>
        </w:rPr>
        <w:t xml:space="preserve">Ocena pod kątem ochrony roślin prowadzona jest wyłącznie dla strefy </w:t>
      </w:r>
      <w:r w:rsidR="00A3197C" w:rsidRPr="0028471B">
        <w:rPr>
          <w:rFonts w:cs="Open Sans"/>
        </w:rPr>
        <w:t>łódzkiej</w:t>
      </w:r>
      <w:r w:rsidRPr="0028471B">
        <w:rPr>
          <w:rFonts w:cs="Open Sans"/>
        </w:rPr>
        <w:t>. Klasyfikację wykonano na podstawie wyników pomiarów automatycznych prowadzonych w stałych punktach pomiarowych. Jako metodę uzupełniającą na potrzeby rocznej oceny jakości powietrza w województwie wykorzystano modelowanie jakości powietrza oraz obiektywne szacowanie.</w:t>
      </w:r>
    </w:p>
    <w:p w14:paraId="37DE0F62" w14:textId="17CD984D" w:rsidR="0028471B" w:rsidRDefault="009C17AE" w:rsidP="00FE6F72">
      <w:pPr>
        <w:spacing w:line="360" w:lineRule="auto"/>
        <w:jc w:val="both"/>
        <w:rPr>
          <w:rFonts w:cs="Open Sans"/>
          <w:bCs/>
        </w:rPr>
      </w:pPr>
      <w:r w:rsidRPr="0028471B">
        <w:rPr>
          <w:rFonts w:cs="Open Sans"/>
          <w:bCs/>
        </w:rPr>
        <w:t>W efekcie oceny przeprowadzonej dla 202</w:t>
      </w:r>
      <w:r w:rsidR="000D586D">
        <w:rPr>
          <w:rFonts w:cs="Open Sans"/>
          <w:bCs/>
        </w:rPr>
        <w:t>5</w:t>
      </w:r>
      <w:r w:rsidRPr="0028471B">
        <w:rPr>
          <w:rFonts w:cs="Open Sans"/>
          <w:bCs/>
        </w:rPr>
        <w:t xml:space="preserve"> roku w zakresie dwutlenku siarki, tlenków azotu oraz ozonu strefę </w:t>
      </w:r>
      <w:r w:rsidR="003221D5" w:rsidRPr="0028471B">
        <w:rPr>
          <w:rFonts w:cs="Open Sans"/>
          <w:bCs/>
        </w:rPr>
        <w:t>łódzką</w:t>
      </w:r>
      <w:r w:rsidRPr="0028471B">
        <w:rPr>
          <w:rFonts w:cs="Open Sans"/>
          <w:bCs/>
        </w:rPr>
        <w:t xml:space="preserve"> zaliczono do klasy A . W dodatkowej klasyfikacji w odniesieniu do poziomu celu długoterminowego strefie przypisano klasę D2</w:t>
      </w:r>
      <w:r w:rsidR="00AF35EB" w:rsidRPr="0028471B">
        <w:rPr>
          <w:rFonts w:cs="Open Sans"/>
          <w:bCs/>
        </w:rPr>
        <w:t>, oznaczającej występowanie przekroczeń</w:t>
      </w:r>
      <w:r w:rsidRPr="0028471B">
        <w:rPr>
          <w:rFonts w:cs="Open Sans"/>
          <w:bCs/>
        </w:rPr>
        <w:t>.</w:t>
      </w:r>
    </w:p>
    <w:p w14:paraId="69DD0D0E" w14:textId="77777777" w:rsidR="000D586D" w:rsidRPr="0028471B" w:rsidRDefault="000D586D" w:rsidP="00FE6F72">
      <w:pPr>
        <w:spacing w:line="360" w:lineRule="auto"/>
        <w:jc w:val="both"/>
        <w:rPr>
          <w:rFonts w:cs="Open Sans"/>
          <w:bCs/>
        </w:rPr>
      </w:pPr>
    </w:p>
    <w:p w14:paraId="6AB78A07" w14:textId="01986FE3" w:rsidR="002C2804" w:rsidRPr="00821F0D" w:rsidRDefault="002C2804" w:rsidP="007A0DEC">
      <w:pPr>
        <w:pStyle w:val="Tabeleirysunki"/>
      </w:pPr>
      <w:bookmarkStart w:id="48" w:name="_Toc241528234"/>
      <w:r w:rsidRPr="00821F0D">
        <w:lastRenderedPageBreak/>
        <w:t xml:space="preserve">Tabela </w:t>
      </w:r>
      <w:fldSimple w:instr=" SEQ Tabela \* ARABIC ">
        <w:r w:rsidR="00C55A4B">
          <w:rPr>
            <w:noProof/>
          </w:rPr>
          <w:t>4</w:t>
        </w:r>
      </w:fldSimple>
      <w:r w:rsidR="007D0E6D">
        <w:rPr>
          <w:noProof/>
        </w:rPr>
        <w:t>.</w:t>
      </w:r>
      <w:r w:rsidRPr="00821F0D">
        <w:t xml:space="preserve"> </w:t>
      </w:r>
      <w:r w:rsidRPr="002E6399">
        <w:t>Klasy stref dla poszczególnych zanieczyszczeń uzyskane w ocenie rocznej dokonanej z uwzględnieniem kryteriów ustanowionych w celu ochron</w:t>
      </w:r>
      <w:r>
        <w:t xml:space="preserve">y roślin </w:t>
      </w:r>
      <w:r w:rsidRPr="002E6399">
        <w:t>(dane za rok 202</w:t>
      </w:r>
      <w:r w:rsidR="000D586D">
        <w:t>5</w:t>
      </w:r>
      <w:r w:rsidRPr="002E6399">
        <w:t>)</w:t>
      </w:r>
      <w:bookmarkEnd w:id="48"/>
    </w:p>
    <w:tbl>
      <w:tblPr>
        <w:tblStyle w:val="Tabela-Siatka6"/>
        <w:tblW w:w="5000" w:type="pct"/>
        <w:shd w:val="clear" w:color="auto" w:fill="D50000"/>
        <w:tblLook w:val="04A0" w:firstRow="1" w:lastRow="0" w:firstColumn="1" w:lastColumn="0" w:noHBand="0" w:noVBand="1"/>
        <w:tblDescription w:val="Wskaźnik  2015 r. 2016 r. 2017 r. 2018 r. 2019 r. 2019-2015 Dynamika&#10;Ludność ogółem 34 966  34 680  34 371  34 210  33 874  -1 092  -3,1%&#10;Ludność w wieku poprodukcyjnym 6 566  6 705  6 887  7 095  7 246  680  10,4%&#10;Ludność w wieku produkcyjnym 22 062  21 727  21 386  21 101  20 691  -1 371  -6,2%&#10;Ludność w wieku przedprodukcyjnym (17 lat i mniej) 6 338  6 248  6 098  6 014  5 937  -401  -6,3%"/>
      </w:tblPr>
      <w:tblGrid>
        <w:gridCol w:w="1563"/>
        <w:gridCol w:w="2499"/>
        <w:gridCol w:w="2499"/>
        <w:gridCol w:w="2501"/>
      </w:tblGrid>
      <w:tr w:rsidR="002C2804" w:rsidRPr="00197493" w14:paraId="4D2E73A0" w14:textId="77777777" w:rsidTr="000D586D">
        <w:tc>
          <w:tcPr>
            <w:tcW w:w="862" w:type="pct"/>
            <w:vMerge w:val="restart"/>
            <w:shd w:val="clear" w:color="auto" w:fill="D50000"/>
          </w:tcPr>
          <w:p w14:paraId="1E371798" w14:textId="77777777" w:rsidR="002C2804" w:rsidRPr="000D586D" w:rsidRDefault="002C2804" w:rsidP="00DC5E63">
            <w:pPr>
              <w:spacing w:before="60" w:after="60" w:line="259" w:lineRule="auto"/>
              <w:jc w:val="center"/>
              <w:rPr>
                <w:rFonts w:ascii="Century Gothic" w:eastAsia="Calibri" w:hAnsi="Century Gothic" w:cstheme="minorHAnsi"/>
                <w:b/>
                <w:bCs/>
                <w:color w:val="FFFFFF" w:themeColor="background1"/>
                <w:sz w:val="18"/>
                <w:szCs w:val="18"/>
              </w:rPr>
            </w:pPr>
            <w:r w:rsidRPr="000D586D">
              <w:rPr>
                <w:rFonts w:ascii="Century Gothic" w:eastAsia="Calibri" w:hAnsi="Century Gothic" w:cstheme="minorHAnsi"/>
                <w:b/>
                <w:bCs/>
                <w:color w:val="FFFFFF" w:themeColor="background1"/>
                <w:sz w:val="18"/>
                <w:szCs w:val="18"/>
              </w:rPr>
              <w:t>Nazwa strefy</w:t>
            </w:r>
          </w:p>
        </w:tc>
        <w:tc>
          <w:tcPr>
            <w:tcW w:w="4138" w:type="pct"/>
            <w:gridSpan w:val="3"/>
            <w:shd w:val="clear" w:color="auto" w:fill="D50000"/>
          </w:tcPr>
          <w:p w14:paraId="4290EF05" w14:textId="77777777" w:rsidR="002C2804" w:rsidRPr="000D586D" w:rsidRDefault="002C2804" w:rsidP="00DC5E63">
            <w:pPr>
              <w:spacing w:before="60" w:after="60"/>
              <w:jc w:val="center"/>
              <w:rPr>
                <w:rFonts w:ascii="Century Gothic" w:eastAsia="Calibri" w:hAnsi="Century Gothic" w:cstheme="minorHAnsi"/>
                <w:b/>
                <w:bCs/>
                <w:color w:val="FFFFFF" w:themeColor="background1"/>
                <w:sz w:val="18"/>
                <w:szCs w:val="18"/>
              </w:rPr>
            </w:pPr>
            <w:r w:rsidRPr="000D586D">
              <w:rPr>
                <w:rFonts w:ascii="Century Gothic" w:eastAsia="Calibri" w:hAnsi="Century Gothic" w:cstheme="minorHAnsi"/>
                <w:b/>
                <w:bCs/>
                <w:color w:val="FFFFFF" w:themeColor="background1"/>
                <w:sz w:val="18"/>
                <w:szCs w:val="18"/>
              </w:rPr>
              <w:t>Symbol klasy dla poszczególnych substancji</w:t>
            </w:r>
          </w:p>
        </w:tc>
      </w:tr>
      <w:tr w:rsidR="002C2804" w:rsidRPr="00197493" w14:paraId="53CE6C13" w14:textId="77777777" w:rsidTr="000D586D">
        <w:trPr>
          <w:trHeight w:val="467"/>
        </w:trPr>
        <w:tc>
          <w:tcPr>
            <w:tcW w:w="862" w:type="pct"/>
            <w:vMerge/>
            <w:shd w:val="clear" w:color="auto" w:fill="D50000"/>
          </w:tcPr>
          <w:p w14:paraId="0A168EAE" w14:textId="77777777" w:rsidR="002C2804" w:rsidRPr="000D586D" w:rsidRDefault="002C2804" w:rsidP="00DC5E63">
            <w:pPr>
              <w:spacing w:before="60" w:after="60" w:line="259" w:lineRule="auto"/>
              <w:jc w:val="center"/>
              <w:rPr>
                <w:rFonts w:ascii="Century Gothic" w:eastAsia="Calibri" w:hAnsi="Century Gothic" w:cstheme="minorHAnsi"/>
                <w:b/>
                <w:bCs/>
                <w:color w:val="FFFFFF" w:themeColor="background1"/>
                <w:sz w:val="18"/>
                <w:szCs w:val="18"/>
              </w:rPr>
            </w:pPr>
          </w:p>
        </w:tc>
        <w:tc>
          <w:tcPr>
            <w:tcW w:w="1379" w:type="pct"/>
            <w:shd w:val="clear" w:color="auto" w:fill="D50000"/>
          </w:tcPr>
          <w:p w14:paraId="1E6C5C9D" w14:textId="77777777" w:rsidR="002C2804" w:rsidRPr="000D586D" w:rsidRDefault="002C2804" w:rsidP="00DC5E63">
            <w:pPr>
              <w:spacing w:before="60" w:after="60" w:line="259" w:lineRule="auto"/>
              <w:jc w:val="center"/>
              <w:rPr>
                <w:rFonts w:ascii="Century Gothic" w:eastAsia="Calibri" w:hAnsi="Century Gothic" w:cstheme="minorHAnsi"/>
                <w:b/>
                <w:bCs/>
                <w:color w:val="FFFFFF" w:themeColor="background1"/>
                <w:sz w:val="18"/>
                <w:szCs w:val="18"/>
              </w:rPr>
            </w:pPr>
            <w:r w:rsidRPr="000D586D">
              <w:rPr>
                <w:rFonts w:ascii="Century Gothic" w:hAnsi="Century Gothic" w:cstheme="minorHAnsi"/>
                <w:b/>
                <w:bCs/>
                <w:color w:val="FFFFFF" w:themeColor="background1"/>
                <w:sz w:val="18"/>
                <w:szCs w:val="18"/>
              </w:rPr>
              <w:t>SO</w:t>
            </w:r>
            <w:r w:rsidRPr="000D586D">
              <w:rPr>
                <w:rFonts w:ascii="Century Gothic" w:hAnsi="Century Gothic" w:cstheme="minorHAnsi"/>
                <w:b/>
                <w:bCs/>
                <w:color w:val="FFFFFF" w:themeColor="background1"/>
                <w:sz w:val="18"/>
                <w:szCs w:val="18"/>
                <w:vertAlign w:val="subscript"/>
              </w:rPr>
              <w:t>2</w:t>
            </w:r>
          </w:p>
        </w:tc>
        <w:tc>
          <w:tcPr>
            <w:tcW w:w="1379" w:type="pct"/>
            <w:shd w:val="clear" w:color="auto" w:fill="D50000"/>
          </w:tcPr>
          <w:p w14:paraId="3E29BDBD" w14:textId="77777777" w:rsidR="002C2804" w:rsidRPr="000D586D" w:rsidRDefault="002C2804" w:rsidP="00DC5E63">
            <w:pPr>
              <w:spacing w:before="60" w:after="60"/>
              <w:jc w:val="center"/>
              <w:rPr>
                <w:rFonts w:ascii="Century Gothic" w:eastAsia="Calibri" w:hAnsi="Century Gothic" w:cstheme="minorHAnsi"/>
                <w:b/>
                <w:bCs/>
                <w:color w:val="FFFFFF" w:themeColor="background1"/>
                <w:sz w:val="18"/>
                <w:szCs w:val="18"/>
              </w:rPr>
            </w:pPr>
            <w:r w:rsidRPr="000D586D">
              <w:rPr>
                <w:rFonts w:ascii="Century Gothic" w:hAnsi="Century Gothic" w:cstheme="minorHAnsi"/>
                <w:b/>
                <w:bCs/>
                <w:color w:val="FFFFFF" w:themeColor="background1"/>
                <w:sz w:val="18"/>
                <w:szCs w:val="18"/>
              </w:rPr>
              <w:t>NO</w:t>
            </w:r>
            <w:r w:rsidRPr="000D586D">
              <w:rPr>
                <w:rFonts w:ascii="Century Gothic" w:hAnsi="Century Gothic" w:cstheme="minorHAnsi"/>
                <w:b/>
                <w:bCs/>
                <w:color w:val="FFFFFF" w:themeColor="background1"/>
                <w:sz w:val="18"/>
                <w:szCs w:val="18"/>
                <w:vertAlign w:val="subscript"/>
              </w:rPr>
              <w:t>2</w:t>
            </w:r>
          </w:p>
        </w:tc>
        <w:tc>
          <w:tcPr>
            <w:tcW w:w="1379" w:type="pct"/>
            <w:shd w:val="clear" w:color="auto" w:fill="D50000"/>
          </w:tcPr>
          <w:p w14:paraId="1CA728A1" w14:textId="4335658F" w:rsidR="002C2804" w:rsidRPr="000D586D" w:rsidRDefault="002C2804" w:rsidP="00DC5E63">
            <w:pPr>
              <w:spacing w:before="60" w:after="60" w:line="259" w:lineRule="auto"/>
              <w:jc w:val="center"/>
              <w:rPr>
                <w:rFonts w:ascii="Century Gothic" w:eastAsia="Calibri" w:hAnsi="Century Gothic" w:cstheme="minorHAnsi"/>
                <w:b/>
                <w:bCs/>
                <w:color w:val="FFFFFF" w:themeColor="background1"/>
                <w:sz w:val="18"/>
                <w:szCs w:val="18"/>
              </w:rPr>
            </w:pPr>
            <w:r w:rsidRPr="000D586D">
              <w:rPr>
                <w:rFonts w:ascii="Century Gothic" w:hAnsi="Century Gothic" w:cstheme="minorHAnsi"/>
                <w:b/>
                <w:bCs/>
                <w:color w:val="FFFFFF" w:themeColor="background1"/>
                <w:sz w:val="18"/>
                <w:szCs w:val="18"/>
              </w:rPr>
              <w:t>C</w:t>
            </w:r>
            <w:r w:rsidRPr="000D586D">
              <w:rPr>
                <w:rFonts w:ascii="Century Gothic" w:hAnsi="Century Gothic" w:cstheme="minorHAnsi"/>
                <w:b/>
                <w:bCs/>
                <w:color w:val="FFFFFF" w:themeColor="background1"/>
                <w:sz w:val="18"/>
                <w:szCs w:val="18"/>
                <w:vertAlign w:val="subscript"/>
              </w:rPr>
              <w:t>6</w:t>
            </w:r>
            <w:r w:rsidRPr="000D586D">
              <w:rPr>
                <w:rFonts w:ascii="Century Gothic" w:hAnsi="Century Gothic" w:cstheme="minorHAnsi"/>
                <w:b/>
                <w:bCs/>
                <w:color w:val="FFFFFF" w:themeColor="background1"/>
                <w:sz w:val="18"/>
                <w:szCs w:val="18"/>
              </w:rPr>
              <w:t>H</w:t>
            </w:r>
            <w:r w:rsidRPr="000D586D">
              <w:rPr>
                <w:rFonts w:ascii="Century Gothic" w:hAnsi="Century Gothic" w:cstheme="minorHAnsi"/>
                <w:b/>
                <w:bCs/>
                <w:color w:val="FFFFFF" w:themeColor="background1"/>
                <w:sz w:val="18"/>
                <w:szCs w:val="18"/>
                <w:vertAlign w:val="subscript"/>
              </w:rPr>
              <w:t>6</w:t>
            </w:r>
          </w:p>
        </w:tc>
      </w:tr>
      <w:tr w:rsidR="002C2804" w:rsidRPr="00197493" w14:paraId="55AB857A" w14:textId="77777777" w:rsidTr="000D586D">
        <w:tc>
          <w:tcPr>
            <w:tcW w:w="862" w:type="pct"/>
            <w:shd w:val="clear" w:color="auto" w:fill="FFFFFF" w:themeFill="background1"/>
          </w:tcPr>
          <w:p w14:paraId="3114E899" w14:textId="726315A2" w:rsidR="002C2804" w:rsidRPr="00197493" w:rsidRDefault="0054695E" w:rsidP="00AF35EB">
            <w:pPr>
              <w:spacing w:before="60" w:after="60" w:line="259" w:lineRule="auto"/>
              <w:jc w:val="center"/>
              <w:rPr>
                <w:rFonts w:ascii="Century Gothic" w:eastAsia="Calibri" w:hAnsi="Century Gothic" w:cstheme="minorHAnsi"/>
                <w:color w:val="000000" w:themeColor="text1"/>
                <w:sz w:val="18"/>
                <w:szCs w:val="18"/>
              </w:rPr>
            </w:pPr>
            <w:r w:rsidRPr="00EA3AA7">
              <w:rPr>
                <w:rFonts w:ascii="Century Gothic" w:eastAsia="Calibri" w:hAnsi="Century Gothic" w:cstheme="minorHAnsi"/>
                <w:sz w:val="18"/>
                <w:szCs w:val="18"/>
              </w:rPr>
              <w:t>łódzka</w:t>
            </w:r>
          </w:p>
        </w:tc>
        <w:tc>
          <w:tcPr>
            <w:tcW w:w="1379" w:type="pct"/>
            <w:shd w:val="clear" w:color="auto" w:fill="FFFFFF" w:themeFill="background1"/>
          </w:tcPr>
          <w:p w14:paraId="0A2C0B4E" w14:textId="77777777" w:rsidR="002C2804" w:rsidRPr="00197493" w:rsidRDefault="002C2804" w:rsidP="00DC5E63">
            <w:pPr>
              <w:spacing w:before="60" w:after="60" w:line="259" w:lineRule="auto"/>
              <w:jc w:val="center"/>
              <w:rPr>
                <w:rFonts w:ascii="Century Gothic" w:eastAsia="Calibri" w:hAnsi="Century Gothic" w:cstheme="minorHAnsi"/>
                <w:b/>
                <w:color w:val="000000" w:themeColor="text1"/>
                <w:sz w:val="18"/>
                <w:szCs w:val="18"/>
              </w:rPr>
            </w:pPr>
            <w:r w:rsidRPr="00197493">
              <w:rPr>
                <w:rFonts w:ascii="Century Gothic" w:hAnsi="Century Gothic" w:cstheme="minorHAnsi"/>
                <w:b/>
                <w:color w:val="000000" w:themeColor="text1"/>
                <w:sz w:val="18"/>
                <w:szCs w:val="18"/>
              </w:rPr>
              <w:t>A</w:t>
            </w:r>
          </w:p>
        </w:tc>
        <w:tc>
          <w:tcPr>
            <w:tcW w:w="1379" w:type="pct"/>
            <w:shd w:val="clear" w:color="auto" w:fill="FFFFFF" w:themeFill="background1"/>
          </w:tcPr>
          <w:p w14:paraId="56BA5B05" w14:textId="77777777" w:rsidR="002C2804" w:rsidRPr="00197493" w:rsidRDefault="002C2804" w:rsidP="00DC5E63">
            <w:pPr>
              <w:spacing w:before="60" w:after="60"/>
              <w:jc w:val="center"/>
              <w:rPr>
                <w:rFonts w:ascii="Century Gothic" w:eastAsia="Calibri" w:hAnsi="Century Gothic" w:cstheme="minorHAnsi"/>
                <w:b/>
                <w:color w:val="000000" w:themeColor="text1"/>
                <w:sz w:val="18"/>
                <w:szCs w:val="18"/>
              </w:rPr>
            </w:pPr>
            <w:r w:rsidRPr="00197493">
              <w:rPr>
                <w:rFonts w:ascii="Century Gothic" w:hAnsi="Century Gothic" w:cstheme="minorHAnsi"/>
                <w:b/>
                <w:color w:val="000000" w:themeColor="text1"/>
                <w:sz w:val="18"/>
                <w:szCs w:val="18"/>
              </w:rPr>
              <w:t>A</w:t>
            </w:r>
          </w:p>
        </w:tc>
        <w:tc>
          <w:tcPr>
            <w:tcW w:w="1379" w:type="pct"/>
            <w:shd w:val="clear" w:color="auto" w:fill="FFFFFF" w:themeFill="background1"/>
          </w:tcPr>
          <w:p w14:paraId="188C33CA" w14:textId="5CB34422" w:rsidR="002C2804" w:rsidRPr="00197493" w:rsidRDefault="002C2804" w:rsidP="00DC5E63">
            <w:pPr>
              <w:spacing w:before="60" w:after="60" w:line="259" w:lineRule="auto"/>
              <w:jc w:val="center"/>
              <w:rPr>
                <w:rFonts w:ascii="Century Gothic" w:eastAsia="Calibri" w:hAnsi="Century Gothic" w:cstheme="minorHAnsi"/>
                <w:b/>
                <w:color w:val="000000" w:themeColor="text1"/>
                <w:sz w:val="18"/>
                <w:szCs w:val="18"/>
              </w:rPr>
            </w:pPr>
            <w:r w:rsidRPr="00197493">
              <w:rPr>
                <w:rFonts w:ascii="Century Gothic" w:hAnsi="Century Gothic" w:cstheme="minorHAnsi"/>
                <w:b/>
                <w:color w:val="000000" w:themeColor="text1"/>
                <w:sz w:val="18"/>
                <w:szCs w:val="18"/>
              </w:rPr>
              <w:t>A</w:t>
            </w:r>
          </w:p>
        </w:tc>
      </w:tr>
    </w:tbl>
    <w:p w14:paraId="3F196908" w14:textId="33A37625" w:rsidR="009C17AE" w:rsidRPr="008F6DC1" w:rsidRDefault="002C2804" w:rsidP="007A0DEC">
      <w:pPr>
        <w:pStyle w:val="rdo0"/>
      </w:pPr>
      <w:r w:rsidRPr="008F6DC1">
        <w:t xml:space="preserve">Źródło: Roczna ocena jakości powietrza w województwie </w:t>
      </w:r>
      <w:r w:rsidR="00A3197C">
        <w:t>łódzkim</w:t>
      </w:r>
      <w:r w:rsidRPr="008F6DC1">
        <w:t>. Raport za rok 20</w:t>
      </w:r>
      <w:r w:rsidR="0014163C">
        <w:t>2</w:t>
      </w:r>
      <w:r w:rsidR="000D586D">
        <w:t>5</w:t>
      </w:r>
    </w:p>
    <w:p w14:paraId="7016BE98" w14:textId="58D31BED" w:rsidR="00E21908" w:rsidRPr="0028471B" w:rsidRDefault="00E21908" w:rsidP="00FE6F72">
      <w:pPr>
        <w:spacing w:after="0" w:line="360" w:lineRule="auto"/>
        <w:jc w:val="both"/>
        <w:rPr>
          <w:rFonts w:cs="Open Sans"/>
          <w:bCs/>
        </w:rPr>
      </w:pPr>
      <w:r w:rsidRPr="0028471B">
        <w:rPr>
          <w:rFonts w:cs="Open Sans"/>
          <w:bCs/>
        </w:rPr>
        <w:t xml:space="preserve">Duże znaczenie w ogólnej emisji posiadają zarówno emisja powierzchniowa, punktowa jak i liniowa. Jakość powietrza w województwie </w:t>
      </w:r>
      <w:r w:rsidR="001870A5" w:rsidRPr="0028471B">
        <w:rPr>
          <w:rFonts w:cs="Open Sans"/>
          <w:bCs/>
        </w:rPr>
        <w:t>łódzkim</w:t>
      </w:r>
      <w:r w:rsidRPr="0028471B">
        <w:rPr>
          <w:rFonts w:cs="Open Sans"/>
          <w:bCs/>
        </w:rPr>
        <w:t xml:space="preserve"> zależy również od napływów zanieczyszczeń z pozostałego obszaru Polski oraz Europy. Emisję do powietrza powoduje eksploatacja zasobów naturalnych węgla brunatnego, gazu ziemnego i soli kamiennej, a także złóż piasków, żwirów i surowców ilastych ceramiki budowlanej. </w:t>
      </w:r>
    </w:p>
    <w:p w14:paraId="60421519" w14:textId="27A960ED" w:rsidR="00E21908" w:rsidRPr="0028471B" w:rsidRDefault="00E21908" w:rsidP="00FE6F72">
      <w:pPr>
        <w:spacing w:line="360" w:lineRule="auto"/>
        <w:jc w:val="both"/>
        <w:rPr>
          <w:rFonts w:cs="Open Sans"/>
          <w:bCs/>
        </w:rPr>
      </w:pPr>
      <w:r w:rsidRPr="0028471B">
        <w:rPr>
          <w:rFonts w:cs="Open Sans"/>
          <w:bCs/>
        </w:rPr>
        <w:t xml:space="preserve">Z danych </w:t>
      </w:r>
      <w:proofErr w:type="spellStart"/>
      <w:r w:rsidRPr="0028471B">
        <w:rPr>
          <w:rFonts w:cs="Open Sans"/>
          <w:bCs/>
        </w:rPr>
        <w:t>KOBiZE</w:t>
      </w:r>
      <w:proofErr w:type="spellEnd"/>
      <w:r w:rsidRPr="0028471B">
        <w:rPr>
          <w:rFonts w:cs="Open Sans"/>
          <w:bCs/>
        </w:rPr>
        <w:t xml:space="preserve"> wynika, że największy udział źródeł emisji w poszczególnych zanieczyszczeniach powietrza należy przypisać emisji komunalno-bytowej w zakresie </w:t>
      </w:r>
      <w:proofErr w:type="spellStart"/>
      <w:r w:rsidRPr="0028471B">
        <w:rPr>
          <w:rFonts w:cs="Open Sans"/>
          <w:bCs/>
        </w:rPr>
        <w:t>benzo</w:t>
      </w:r>
      <w:proofErr w:type="spellEnd"/>
      <w:r w:rsidRPr="0028471B">
        <w:rPr>
          <w:rFonts w:cs="Open Sans"/>
          <w:bCs/>
        </w:rPr>
        <w:t>(a)</w:t>
      </w:r>
      <w:proofErr w:type="spellStart"/>
      <w:r w:rsidRPr="0028471B">
        <w:rPr>
          <w:rFonts w:cs="Open Sans"/>
          <w:bCs/>
        </w:rPr>
        <w:t>pirenu</w:t>
      </w:r>
      <w:proofErr w:type="spellEnd"/>
      <w:r w:rsidRPr="0028471B">
        <w:rPr>
          <w:rFonts w:cs="Open Sans"/>
          <w:bCs/>
        </w:rPr>
        <w:t xml:space="preserve">, pyłu zawieszonego PM2,5 i PM10. Znaczący udział w emisji tlenków siarki ma emisja punktowa, a tlenków azotu transport drogowy. </w:t>
      </w:r>
    </w:p>
    <w:p w14:paraId="17FEF49F" w14:textId="7130661F" w:rsidR="00102CB4" w:rsidRPr="0028471B" w:rsidRDefault="00592D7E" w:rsidP="00102CB4">
      <w:pPr>
        <w:spacing w:after="0" w:line="360" w:lineRule="auto"/>
        <w:jc w:val="both"/>
        <w:rPr>
          <w:rFonts w:cs="Open Sans"/>
          <w:bCs/>
        </w:rPr>
      </w:pPr>
      <w:r w:rsidRPr="0028471B">
        <w:rPr>
          <w:rFonts w:cs="Open Sans"/>
          <w:bCs/>
        </w:rPr>
        <w:t>2</w:t>
      </w:r>
      <w:r w:rsidR="00A3197C" w:rsidRPr="0028471B">
        <w:rPr>
          <w:rFonts w:cs="Open Sans"/>
          <w:bCs/>
        </w:rPr>
        <w:t>4</w:t>
      </w:r>
      <w:r w:rsidR="00B85CD4" w:rsidRPr="0028471B">
        <w:rPr>
          <w:rFonts w:cs="Open Sans"/>
          <w:bCs/>
        </w:rPr>
        <w:t xml:space="preserve"> </w:t>
      </w:r>
      <w:r w:rsidR="00A3197C" w:rsidRPr="0028471B">
        <w:rPr>
          <w:rFonts w:cs="Open Sans"/>
          <w:bCs/>
        </w:rPr>
        <w:t>października</w:t>
      </w:r>
      <w:r w:rsidR="00B85CD4" w:rsidRPr="0028471B">
        <w:rPr>
          <w:rFonts w:cs="Open Sans"/>
          <w:bCs/>
        </w:rPr>
        <w:t xml:space="preserve"> 2017 roku Sejmik Województwa </w:t>
      </w:r>
      <w:r w:rsidR="00A3197C" w:rsidRPr="0028471B">
        <w:rPr>
          <w:rFonts w:cs="Open Sans"/>
          <w:bCs/>
        </w:rPr>
        <w:t>Łódzkiego</w:t>
      </w:r>
      <w:r w:rsidR="00B85CD4" w:rsidRPr="0028471B">
        <w:rPr>
          <w:rFonts w:cs="Open Sans"/>
          <w:bCs/>
        </w:rPr>
        <w:t xml:space="preserve"> podjął Uchwałę nr </w:t>
      </w:r>
      <w:r w:rsidR="00A3197C" w:rsidRPr="0028471B">
        <w:rPr>
          <w:rFonts w:cs="Open Sans"/>
          <w:bCs/>
        </w:rPr>
        <w:t>XLIV</w:t>
      </w:r>
      <w:r w:rsidRPr="0028471B">
        <w:rPr>
          <w:rFonts w:cs="Open Sans"/>
          <w:bCs/>
        </w:rPr>
        <w:t>/</w:t>
      </w:r>
      <w:r w:rsidR="00A3197C" w:rsidRPr="0028471B">
        <w:rPr>
          <w:rFonts w:cs="Open Sans"/>
          <w:bCs/>
        </w:rPr>
        <w:t>548</w:t>
      </w:r>
      <w:r w:rsidRPr="0028471B">
        <w:rPr>
          <w:rFonts w:cs="Open Sans"/>
          <w:bCs/>
        </w:rPr>
        <w:t xml:space="preserve">/17 </w:t>
      </w:r>
      <w:r w:rsidR="00B85CD4" w:rsidRPr="0028471B">
        <w:rPr>
          <w:rFonts w:cs="Open Sans"/>
          <w:bCs/>
        </w:rPr>
        <w:t xml:space="preserve">w sprawie wprowadzenia, na obszarze województwa </w:t>
      </w:r>
      <w:r w:rsidR="00A3197C" w:rsidRPr="0028471B">
        <w:rPr>
          <w:rFonts w:cs="Open Sans"/>
          <w:bCs/>
        </w:rPr>
        <w:t>łódzkiego</w:t>
      </w:r>
      <w:r w:rsidR="00B85CD4" w:rsidRPr="0028471B">
        <w:rPr>
          <w:rFonts w:cs="Open Sans"/>
          <w:bCs/>
        </w:rPr>
        <w:t>, ograniczeń lub zakazów w zakresie eksploatacji instalacji, w których następuje spalanie paliw, tzw. Uchwałę Antysmogową.</w:t>
      </w:r>
      <w:r w:rsidRPr="0028471B">
        <w:rPr>
          <w:rFonts w:cs="Open Sans"/>
          <w:bCs/>
        </w:rPr>
        <w:t xml:space="preserve"> Uchwała ta została zmieniona na podstawie Uchwały nr </w:t>
      </w:r>
      <w:r w:rsidR="00A3197C" w:rsidRPr="0028471B">
        <w:rPr>
          <w:rFonts w:cs="Open Sans"/>
          <w:bCs/>
        </w:rPr>
        <w:t>L</w:t>
      </w:r>
      <w:r w:rsidRPr="0028471B">
        <w:rPr>
          <w:rFonts w:cs="Open Sans"/>
          <w:bCs/>
        </w:rPr>
        <w:t>/</w:t>
      </w:r>
      <w:r w:rsidR="00A3197C" w:rsidRPr="0028471B">
        <w:rPr>
          <w:rFonts w:cs="Open Sans"/>
          <w:bCs/>
        </w:rPr>
        <w:t>597</w:t>
      </w:r>
      <w:r w:rsidRPr="0028471B">
        <w:rPr>
          <w:rFonts w:cs="Open Sans"/>
          <w:bCs/>
        </w:rPr>
        <w:t>/2</w:t>
      </w:r>
      <w:r w:rsidR="00A3197C" w:rsidRPr="0028471B">
        <w:rPr>
          <w:rFonts w:cs="Open Sans"/>
          <w:bCs/>
        </w:rPr>
        <w:t>22</w:t>
      </w:r>
      <w:r w:rsidRPr="0028471B">
        <w:rPr>
          <w:rFonts w:cs="Open Sans"/>
          <w:bCs/>
        </w:rPr>
        <w:t xml:space="preserve"> z dnia </w:t>
      </w:r>
      <w:r w:rsidR="00A3197C" w:rsidRPr="0028471B">
        <w:rPr>
          <w:rFonts w:cs="Open Sans"/>
          <w:bCs/>
        </w:rPr>
        <w:t>22</w:t>
      </w:r>
      <w:r w:rsidRPr="0028471B">
        <w:rPr>
          <w:rFonts w:cs="Open Sans"/>
          <w:bCs/>
        </w:rPr>
        <w:t xml:space="preserve"> listopada 202</w:t>
      </w:r>
      <w:r w:rsidR="00A3197C" w:rsidRPr="0028471B">
        <w:rPr>
          <w:rFonts w:cs="Open Sans"/>
          <w:bCs/>
        </w:rPr>
        <w:t>2</w:t>
      </w:r>
      <w:r w:rsidRPr="0028471B">
        <w:rPr>
          <w:rFonts w:cs="Open Sans"/>
          <w:bCs/>
        </w:rPr>
        <w:t xml:space="preserve"> r. zmieniającej uchwałę w sprawie wprowadzenia na obszarze województwa </w:t>
      </w:r>
      <w:r w:rsidR="001870A5" w:rsidRPr="0028471B">
        <w:rPr>
          <w:rFonts w:cs="Open Sans"/>
          <w:bCs/>
        </w:rPr>
        <w:t>łódzkiego</w:t>
      </w:r>
      <w:r w:rsidRPr="0028471B">
        <w:rPr>
          <w:rFonts w:cs="Open Sans"/>
          <w:bCs/>
        </w:rPr>
        <w:t xml:space="preserve"> ograniczeń i zakazów w zakresie eksploatacji instalacji, w których następuje spalanie paliw.</w:t>
      </w:r>
      <w:r w:rsidR="00B85CD4" w:rsidRPr="0028471B">
        <w:rPr>
          <w:rFonts w:cs="Open Sans"/>
          <w:bCs/>
        </w:rPr>
        <w:t xml:space="preserve"> Zgodnie z wyżej wymienioną uchwałą od 1 </w:t>
      </w:r>
      <w:r w:rsidR="00102CB4" w:rsidRPr="0028471B">
        <w:rPr>
          <w:rFonts w:cs="Open Sans"/>
          <w:bCs/>
        </w:rPr>
        <w:t>maja</w:t>
      </w:r>
      <w:r w:rsidR="00B85CD4" w:rsidRPr="0028471B">
        <w:rPr>
          <w:rFonts w:cs="Open Sans"/>
          <w:bCs/>
        </w:rPr>
        <w:t xml:space="preserve"> 201</w:t>
      </w:r>
      <w:r w:rsidR="00102CB4" w:rsidRPr="0028471B">
        <w:rPr>
          <w:rFonts w:cs="Open Sans"/>
          <w:bCs/>
        </w:rPr>
        <w:t>8</w:t>
      </w:r>
      <w:r w:rsidR="00B85CD4" w:rsidRPr="0028471B">
        <w:rPr>
          <w:rFonts w:cs="Open Sans"/>
          <w:bCs/>
        </w:rPr>
        <w:t xml:space="preserve"> r. obowiązuje zakaz stosowania najgorszej jakości paliw stałych np. bardzo drobnego m</w:t>
      </w:r>
      <w:r w:rsidR="00133E83" w:rsidRPr="0028471B">
        <w:rPr>
          <w:rFonts w:cs="Open Sans"/>
          <w:bCs/>
        </w:rPr>
        <w:t>ułu</w:t>
      </w:r>
      <w:r w:rsidR="00B85CD4" w:rsidRPr="0028471B">
        <w:rPr>
          <w:rFonts w:cs="Open Sans"/>
          <w:bCs/>
        </w:rPr>
        <w:t xml:space="preserve"> lub węgla brunatnego czy flotokoncentratu</w:t>
      </w:r>
      <w:r w:rsidR="00216189" w:rsidRPr="0028471B">
        <w:rPr>
          <w:rFonts w:cs="Open Sans"/>
          <w:bCs/>
        </w:rPr>
        <w:t xml:space="preserve">, paliw stałych produkowanych z węgla kamiennego, w których zawartość frakcji o uziarnieniu mniejszym niż 3 mm jest większa niż 15%, biomasy </w:t>
      </w:r>
      <w:r w:rsidR="00102CB4" w:rsidRPr="0028471B">
        <w:rPr>
          <w:rFonts w:cs="Open Sans"/>
          <w:bCs/>
        </w:rPr>
        <w:t>stałej</w:t>
      </w:r>
      <w:r w:rsidR="00216189" w:rsidRPr="0028471B">
        <w:rPr>
          <w:rFonts w:cs="Open Sans"/>
          <w:bCs/>
        </w:rPr>
        <w:t xml:space="preserve">, których wilgotność </w:t>
      </w:r>
      <w:r w:rsidR="00102CB4" w:rsidRPr="0028471B">
        <w:rPr>
          <w:rFonts w:cs="Open Sans"/>
          <w:bCs/>
        </w:rPr>
        <w:t xml:space="preserve">stała </w:t>
      </w:r>
      <w:r w:rsidR="00216189" w:rsidRPr="0028471B">
        <w:rPr>
          <w:rFonts w:cs="Open Sans"/>
          <w:bCs/>
        </w:rPr>
        <w:t>przekracza 20%</w:t>
      </w:r>
      <w:r w:rsidR="00B85CD4" w:rsidRPr="0028471B">
        <w:rPr>
          <w:rFonts w:cs="Open Sans"/>
          <w:bCs/>
        </w:rPr>
        <w:t xml:space="preserve">. </w:t>
      </w:r>
    </w:p>
    <w:p w14:paraId="33D11133" w14:textId="7A26F814" w:rsidR="00076120" w:rsidRDefault="001C57EF" w:rsidP="00E33A9E">
      <w:pPr>
        <w:pStyle w:val="Styl20"/>
        <w:numPr>
          <w:ilvl w:val="2"/>
          <w:numId w:val="6"/>
        </w:numPr>
      </w:pPr>
      <w:bookmarkStart w:id="49" w:name="_Hlk113114596"/>
      <w:bookmarkStart w:id="50" w:name="_Toc241616775"/>
      <w:r>
        <w:t>Zagrożenia hałasem</w:t>
      </w:r>
      <w:bookmarkEnd w:id="50"/>
    </w:p>
    <w:bookmarkEnd w:id="49"/>
    <w:p w14:paraId="3B887C25" w14:textId="064DD290" w:rsidR="00626C00" w:rsidRPr="0028471B" w:rsidRDefault="00626C00" w:rsidP="00866301">
      <w:pPr>
        <w:spacing w:line="360" w:lineRule="auto"/>
        <w:jc w:val="both"/>
        <w:rPr>
          <w:rFonts w:cs="Open Sans"/>
        </w:rPr>
      </w:pPr>
      <w:r w:rsidRPr="0028471B">
        <w:rPr>
          <w:rFonts w:cs="Open Sans"/>
        </w:rPr>
        <w:t>Pojęcie hałasu definiuje ustawa Prawo ochrony środowiska (</w:t>
      </w:r>
      <w:proofErr w:type="spellStart"/>
      <w:r w:rsidRPr="0028471B">
        <w:rPr>
          <w:rFonts w:cs="Open Sans"/>
        </w:rPr>
        <w:t>t</w:t>
      </w:r>
      <w:r w:rsidR="00BA1ED3" w:rsidRPr="0028471B">
        <w:rPr>
          <w:rFonts w:cs="Open Sans"/>
        </w:rPr>
        <w:t>.</w:t>
      </w:r>
      <w:r w:rsidRPr="0028471B">
        <w:rPr>
          <w:rFonts w:cs="Open Sans"/>
        </w:rPr>
        <w:t>j</w:t>
      </w:r>
      <w:proofErr w:type="spellEnd"/>
      <w:r w:rsidRPr="0028471B">
        <w:rPr>
          <w:rFonts w:cs="Open Sans"/>
        </w:rPr>
        <w:t>. Dz. U. z 202</w:t>
      </w:r>
      <w:r w:rsidR="00FB4FBE">
        <w:rPr>
          <w:rFonts w:cs="Open Sans"/>
        </w:rPr>
        <w:t>5</w:t>
      </w:r>
      <w:r w:rsidRPr="0028471B">
        <w:rPr>
          <w:rFonts w:cs="Open Sans"/>
        </w:rPr>
        <w:t xml:space="preserve"> r. poz. </w:t>
      </w:r>
      <w:r w:rsidR="00FB4FBE">
        <w:rPr>
          <w:rFonts w:cs="Open Sans"/>
        </w:rPr>
        <w:t>647</w:t>
      </w:r>
      <w:r w:rsidRPr="0028471B">
        <w:rPr>
          <w:rFonts w:cs="Open Sans"/>
        </w:rPr>
        <w:t xml:space="preserve"> ze zm.), za hałas uznaje się wszystkie dźwięki o częstotliwościach od 16 </w:t>
      </w:r>
      <w:proofErr w:type="spellStart"/>
      <w:r w:rsidRPr="0028471B">
        <w:rPr>
          <w:rFonts w:cs="Open Sans"/>
        </w:rPr>
        <w:t>Hz</w:t>
      </w:r>
      <w:proofErr w:type="spellEnd"/>
      <w:r w:rsidRPr="0028471B">
        <w:rPr>
          <w:rFonts w:cs="Open Sans"/>
        </w:rPr>
        <w:t xml:space="preserve"> do 16 000 </w:t>
      </w:r>
      <w:proofErr w:type="spellStart"/>
      <w:r w:rsidRPr="0028471B">
        <w:rPr>
          <w:rFonts w:cs="Open Sans"/>
        </w:rPr>
        <w:t>Hz</w:t>
      </w:r>
      <w:proofErr w:type="spellEnd"/>
      <w:r w:rsidRPr="0028471B">
        <w:rPr>
          <w:rFonts w:cs="Open Sans"/>
        </w:rPr>
        <w:t>. Emisja hałasu jest jednym ze źródeł zanieczyszczeń środowiska, który może być szkodliwy dla zdrowia człowieka oraz stanu środowiska.</w:t>
      </w:r>
    </w:p>
    <w:p w14:paraId="7E0F7C71" w14:textId="7D98AA5C" w:rsidR="00626C00" w:rsidRPr="0028471B" w:rsidRDefault="00626C00" w:rsidP="00866301">
      <w:pPr>
        <w:spacing w:line="360" w:lineRule="auto"/>
        <w:jc w:val="both"/>
        <w:rPr>
          <w:rFonts w:cs="Open Sans"/>
        </w:rPr>
      </w:pPr>
      <w:r w:rsidRPr="0028471B">
        <w:rPr>
          <w:rFonts w:cs="Open Sans"/>
        </w:rPr>
        <w:t>Na podstawie definicji hałasu określonej w Dyrektywie 2002/49/WE odnoszącej się do oceny i zarządzania poziomem hałasu w środowisku, hałas w środowisku można podzielić wg źródła powstawania na:</w:t>
      </w:r>
    </w:p>
    <w:p w14:paraId="3325F58F" w14:textId="77777777" w:rsidR="00626C00" w:rsidRPr="0028471B" w:rsidRDefault="00626C00">
      <w:pPr>
        <w:numPr>
          <w:ilvl w:val="0"/>
          <w:numId w:val="27"/>
        </w:numPr>
        <w:spacing w:line="360" w:lineRule="auto"/>
        <w:jc w:val="both"/>
        <w:rPr>
          <w:rFonts w:cs="Open Sans"/>
        </w:rPr>
      </w:pPr>
      <w:r w:rsidRPr="0028471B">
        <w:rPr>
          <w:rFonts w:cs="Open Sans"/>
        </w:rPr>
        <w:lastRenderedPageBreak/>
        <w:t>hałas emitowany przez środki transportu: ruch drogowy, ruch kolejowy, ruch samolotowy;</w:t>
      </w:r>
    </w:p>
    <w:p w14:paraId="524A4830" w14:textId="77777777" w:rsidR="00626C00" w:rsidRPr="0028471B" w:rsidRDefault="00626C00">
      <w:pPr>
        <w:numPr>
          <w:ilvl w:val="0"/>
          <w:numId w:val="27"/>
        </w:numPr>
        <w:spacing w:line="360" w:lineRule="auto"/>
        <w:jc w:val="both"/>
        <w:rPr>
          <w:rFonts w:cs="Open Sans"/>
        </w:rPr>
      </w:pPr>
      <w:r w:rsidRPr="0028471B">
        <w:rPr>
          <w:rFonts w:cs="Open Sans"/>
        </w:rPr>
        <w:t>hałas pochodzący z obszarów działalności przemysłowej.</w:t>
      </w:r>
    </w:p>
    <w:p w14:paraId="06C04018" w14:textId="77777777" w:rsidR="00626C00" w:rsidRPr="0028471B" w:rsidRDefault="00626C00" w:rsidP="00866301">
      <w:pPr>
        <w:spacing w:line="360" w:lineRule="auto"/>
        <w:jc w:val="both"/>
        <w:rPr>
          <w:rFonts w:cs="Open Sans"/>
        </w:rPr>
      </w:pPr>
      <w:r w:rsidRPr="0028471B">
        <w:rPr>
          <w:rFonts w:cs="Open Sans"/>
        </w:rPr>
        <w:t xml:space="preserve">Zgodnie z ustawą Prawo ochrony środowiska, ochrona przed hałasem polega na zapewnieniu jak najlepszego stanu akustycznego środowiska, w szczególności poprzez: </w:t>
      </w:r>
    </w:p>
    <w:p w14:paraId="1867865A" w14:textId="77777777" w:rsidR="00626C00" w:rsidRPr="0028471B" w:rsidRDefault="00626C00">
      <w:pPr>
        <w:numPr>
          <w:ilvl w:val="0"/>
          <w:numId w:val="28"/>
        </w:numPr>
        <w:spacing w:line="360" w:lineRule="auto"/>
        <w:jc w:val="both"/>
        <w:rPr>
          <w:rFonts w:cs="Open Sans"/>
        </w:rPr>
      </w:pPr>
      <w:r w:rsidRPr="0028471B">
        <w:rPr>
          <w:rFonts w:cs="Open Sans"/>
        </w:rPr>
        <w:t xml:space="preserve">utrzymanie poziomu hałasu poniżej dopuszczalnego lub co najmniej na tym poziomie; </w:t>
      </w:r>
    </w:p>
    <w:p w14:paraId="5699F5EC" w14:textId="77777777" w:rsidR="00626C00" w:rsidRPr="0028471B" w:rsidRDefault="00626C00">
      <w:pPr>
        <w:numPr>
          <w:ilvl w:val="0"/>
          <w:numId w:val="28"/>
        </w:numPr>
        <w:spacing w:line="360" w:lineRule="auto"/>
        <w:jc w:val="both"/>
        <w:rPr>
          <w:rFonts w:cs="Open Sans"/>
        </w:rPr>
      </w:pPr>
      <w:r w:rsidRPr="0028471B">
        <w:rPr>
          <w:rFonts w:cs="Open Sans"/>
        </w:rPr>
        <w:t>zmniejszanie poziomu hałasu co najmniej do dopuszczalnego, gdy nie jest on dotrzymany.</w:t>
      </w:r>
    </w:p>
    <w:p w14:paraId="6B7C46A8" w14:textId="0A6E2961" w:rsidR="00626C00" w:rsidRPr="0028471B" w:rsidRDefault="00626C00" w:rsidP="00866301">
      <w:pPr>
        <w:spacing w:line="360" w:lineRule="auto"/>
        <w:jc w:val="both"/>
        <w:rPr>
          <w:rFonts w:cs="Open Sans"/>
        </w:rPr>
      </w:pPr>
      <w:r w:rsidRPr="0028471B">
        <w:rPr>
          <w:rFonts w:cs="Open Sans"/>
        </w:rPr>
        <w:t xml:space="preserve">Głównym źródłem informacji o hałasie w środowisku jest Państwowy Monitoring Środowiska. Jest to system pomiarów, ocen i prognoz stanu środowiska oraz gromadzenia i rozpowszechniania informacji o środowisku, powołany na podstawie </w:t>
      </w:r>
      <w:r w:rsidR="008F6DC1" w:rsidRPr="0028471B">
        <w:rPr>
          <w:rFonts w:cs="Open Sans"/>
        </w:rPr>
        <w:t xml:space="preserve">ustawy </w:t>
      </w:r>
      <w:r w:rsidRPr="0028471B">
        <w:rPr>
          <w:rFonts w:cs="Open Sans"/>
        </w:rPr>
        <w:t>Prawo ochron</w:t>
      </w:r>
      <w:r w:rsidR="008F6DC1" w:rsidRPr="0028471B">
        <w:rPr>
          <w:rFonts w:cs="Open Sans"/>
        </w:rPr>
        <w:t>y</w:t>
      </w:r>
      <w:r w:rsidRPr="0028471B">
        <w:rPr>
          <w:rFonts w:cs="Open Sans"/>
        </w:rPr>
        <w:t xml:space="preserve"> środowiska. Innym ze źródeł są Mapy akustyczne przedstawiające oddziaływanie hałasu komunikacyjnego przygotowywane przez zarządców dróg, linii kolejowych i portów lotniczych.</w:t>
      </w:r>
    </w:p>
    <w:p w14:paraId="19AF98C3" w14:textId="77777777" w:rsidR="00626C00" w:rsidRPr="0028471B" w:rsidRDefault="00626C00" w:rsidP="00866301">
      <w:pPr>
        <w:spacing w:line="360" w:lineRule="auto"/>
        <w:jc w:val="both"/>
        <w:rPr>
          <w:rFonts w:cs="Open Sans"/>
        </w:rPr>
      </w:pPr>
      <w:r w:rsidRPr="0028471B">
        <w:rPr>
          <w:rFonts w:cs="Open Sans"/>
        </w:rPr>
        <w:t xml:space="preserve">Dopuszczalne poziomy hałasu w środowisku określa rozporządzenie Ministra Środowiska z dnia 14 czerwca 2007 r. w sprawie dopuszczalnych poziomów hałasu w środowisku (t. j. Dz.U. 2014 poz. 112). Źródłami hałasu, dla których ustalono dopuszczalne poziomy hałasu w środowisku są: </w:t>
      </w:r>
    </w:p>
    <w:p w14:paraId="008442E4" w14:textId="77777777" w:rsidR="00626C00" w:rsidRPr="0028471B" w:rsidRDefault="00626C00">
      <w:pPr>
        <w:numPr>
          <w:ilvl w:val="0"/>
          <w:numId w:val="29"/>
        </w:numPr>
        <w:spacing w:line="360" w:lineRule="auto"/>
        <w:ind w:left="714" w:hanging="357"/>
        <w:jc w:val="both"/>
        <w:rPr>
          <w:rFonts w:cs="Open Sans"/>
        </w:rPr>
      </w:pPr>
      <w:r w:rsidRPr="0028471B">
        <w:rPr>
          <w:rFonts w:cs="Open Sans"/>
        </w:rPr>
        <w:t xml:space="preserve">drogi lub linie kolejowe, w tym torowiska tramwajowe poza pasem drogowym, </w:t>
      </w:r>
    </w:p>
    <w:p w14:paraId="6D06D455" w14:textId="77777777" w:rsidR="00626C00" w:rsidRPr="0028471B" w:rsidRDefault="00626C00">
      <w:pPr>
        <w:numPr>
          <w:ilvl w:val="0"/>
          <w:numId w:val="29"/>
        </w:numPr>
        <w:spacing w:line="360" w:lineRule="auto"/>
        <w:jc w:val="both"/>
        <w:rPr>
          <w:rFonts w:cs="Open Sans"/>
        </w:rPr>
      </w:pPr>
      <w:r w:rsidRPr="0028471B">
        <w:rPr>
          <w:rFonts w:cs="Open Sans"/>
        </w:rPr>
        <w:t xml:space="preserve">starty, lądowania i przeloty statków powietrznych, </w:t>
      </w:r>
    </w:p>
    <w:p w14:paraId="3A0CA0DD" w14:textId="77777777" w:rsidR="00626C00" w:rsidRPr="0028471B" w:rsidRDefault="00626C00">
      <w:pPr>
        <w:numPr>
          <w:ilvl w:val="0"/>
          <w:numId w:val="29"/>
        </w:numPr>
        <w:spacing w:line="360" w:lineRule="auto"/>
        <w:jc w:val="both"/>
        <w:rPr>
          <w:rFonts w:cs="Open Sans"/>
        </w:rPr>
      </w:pPr>
      <w:r w:rsidRPr="0028471B">
        <w:rPr>
          <w:rFonts w:cs="Open Sans"/>
        </w:rPr>
        <w:t xml:space="preserve">linie elektroenergetyczne, </w:t>
      </w:r>
    </w:p>
    <w:p w14:paraId="11841787" w14:textId="1A46AF9D" w:rsidR="00626C00" w:rsidRPr="0028471B" w:rsidRDefault="00626C00">
      <w:pPr>
        <w:numPr>
          <w:ilvl w:val="0"/>
          <w:numId w:val="29"/>
        </w:numPr>
        <w:spacing w:line="360" w:lineRule="auto"/>
        <w:jc w:val="both"/>
        <w:rPr>
          <w:rFonts w:cs="Open Sans"/>
        </w:rPr>
      </w:pPr>
      <w:r w:rsidRPr="0028471B">
        <w:rPr>
          <w:rFonts w:cs="Open Sans"/>
        </w:rPr>
        <w:t>instalacje i pozostałe obiekty oraz grupy źródeł hałasu.</w:t>
      </w:r>
    </w:p>
    <w:p w14:paraId="24CBD2AF" w14:textId="513A8484" w:rsidR="00F46A2A" w:rsidRPr="0028471B" w:rsidRDefault="00F46A2A" w:rsidP="00866301">
      <w:pPr>
        <w:spacing w:line="360" w:lineRule="auto"/>
        <w:jc w:val="both"/>
        <w:rPr>
          <w:rFonts w:cs="Open Sans"/>
          <w:szCs w:val="20"/>
        </w:rPr>
      </w:pPr>
      <w:r w:rsidRPr="0028471B">
        <w:rPr>
          <w:rFonts w:cs="Open Sans"/>
          <w:szCs w:val="20"/>
        </w:rPr>
        <w:t>Główny Inspektor Ochrony Środowiska w ramach Państwowego Monitoringu Środowiska w latach 2018-202</w:t>
      </w:r>
      <w:r w:rsidR="00BA3D48" w:rsidRPr="0028471B">
        <w:rPr>
          <w:rFonts w:cs="Open Sans"/>
          <w:szCs w:val="20"/>
        </w:rPr>
        <w:t>3</w:t>
      </w:r>
      <w:r w:rsidRPr="0028471B">
        <w:rPr>
          <w:rFonts w:cs="Open Sans"/>
          <w:szCs w:val="20"/>
        </w:rPr>
        <w:t xml:space="preserve"> przeprowadził na terenie województwa </w:t>
      </w:r>
      <w:r w:rsidR="009E0432" w:rsidRPr="0028471B">
        <w:rPr>
          <w:rFonts w:cs="Open Sans"/>
          <w:szCs w:val="20"/>
        </w:rPr>
        <w:t>łódzkiego</w:t>
      </w:r>
      <w:r w:rsidRPr="0028471B">
        <w:rPr>
          <w:rFonts w:cs="Open Sans"/>
          <w:szCs w:val="20"/>
        </w:rPr>
        <w:t xml:space="preserve"> monitoring hałasu</w:t>
      </w:r>
      <w:r w:rsidR="00BA1ED3" w:rsidRPr="0028471B">
        <w:rPr>
          <w:rFonts w:cs="Open Sans"/>
          <w:szCs w:val="20"/>
        </w:rPr>
        <w:t xml:space="preserve">. Na terenie Gminy </w:t>
      </w:r>
      <w:r w:rsidR="00FB4FBE">
        <w:rPr>
          <w:rFonts w:cs="Open Sans"/>
          <w:szCs w:val="20"/>
        </w:rPr>
        <w:t>Bedlno</w:t>
      </w:r>
      <w:r w:rsidR="00BA1ED3" w:rsidRPr="0028471B">
        <w:rPr>
          <w:rFonts w:cs="Open Sans"/>
          <w:szCs w:val="20"/>
        </w:rPr>
        <w:t xml:space="preserve"> nie przeprowadzono pomiarów hałasu drogowego. </w:t>
      </w:r>
    </w:p>
    <w:p w14:paraId="3EAD8036" w14:textId="5C918941" w:rsidR="00BB1B5A" w:rsidRPr="00BB1B5A" w:rsidRDefault="00BB1B5A" w:rsidP="001C57EF">
      <w:pPr>
        <w:pStyle w:val="Styl21"/>
        <w:numPr>
          <w:ilvl w:val="3"/>
          <w:numId w:val="6"/>
        </w:numPr>
      </w:pPr>
      <w:bookmarkStart w:id="51" w:name="_Toc241616776"/>
      <w:r w:rsidRPr="00BB1B5A">
        <w:t>Hałas przemysłowy</w:t>
      </w:r>
      <w:bookmarkEnd w:id="51"/>
    </w:p>
    <w:p w14:paraId="211C6A44" w14:textId="29456408" w:rsidR="00BB1B5A" w:rsidRDefault="00BB1B5A" w:rsidP="00BC5503">
      <w:pPr>
        <w:spacing w:line="360" w:lineRule="auto"/>
        <w:jc w:val="both"/>
        <w:rPr>
          <w:rFonts w:cs="Open Sans"/>
          <w:szCs w:val="20"/>
        </w:rPr>
      </w:pPr>
      <w:r w:rsidRPr="0028471B">
        <w:rPr>
          <w:rFonts w:cs="Open Sans"/>
          <w:szCs w:val="20"/>
        </w:rPr>
        <w:t xml:space="preserve">Zagadnienia dotyczące hałasu przemysłowego są dobrze rozpoznane, istniejące konflikty mają zwykle charakter lokalny, a obowiązujące regulacje prawne oraz dostępne technologie i metody zmniejszania hałasu, umożliwiają na ogół skuteczną eliminację istniejących zagrożeń. Działalność zakładów przemysłowych nie może powodować przekroczenia standardów emisyjnych, jeśli zostały ustalone, ani też powodować przekraczania standardów jakości środowiska poza terenem, do którego zarządzający ma tytuł prawny, a w przypadku utworzenia obszaru ograniczonego użytkowania, poza tym obszarem. W przypadku stwierdzonego pomiarowo przekraczania </w:t>
      </w:r>
      <w:r w:rsidRPr="0028471B">
        <w:rPr>
          <w:rFonts w:cs="Open Sans"/>
          <w:szCs w:val="20"/>
        </w:rPr>
        <w:lastRenderedPageBreak/>
        <w:t xml:space="preserve">dopuszczalnych poziomów hałasu w środowisku, powodowanego działalnością zakładu, wydawana jest przez organy ochrony środowiska decyzja o dopuszczalnym poziomie hałasu. W celu przeciwdziałania nadmiernej emisji hałasu do środowiska inspektorzy </w:t>
      </w:r>
      <w:r w:rsidR="008F6DC1" w:rsidRPr="0028471B">
        <w:rPr>
          <w:rFonts w:cs="Open Sans"/>
          <w:szCs w:val="20"/>
        </w:rPr>
        <w:t>W</w:t>
      </w:r>
      <w:r w:rsidRPr="0028471B">
        <w:rPr>
          <w:rFonts w:cs="Open Sans"/>
          <w:szCs w:val="20"/>
        </w:rPr>
        <w:t xml:space="preserve">ojewódzkiego </w:t>
      </w:r>
      <w:r w:rsidR="008F6DC1" w:rsidRPr="0028471B">
        <w:rPr>
          <w:rFonts w:cs="Open Sans"/>
          <w:szCs w:val="20"/>
        </w:rPr>
        <w:t>I</w:t>
      </w:r>
      <w:r w:rsidRPr="0028471B">
        <w:rPr>
          <w:rFonts w:cs="Open Sans"/>
          <w:szCs w:val="20"/>
        </w:rPr>
        <w:t xml:space="preserve">nspektoratu </w:t>
      </w:r>
      <w:r w:rsidR="008F6DC1" w:rsidRPr="0028471B">
        <w:rPr>
          <w:rFonts w:cs="Open Sans"/>
          <w:szCs w:val="20"/>
        </w:rPr>
        <w:t>O</w:t>
      </w:r>
      <w:r w:rsidRPr="0028471B">
        <w:rPr>
          <w:rFonts w:cs="Open Sans"/>
          <w:szCs w:val="20"/>
        </w:rPr>
        <w:t xml:space="preserve">chrony </w:t>
      </w:r>
      <w:r w:rsidR="008F6DC1" w:rsidRPr="0028471B">
        <w:rPr>
          <w:rFonts w:cs="Open Sans"/>
          <w:szCs w:val="20"/>
        </w:rPr>
        <w:t>Ś</w:t>
      </w:r>
      <w:r w:rsidRPr="0028471B">
        <w:rPr>
          <w:rFonts w:cs="Open Sans"/>
          <w:szCs w:val="20"/>
        </w:rPr>
        <w:t xml:space="preserve">rodowiska </w:t>
      </w:r>
      <w:r w:rsidR="008F6DC1" w:rsidRPr="0028471B">
        <w:rPr>
          <w:rFonts w:cs="Open Sans"/>
          <w:szCs w:val="20"/>
        </w:rPr>
        <w:t>prze</w:t>
      </w:r>
      <w:r w:rsidRPr="0028471B">
        <w:rPr>
          <w:rFonts w:cs="Open Sans"/>
          <w:szCs w:val="20"/>
        </w:rPr>
        <w:t>prowadzają kontrole podmiotów posiadających decyzje o dopuszczalnym poziomie hałasu. Za przekraczanie poziomów hałasu określonych w wydanych decyzjach Wojewódzki Inspektor Ochrony Środowiska wymierza w drodze decyzji administracyjne kary pieniężne. Niezależnie od sankcji karnych z tytułu niedotrzymywania dopuszczalnych poziomów hałasu, w przypadku pogorszenie stanu środowiska w znacznych rozmiarach lub zagrożenia życia lub zdrowia ludzi, Wojewódzki Inspektor Ochrony Środowiska może wstrzymać działalność w zakresie, w jakim jest to niezbędne dla zapobieżenia pogarszaniu stanu środowiska. Hałas przemysłowy na terenie gminy stanowi zagrożenie o charakterze lokalnym, występuje głównie na terenach sąsiadujących z podmiotami gospodarczymi.</w:t>
      </w:r>
      <w:r w:rsidR="00D65673" w:rsidRPr="0028471B">
        <w:rPr>
          <w:rFonts w:cs="Open Sans"/>
          <w:szCs w:val="20"/>
        </w:rPr>
        <w:t xml:space="preserve"> </w:t>
      </w:r>
    </w:p>
    <w:p w14:paraId="0677E086" w14:textId="5587C8DD" w:rsidR="00F91D90" w:rsidRDefault="00F91D90" w:rsidP="00F91D90">
      <w:pPr>
        <w:pStyle w:val="Styl21"/>
        <w:numPr>
          <w:ilvl w:val="3"/>
          <w:numId w:val="6"/>
        </w:numPr>
      </w:pPr>
      <w:bookmarkStart w:id="52" w:name="_Toc241616777"/>
      <w:r>
        <w:t>Hałas turbin wiatrowych</w:t>
      </w:r>
      <w:bookmarkEnd w:id="52"/>
    </w:p>
    <w:p w14:paraId="60CE42CC" w14:textId="3954BF0A" w:rsidR="008B3F92" w:rsidRPr="008B3F92" w:rsidRDefault="00F91D90" w:rsidP="008B3F92">
      <w:pPr>
        <w:spacing w:line="360" w:lineRule="auto"/>
        <w:jc w:val="both"/>
        <w:rPr>
          <w:rFonts w:cs="Open Sans"/>
          <w:szCs w:val="20"/>
        </w:rPr>
      </w:pPr>
      <w:r>
        <w:t xml:space="preserve">Zgodnie z danymi Urzędu Regulacji Energetyki (URE) na 30 czerwca 2026 r. łączna moc koncesjonowanych instalacji OZE na terenie Gminy </w:t>
      </w:r>
      <w:r w:rsidR="008B3F92">
        <w:t>Bedlno</w:t>
      </w:r>
      <w:r>
        <w:t xml:space="preserve"> wynosiła </w:t>
      </w:r>
      <w:r w:rsidR="008B3F92" w:rsidRPr="005A3484">
        <w:rPr>
          <w:rFonts w:cs="Open Sans"/>
          <w:szCs w:val="20"/>
        </w:rPr>
        <w:t>4,808 MW</w:t>
      </w:r>
      <w:r w:rsidR="008B3F92">
        <w:rPr>
          <w:rFonts w:cs="Open Sans"/>
          <w:szCs w:val="20"/>
        </w:rPr>
        <w:t xml:space="preserve">. Są to:  </w:t>
      </w:r>
      <w:r w:rsidR="008B3F92" w:rsidRPr="008B3F92">
        <w:rPr>
          <w:rFonts w:cs="Open Sans"/>
          <w:szCs w:val="20"/>
        </w:rPr>
        <w:t>2 elektrownie fotowoltaiczne (słonecznych) o łącznej mocy 1,988 MW</w:t>
      </w:r>
      <w:r w:rsidR="008B3F92">
        <w:rPr>
          <w:rFonts w:cs="Open Sans"/>
          <w:szCs w:val="20"/>
        </w:rPr>
        <w:t xml:space="preserve"> oraz </w:t>
      </w:r>
      <w:r w:rsidR="008B3F92" w:rsidRPr="008B3F92">
        <w:rPr>
          <w:rFonts w:cs="Open Sans"/>
          <w:szCs w:val="20"/>
        </w:rPr>
        <w:t xml:space="preserve">2 elektrownie wiatrowe o łącznej mocy 2,820 MW. </w:t>
      </w:r>
    </w:p>
    <w:p w14:paraId="408F08B1" w14:textId="77777777" w:rsidR="00F91D90" w:rsidRDefault="00F91D90" w:rsidP="00F91D90">
      <w:pPr>
        <w:spacing w:line="360" w:lineRule="auto"/>
        <w:jc w:val="both"/>
      </w:pPr>
      <w:r>
        <w:t>Wg Wytycznych w zakresie prognozowania oddziaływań na środowisko farm wiatrowych (Stryjecki M., Mielniczuk K., GDOŚ, Warszawa 2011), turbina wiatrowa jest źródłem dwóch rodzajów hałasu:</w:t>
      </w:r>
    </w:p>
    <w:p w14:paraId="2C413F7E" w14:textId="77777777" w:rsidR="00FB5DF0" w:rsidRPr="00FB5DF0" w:rsidRDefault="00F91D90">
      <w:pPr>
        <w:pStyle w:val="Akapitzlist"/>
        <w:numPr>
          <w:ilvl w:val="0"/>
          <w:numId w:val="79"/>
        </w:numPr>
        <w:spacing w:line="360" w:lineRule="auto"/>
        <w:rPr>
          <w:rFonts w:ascii="Open Sans" w:hAnsi="Open Sans" w:cs="Open Sans"/>
        </w:rPr>
      </w:pPr>
      <w:r w:rsidRPr="00FB5DF0">
        <w:rPr>
          <w:rFonts w:ascii="Open Sans" w:hAnsi="Open Sans" w:cs="Open Sans"/>
        </w:rPr>
        <w:t xml:space="preserve">hałasu mechanicznego, emitowanego przez przekładnię i generator, </w:t>
      </w:r>
    </w:p>
    <w:p w14:paraId="100F3330" w14:textId="1646914F" w:rsidR="00F91D90" w:rsidRPr="00FB5DF0" w:rsidRDefault="00F91D90">
      <w:pPr>
        <w:pStyle w:val="Akapitzlist"/>
        <w:numPr>
          <w:ilvl w:val="0"/>
          <w:numId w:val="79"/>
        </w:numPr>
        <w:spacing w:line="360" w:lineRule="auto"/>
        <w:rPr>
          <w:rFonts w:ascii="Open Sans" w:hAnsi="Open Sans" w:cs="Open Sans"/>
        </w:rPr>
      </w:pPr>
      <w:r w:rsidRPr="00FB5DF0">
        <w:rPr>
          <w:rFonts w:ascii="Open Sans" w:hAnsi="Open Sans" w:cs="Open Sans"/>
        </w:rPr>
        <w:t xml:space="preserve">szumu aerodynamicznego, emitowanego przez obracające się łopaty wirnika, którego natężenie jest uzależnione od „prędkości końcówek” łopat (tzw. </w:t>
      </w:r>
      <w:proofErr w:type="spellStart"/>
      <w:r w:rsidRPr="00FB5DF0">
        <w:rPr>
          <w:rFonts w:ascii="Open Sans" w:hAnsi="Open Sans" w:cs="Open Sans"/>
        </w:rPr>
        <w:t>tip</w:t>
      </w:r>
      <w:proofErr w:type="spellEnd"/>
      <w:r w:rsidRPr="00FB5DF0">
        <w:rPr>
          <w:rFonts w:ascii="Open Sans" w:hAnsi="Open Sans" w:cs="Open Sans"/>
        </w:rPr>
        <w:t xml:space="preserve"> </w:t>
      </w:r>
      <w:proofErr w:type="spellStart"/>
      <w:r w:rsidRPr="00FB5DF0">
        <w:rPr>
          <w:rFonts w:ascii="Open Sans" w:hAnsi="Open Sans" w:cs="Open Sans"/>
        </w:rPr>
        <w:t>speed</w:t>
      </w:r>
      <w:proofErr w:type="spellEnd"/>
      <w:r w:rsidRPr="00FB5DF0">
        <w:rPr>
          <w:rFonts w:ascii="Open Sans" w:hAnsi="Open Sans" w:cs="Open Sans"/>
        </w:rPr>
        <w:t>).</w:t>
      </w:r>
    </w:p>
    <w:p w14:paraId="322B6A6A" w14:textId="77777777" w:rsidR="00F91D90" w:rsidRDefault="00F91D90" w:rsidP="00F91D90">
      <w:pPr>
        <w:spacing w:line="360" w:lineRule="auto"/>
        <w:jc w:val="both"/>
      </w:pPr>
      <w:r>
        <w:t xml:space="preserve">Dzięki zaawansowanym technologiom izolacji gondoli, hałas mechaniczny został w stosowanych obecnie modelach turbin ograniczony do poziomu poniżej szumu aerodynamicznego. Wynika to również z faktu, iż poziom emitowanego hałasu mechanicznego nie wzrasta wraz ze wzrostem wielkości turbiny w takim tempie, jak obserwuje się to w przypadku szumu aerodynamicznego. W związku z tym, że źródłem szumu aerodynamicznego jest przepływające przez łopaty wirnika powietrze, hałas ten jest nieunikniony i dominuje w bezpośrednim sąsiedztwie farmy wiatrowej.  Pomimo zmian konstrukcyjnych, mających na celu obniżenie natężenia szumu aerodynamicznego poprzez obniżenie „prędkości końcówek” (najlepiej tak, by nie przekraczała ona 65 m/s [W specyfikacji technicznej turbin wiatrowych producenci podają zakres „prędkości końcówek”. O ile dolna granica jest dość niska, górna granica zwykle przekracza próg 65 m/s, np. </w:t>
      </w:r>
      <w:proofErr w:type="spellStart"/>
      <w:r>
        <w:t>Enercon</w:t>
      </w:r>
      <w:proofErr w:type="spellEnd"/>
      <w:r>
        <w:t xml:space="preserve"> E-70: 22-</w:t>
      </w:r>
      <w:r>
        <w:lastRenderedPageBreak/>
        <w:t xml:space="preserve">80 m/s, </w:t>
      </w:r>
      <w:proofErr w:type="spellStart"/>
      <w:r>
        <w:t>Enercon</w:t>
      </w:r>
      <w:proofErr w:type="spellEnd"/>
      <w:r>
        <w:t xml:space="preserve"> E-82: 25-80 m/s]) czy też wprowadzenie regulacji ustawienia kąta łopat (tzw. </w:t>
      </w:r>
      <w:proofErr w:type="spellStart"/>
      <w:r>
        <w:t>pitch</w:t>
      </w:r>
      <w:proofErr w:type="spellEnd"/>
      <w:r>
        <w:t xml:space="preserve"> </w:t>
      </w:r>
      <w:proofErr w:type="spellStart"/>
      <w:r>
        <w:t>control</w:t>
      </w:r>
      <w:proofErr w:type="spellEnd"/>
      <w:r>
        <w:t xml:space="preserve"> system), hałas ten został już w znacznym stopniu ograniczony, ale niestety nie udało się go całkowicie wyeliminować. Natężenie emitowanego przez farmę hałasu uzależnione jest od wielu czynników, przede wszystkim od:</w:t>
      </w:r>
    </w:p>
    <w:p w14:paraId="5FA9B40F" w14:textId="77777777" w:rsidR="00F91D90" w:rsidRPr="00250604" w:rsidRDefault="00F91D90">
      <w:pPr>
        <w:pStyle w:val="Akapitzlist"/>
        <w:numPr>
          <w:ilvl w:val="0"/>
          <w:numId w:val="78"/>
        </w:numPr>
        <w:spacing w:line="360" w:lineRule="auto"/>
        <w:rPr>
          <w:rFonts w:ascii="Open Sans" w:hAnsi="Open Sans" w:cs="Open Sans"/>
        </w:rPr>
      </w:pPr>
      <w:r w:rsidRPr="00250604">
        <w:rPr>
          <w:rFonts w:ascii="Open Sans" w:hAnsi="Open Sans" w:cs="Open Sans"/>
        </w:rPr>
        <w:t>sposobu rozmieszczenia turbin w obrębie farmy oraz ich modelu,</w:t>
      </w:r>
    </w:p>
    <w:p w14:paraId="0B9771F8" w14:textId="77777777" w:rsidR="00F91D90" w:rsidRPr="00250604" w:rsidRDefault="00F91D90">
      <w:pPr>
        <w:pStyle w:val="Akapitzlist"/>
        <w:numPr>
          <w:ilvl w:val="0"/>
          <w:numId w:val="78"/>
        </w:numPr>
        <w:spacing w:line="360" w:lineRule="auto"/>
        <w:rPr>
          <w:rFonts w:ascii="Open Sans" w:hAnsi="Open Sans" w:cs="Open Sans"/>
        </w:rPr>
      </w:pPr>
      <w:r w:rsidRPr="00250604">
        <w:rPr>
          <w:rFonts w:ascii="Open Sans" w:hAnsi="Open Sans" w:cs="Open Sans"/>
        </w:rPr>
        <w:t>ukształtowania terenu,</w:t>
      </w:r>
    </w:p>
    <w:p w14:paraId="75F0ED0A" w14:textId="77777777" w:rsidR="00F91D90" w:rsidRPr="00250604" w:rsidRDefault="00F91D90">
      <w:pPr>
        <w:pStyle w:val="Akapitzlist"/>
        <w:numPr>
          <w:ilvl w:val="0"/>
          <w:numId w:val="78"/>
        </w:numPr>
        <w:spacing w:line="360" w:lineRule="auto"/>
        <w:rPr>
          <w:rFonts w:ascii="Open Sans" w:hAnsi="Open Sans" w:cs="Open Sans"/>
        </w:rPr>
      </w:pPr>
      <w:r w:rsidRPr="00250604">
        <w:rPr>
          <w:rFonts w:ascii="Open Sans" w:hAnsi="Open Sans" w:cs="Open Sans"/>
        </w:rPr>
        <w:t>prędkości i kierunku wiatru oraz</w:t>
      </w:r>
    </w:p>
    <w:p w14:paraId="6BE1BB5B" w14:textId="262509AD" w:rsidR="00F91D90" w:rsidRPr="00250604" w:rsidRDefault="00F91D90">
      <w:pPr>
        <w:pStyle w:val="Akapitzlist"/>
        <w:numPr>
          <w:ilvl w:val="0"/>
          <w:numId w:val="78"/>
        </w:numPr>
        <w:spacing w:line="360" w:lineRule="auto"/>
        <w:rPr>
          <w:rFonts w:ascii="Open Sans" w:hAnsi="Open Sans" w:cs="Open Sans"/>
        </w:rPr>
      </w:pPr>
      <w:r w:rsidRPr="00250604">
        <w:rPr>
          <w:rFonts w:ascii="Open Sans" w:hAnsi="Open Sans" w:cs="Open Sans"/>
        </w:rPr>
        <w:t>rozchodzenia się fal dźwiękowych w powietrzu.</w:t>
      </w:r>
    </w:p>
    <w:p w14:paraId="6D570C18" w14:textId="4DDD7A82" w:rsidR="00F91D90" w:rsidRPr="00F91D90" w:rsidRDefault="00F91D90" w:rsidP="00F91D90">
      <w:pPr>
        <w:spacing w:line="360" w:lineRule="auto"/>
        <w:jc w:val="both"/>
      </w:pPr>
      <w:r>
        <w:t>Przykładowo, wraz ze wzrostem prędkości wiatru wzrasta poziom szumu aerodynamicznego emitowanego przez turbinę. Jednocześnie jednak wzrasta natężenie szumu wiatru, który w dużym stopniu maskuje dźwięki emitowane przez turbinę.  To, w jaki sposób człowiek będzie odbierać dźwięki emitowane przez turbiny (czy będą one dla niego uciążliwe czy nie), w głównej mierze uzależnione jest od poziomu tzw. hałasu tła oraz od odległości od farmy.  Jeżeli natężenie hałasu tła jest zbliżone do poziomu hałasu emitowanego przez pracującą turbinę, dźwięki emitowane przez farmę wiatrową stają się właściwie „nierozróżnialne” od otoczenia.  Należy zatem na terenie, na którym planowana jest FW wykonać pomiary tła akustycznego. Podstawowym sposobem na ograniczenie uciążliwości hałasu generowanego przez elektrownie wiatrowe jest utrzymanie odpowiedniej odległości tych instalacji od terenów, dla których wyznaczono normy w zakresie klimatu akustycznego. Odległość ta powinna wynikać z przeprowadzonych przez ekspertów analiz.</w:t>
      </w:r>
    </w:p>
    <w:p w14:paraId="69D04D3B" w14:textId="15787A5A" w:rsidR="00BB1B5A" w:rsidRPr="00BB1B5A" w:rsidRDefault="00BB1B5A" w:rsidP="001C57EF">
      <w:pPr>
        <w:pStyle w:val="Styl21"/>
        <w:numPr>
          <w:ilvl w:val="3"/>
          <w:numId w:val="6"/>
        </w:numPr>
      </w:pPr>
      <w:bookmarkStart w:id="53" w:name="_Toc241616778"/>
      <w:r w:rsidRPr="00BB1B5A">
        <w:t>Hałas komunikacyjny</w:t>
      </w:r>
      <w:bookmarkEnd w:id="53"/>
    </w:p>
    <w:p w14:paraId="772FC76B" w14:textId="77777777" w:rsidR="00BB1B5A" w:rsidRPr="0028471B" w:rsidRDefault="00BB1B5A" w:rsidP="00BC5503">
      <w:pPr>
        <w:spacing w:line="360" w:lineRule="auto"/>
        <w:jc w:val="both"/>
        <w:rPr>
          <w:rFonts w:cs="Open Sans"/>
          <w:szCs w:val="20"/>
        </w:rPr>
      </w:pPr>
      <w:r w:rsidRPr="0028471B">
        <w:rPr>
          <w:rFonts w:cs="Open Sans"/>
          <w:szCs w:val="20"/>
        </w:rPr>
        <w:t>Głównym źródłem hałasu, który wpływa na klimat akustyczny jest hałas związany z transportem, który jest hałasem typu liniowego. Stanowi on jednocześnie jedno z najpowszechniejszych i najbardziej uciążliwych źródeł hałasu, ze względu na obszar, na który oddziałuje oraz liczbę ludności narażoną na jego oddziaływanie. Ponadto wraz ze wzrostem liczby samochodów wzrasta znacznie natężenie ruchu drogowego. Z badań wynika, że narażenie na hałas stanowi istotne zagrożenie dla zdrowia publicznego oraz wykazuje tendencję wzrostową.</w:t>
      </w:r>
    </w:p>
    <w:p w14:paraId="7F023ECA" w14:textId="77777777" w:rsidR="00BB1B5A" w:rsidRPr="0028471B" w:rsidRDefault="00BB1B5A" w:rsidP="00BC5503">
      <w:pPr>
        <w:spacing w:line="360" w:lineRule="auto"/>
        <w:jc w:val="both"/>
        <w:rPr>
          <w:rFonts w:cs="Open Sans"/>
          <w:szCs w:val="20"/>
        </w:rPr>
      </w:pPr>
      <w:r w:rsidRPr="0028471B">
        <w:rPr>
          <w:rFonts w:cs="Open Sans"/>
          <w:szCs w:val="20"/>
        </w:rPr>
        <w:t xml:space="preserve">Na poziom hałasu drogowego wpływa przede wszystkim: </w:t>
      </w:r>
    </w:p>
    <w:p w14:paraId="142FD361" w14:textId="77777777" w:rsidR="00BB1B5A" w:rsidRPr="0028471B" w:rsidRDefault="00BB1B5A">
      <w:pPr>
        <w:numPr>
          <w:ilvl w:val="0"/>
          <w:numId w:val="30"/>
        </w:numPr>
        <w:spacing w:after="0" w:line="360" w:lineRule="auto"/>
        <w:ind w:left="714" w:hanging="357"/>
        <w:jc w:val="both"/>
        <w:rPr>
          <w:rFonts w:cs="Open Sans"/>
          <w:szCs w:val="20"/>
        </w:rPr>
      </w:pPr>
      <w:r w:rsidRPr="0028471B">
        <w:rPr>
          <w:rFonts w:cs="Open Sans"/>
          <w:szCs w:val="20"/>
        </w:rPr>
        <w:t xml:space="preserve">natężenie ruchu komunikacyjnego, </w:t>
      </w:r>
    </w:p>
    <w:p w14:paraId="09CCFDCB" w14:textId="77777777" w:rsidR="00BB1B5A" w:rsidRPr="0028471B" w:rsidRDefault="00BB1B5A">
      <w:pPr>
        <w:numPr>
          <w:ilvl w:val="0"/>
          <w:numId w:val="30"/>
        </w:numPr>
        <w:spacing w:after="0" w:line="360" w:lineRule="auto"/>
        <w:jc w:val="both"/>
        <w:rPr>
          <w:rFonts w:cs="Open Sans"/>
          <w:szCs w:val="20"/>
        </w:rPr>
      </w:pPr>
      <w:r w:rsidRPr="0028471B">
        <w:rPr>
          <w:rFonts w:cs="Open Sans"/>
          <w:szCs w:val="20"/>
        </w:rPr>
        <w:t xml:space="preserve">udział transportu ciężkiego w strumieniu ruchu, </w:t>
      </w:r>
    </w:p>
    <w:p w14:paraId="18310826" w14:textId="77777777" w:rsidR="00BB1B5A" w:rsidRPr="0028471B" w:rsidRDefault="00BB1B5A">
      <w:pPr>
        <w:numPr>
          <w:ilvl w:val="0"/>
          <w:numId w:val="30"/>
        </w:numPr>
        <w:spacing w:after="0" w:line="360" w:lineRule="auto"/>
        <w:jc w:val="both"/>
        <w:rPr>
          <w:rFonts w:cs="Open Sans"/>
          <w:szCs w:val="20"/>
        </w:rPr>
      </w:pPr>
      <w:r w:rsidRPr="0028471B">
        <w:rPr>
          <w:rFonts w:cs="Open Sans"/>
          <w:szCs w:val="20"/>
        </w:rPr>
        <w:t xml:space="preserve">prędkość ruchu pojazdów, </w:t>
      </w:r>
    </w:p>
    <w:p w14:paraId="2C126482" w14:textId="77777777" w:rsidR="00BB1B5A" w:rsidRPr="0028471B" w:rsidRDefault="00BB1B5A">
      <w:pPr>
        <w:numPr>
          <w:ilvl w:val="0"/>
          <w:numId w:val="30"/>
        </w:numPr>
        <w:spacing w:after="0" w:line="360" w:lineRule="auto"/>
        <w:jc w:val="both"/>
        <w:rPr>
          <w:rFonts w:cs="Open Sans"/>
          <w:szCs w:val="20"/>
        </w:rPr>
      </w:pPr>
      <w:r w:rsidRPr="0028471B">
        <w:rPr>
          <w:rFonts w:cs="Open Sans"/>
          <w:szCs w:val="20"/>
        </w:rPr>
        <w:t xml:space="preserve">typ i stan techniczny pojazdów, </w:t>
      </w:r>
    </w:p>
    <w:p w14:paraId="58A6ACBC" w14:textId="77777777" w:rsidR="00BB1B5A" w:rsidRPr="0028471B" w:rsidRDefault="00BB1B5A">
      <w:pPr>
        <w:numPr>
          <w:ilvl w:val="0"/>
          <w:numId w:val="30"/>
        </w:numPr>
        <w:spacing w:after="0" w:line="360" w:lineRule="auto"/>
        <w:jc w:val="both"/>
        <w:rPr>
          <w:rFonts w:cs="Open Sans"/>
          <w:szCs w:val="20"/>
        </w:rPr>
      </w:pPr>
      <w:r w:rsidRPr="0028471B">
        <w:rPr>
          <w:rFonts w:cs="Open Sans"/>
          <w:szCs w:val="20"/>
        </w:rPr>
        <w:t xml:space="preserve">nachylenie drogi, </w:t>
      </w:r>
    </w:p>
    <w:p w14:paraId="0D3D9C84" w14:textId="77777777" w:rsidR="00BB1B5A" w:rsidRPr="0028471B" w:rsidRDefault="00BB1B5A">
      <w:pPr>
        <w:numPr>
          <w:ilvl w:val="0"/>
          <w:numId w:val="30"/>
        </w:numPr>
        <w:spacing w:line="360" w:lineRule="auto"/>
        <w:jc w:val="both"/>
        <w:rPr>
          <w:rFonts w:cs="Open Sans"/>
          <w:szCs w:val="20"/>
        </w:rPr>
      </w:pPr>
      <w:r w:rsidRPr="0028471B">
        <w:rPr>
          <w:rFonts w:cs="Open Sans"/>
          <w:szCs w:val="20"/>
        </w:rPr>
        <w:lastRenderedPageBreak/>
        <w:t>stan nawierzchni oraz płynność ruchu.</w:t>
      </w:r>
    </w:p>
    <w:p w14:paraId="3EB32F22" w14:textId="2FE3CC12" w:rsidR="00D37F98" w:rsidRPr="0028471B" w:rsidRDefault="00D37F98" w:rsidP="00BC5503">
      <w:pPr>
        <w:spacing w:line="360" w:lineRule="auto"/>
        <w:jc w:val="both"/>
        <w:rPr>
          <w:rFonts w:cs="Open Sans"/>
          <w:szCs w:val="20"/>
        </w:rPr>
      </w:pPr>
      <w:r w:rsidRPr="0028471B">
        <w:rPr>
          <w:rFonts w:cs="Open Sans"/>
          <w:szCs w:val="20"/>
        </w:rPr>
        <w:t xml:space="preserve">W rozporządzeniu Ministra Środowiska z dnia 14 czerwca 2007 roku w sprawie dopuszczalnych poziomów hałasu w środowisku (Dz.U. z 2014 r., poz. 112), określono standardy akustyczne dla poszczególnych rodzajów terenów, różniących się sposobem zagospodarowania i pełnionymi funkcjami. W przypadku hałasu drogowego i kolejowego, obowiązujące wartości wskaźników długookresowych określone przywołanym rozporządzeniem Ministra Środowiska, mieszczą się w przedziałach: </w:t>
      </w:r>
    </w:p>
    <w:p w14:paraId="491557D0" w14:textId="77777777" w:rsidR="00D37F98" w:rsidRPr="0028471B" w:rsidRDefault="00D37F98">
      <w:pPr>
        <w:pStyle w:val="Akapitzlist"/>
        <w:numPr>
          <w:ilvl w:val="0"/>
          <w:numId w:val="31"/>
        </w:numPr>
        <w:spacing w:line="360" w:lineRule="auto"/>
        <w:rPr>
          <w:rFonts w:ascii="Open Sans" w:hAnsi="Open Sans" w:cs="Open Sans"/>
          <w:szCs w:val="20"/>
        </w:rPr>
      </w:pPr>
      <w:r w:rsidRPr="0028471B">
        <w:rPr>
          <w:rFonts w:ascii="Open Sans" w:hAnsi="Open Sans" w:cs="Open Sans"/>
          <w:szCs w:val="20"/>
        </w:rPr>
        <w:t xml:space="preserve">dla poziomu dzienno-wieczorno-nocnego LDWN – 50–70 </w:t>
      </w:r>
      <w:proofErr w:type="spellStart"/>
      <w:r w:rsidRPr="0028471B">
        <w:rPr>
          <w:rFonts w:ascii="Open Sans" w:hAnsi="Open Sans" w:cs="Open Sans"/>
          <w:szCs w:val="20"/>
        </w:rPr>
        <w:t>dB</w:t>
      </w:r>
      <w:proofErr w:type="spellEnd"/>
      <w:r w:rsidRPr="0028471B">
        <w:rPr>
          <w:rFonts w:ascii="Open Sans" w:hAnsi="Open Sans" w:cs="Open Sans"/>
          <w:szCs w:val="20"/>
        </w:rPr>
        <w:t xml:space="preserve">, </w:t>
      </w:r>
    </w:p>
    <w:p w14:paraId="62A1EF2A" w14:textId="77777777" w:rsidR="00D37F98" w:rsidRPr="0028471B" w:rsidRDefault="00D37F98">
      <w:pPr>
        <w:pStyle w:val="Akapitzlist"/>
        <w:numPr>
          <w:ilvl w:val="0"/>
          <w:numId w:val="31"/>
        </w:numPr>
        <w:spacing w:line="360" w:lineRule="auto"/>
        <w:rPr>
          <w:rFonts w:ascii="Open Sans" w:hAnsi="Open Sans" w:cs="Open Sans"/>
          <w:szCs w:val="20"/>
        </w:rPr>
      </w:pPr>
      <w:r w:rsidRPr="0028471B">
        <w:rPr>
          <w:rFonts w:ascii="Open Sans" w:hAnsi="Open Sans" w:cs="Open Sans"/>
          <w:szCs w:val="20"/>
        </w:rPr>
        <w:t xml:space="preserve">dla długookresowego poziomu hałasu w porze nocy LN – 45–65 </w:t>
      </w:r>
      <w:proofErr w:type="spellStart"/>
      <w:r w:rsidRPr="0028471B">
        <w:rPr>
          <w:rFonts w:ascii="Open Sans" w:hAnsi="Open Sans" w:cs="Open Sans"/>
          <w:szCs w:val="20"/>
        </w:rPr>
        <w:t>dB</w:t>
      </w:r>
      <w:proofErr w:type="spellEnd"/>
      <w:r w:rsidRPr="0028471B">
        <w:rPr>
          <w:rFonts w:ascii="Open Sans" w:hAnsi="Open Sans" w:cs="Open Sans"/>
          <w:szCs w:val="20"/>
        </w:rPr>
        <w:t xml:space="preserve">, </w:t>
      </w:r>
    </w:p>
    <w:p w14:paraId="0FBDF1A1" w14:textId="77777777" w:rsidR="00D37F98" w:rsidRPr="0028471B" w:rsidRDefault="00D37F98">
      <w:pPr>
        <w:pStyle w:val="Akapitzlist"/>
        <w:numPr>
          <w:ilvl w:val="0"/>
          <w:numId w:val="31"/>
        </w:numPr>
        <w:spacing w:line="360" w:lineRule="auto"/>
        <w:rPr>
          <w:rFonts w:ascii="Open Sans" w:hAnsi="Open Sans" w:cs="Open Sans"/>
          <w:szCs w:val="20"/>
        </w:rPr>
      </w:pPr>
      <w:r w:rsidRPr="0028471B">
        <w:rPr>
          <w:rFonts w:ascii="Open Sans" w:hAnsi="Open Sans" w:cs="Open Sans"/>
          <w:szCs w:val="20"/>
        </w:rPr>
        <w:t xml:space="preserve">dla wskaźnika krótkookresowego poziomu równoważnego w porze dnia </w:t>
      </w:r>
      <w:proofErr w:type="spellStart"/>
      <w:r w:rsidRPr="0028471B">
        <w:rPr>
          <w:rFonts w:ascii="Open Sans" w:hAnsi="Open Sans" w:cs="Open Sans"/>
          <w:szCs w:val="20"/>
        </w:rPr>
        <w:t>LAeqD</w:t>
      </w:r>
      <w:proofErr w:type="spellEnd"/>
      <w:r w:rsidRPr="0028471B">
        <w:rPr>
          <w:rFonts w:ascii="Open Sans" w:hAnsi="Open Sans" w:cs="Open Sans"/>
          <w:szCs w:val="20"/>
        </w:rPr>
        <w:t xml:space="preserve"> – 50-68 </w:t>
      </w:r>
      <w:proofErr w:type="spellStart"/>
      <w:r w:rsidRPr="0028471B">
        <w:rPr>
          <w:rFonts w:ascii="Open Sans" w:hAnsi="Open Sans" w:cs="Open Sans"/>
          <w:szCs w:val="20"/>
        </w:rPr>
        <w:t>dB</w:t>
      </w:r>
      <w:proofErr w:type="spellEnd"/>
      <w:r w:rsidRPr="0028471B">
        <w:rPr>
          <w:rFonts w:ascii="Open Sans" w:hAnsi="Open Sans" w:cs="Open Sans"/>
          <w:szCs w:val="20"/>
        </w:rPr>
        <w:t xml:space="preserve">, </w:t>
      </w:r>
    </w:p>
    <w:p w14:paraId="1EA55AB2" w14:textId="70805791" w:rsidR="00D37F98" w:rsidRPr="0028471B" w:rsidRDefault="00D37F98">
      <w:pPr>
        <w:pStyle w:val="Akapitzlist"/>
        <w:numPr>
          <w:ilvl w:val="0"/>
          <w:numId w:val="31"/>
        </w:numPr>
        <w:spacing w:line="360" w:lineRule="auto"/>
        <w:rPr>
          <w:rFonts w:ascii="Open Sans" w:hAnsi="Open Sans" w:cs="Open Sans"/>
          <w:szCs w:val="20"/>
        </w:rPr>
      </w:pPr>
      <w:r w:rsidRPr="0028471B">
        <w:rPr>
          <w:rFonts w:ascii="Open Sans" w:hAnsi="Open Sans" w:cs="Open Sans"/>
          <w:szCs w:val="20"/>
        </w:rPr>
        <w:t xml:space="preserve">dla wskaźnika krótkookresowego poziomu równoważnego w porze nocy </w:t>
      </w:r>
      <w:proofErr w:type="spellStart"/>
      <w:r w:rsidRPr="0028471B">
        <w:rPr>
          <w:rFonts w:ascii="Open Sans" w:hAnsi="Open Sans" w:cs="Open Sans"/>
          <w:szCs w:val="20"/>
        </w:rPr>
        <w:t>LAeqN</w:t>
      </w:r>
      <w:proofErr w:type="spellEnd"/>
      <w:r w:rsidRPr="0028471B">
        <w:rPr>
          <w:rFonts w:ascii="Open Sans" w:hAnsi="Open Sans" w:cs="Open Sans"/>
          <w:szCs w:val="20"/>
        </w:rPr>
        <w:t xml:space="preserve"> – 45-60 </w:t>
      </w:r>
      <w:proofErr w:type="spellStart"/>
      <w:r w:rsidRPr="0028471B">
        <w:rPr>
          <w:rFonts w:ascii="Open Sans" w:hAnsi="Open Sans" w:cs="Open Sans"/>
          <w:szCs w:val="20"/>
        </w:rPr>
        <w:t>dB</w:t>
      </w:r>
      <w:proofErr w:type="spellEnd"/>
      <w:r w:rsidRPr="0028471B">
        <w:rPr>
          <w:rFonts w:ascii="Open Sans" w:hAnsi="Open Sans" w:cs="Open Sans"/>
          <w:szCs w:val="20"/>
        </w:rPr>
        <w:t xml:space="preserve">, </w:t>
      </w:r>
    </w:p>
    <w:p w14:paraId="48952BD7" w14:textId="77777777" w:rsidR="00D37F98" w:rsidRPr="0028471B" w:rsidRDefault="00D37F98" w:rsidP="00BC5503">
      <w:pPr>
        <w:spacing w:line="360" w:lineRule="auto"/>
        <w:jc w:val="both"/>
        <w:rPr>
          <w:rFonts w:cs="Open Sans"/>
          <w:szCs w:val="20"/>
        </w:rPr>
      </w:pPr>
      <w:r w:rsidRPr="0028471B">
        <w:rPr>
          <w:rFonts w:cs="Open Sans"/>
          <w:szCs w:val="20"/>
        </w:rPr>
        <w:t xml:space="preserve">Wymagania względem hałasu lotniczego przedstawiają się następująco: </w:t>
      </w:r>
    </w:p>
    <w:p w14:paraId="2DBCFC92" w14:textId="7B1D58C7" w:rsidR="00D37F98" w:rsidRPr="0028471B" w:rsidRDefault="00D37F98">
      <w:pPr>
        <w:pStyle w:val="Akapitzlist"/>
        <w:numPr>
          <w:ilvl w:val="0"/>
          <w:numId w:val="32"/>
        </w:numPr>
        <w:spacing w:line="360" w:lineRule="auto"/>
        <w:rPr>
          <w:rFonts w:ascii="Open Sans" w:hAnsi="Open Sans" w:cs="Open Sans"/>
          <w:szCs w:val="20"/>
        </w:rPr>
      </w:pPr>
      <w:r w:rsidRPr="0028471B">
        <w:rPr>
          <w:rFonts w:ascii="Open Sans" w:hAnsi="Open Sans" w:cs="Open Sans"/>
          <w:szCs w:val="20"/>
        </w:rPr>
        <w:t xml:space="preserve">wartość dopuszczalna poziomu dzienno-wieczorno-nocnego LDWN odpowiada wartości dopuszczalnej równoważnego poziomu hałasu w porze dnia </w:t>
      </w:r>
      <w:proofErr w:type="spellStart"/>
      <w:r w:rsidRPr="0028471B">
        <w:rPr>
          <w:rFonts w:ascii="Open Sans" w:hAnsi="Open Sans" w:cs="Open Sans"/>
          <w:szCs w:val="20"/>
        </w:rPr>
        <w:t>LAeqD</w:t>
      </w:r>
      <w:proofErr w:type="spellEnd"/>
      <w:r w:rsidRPr="0028471B">
        <w:rPr>
          <w:rFonts w:ascii="Open Sans" w:hAnsi="Open Sans" w:cs="Open Sans"/>
          <w:szCs w:val="20"/>
        </w:rPr>
        <w:t xml:space="preserve"> – 55–60 </w:t>
      </w:r>
      <w:proofErr w:type="spellStart"/>
      <w:r w:rsidRPr="0028471B">
        <w:rPr>
          <w:rFonts w:ascii="Open Sans" w:hAnsi="Open Sans" w:cs="Open Sans"/>
          <w:szCs w:val="20"/>
        </w:rPr>
        <w:t>dB</w:t>
      </w:r>
      <w:proofErr w:type="spellEnd"/>
      <w:r w:rsidRPr="0028471B">
        <w:rPr>
          <w:rFonts w:ascii="Open Sans" w:hAnsi="Open Sans" w:cs="Open Sans"/>
          <w:szCs w:val="20"/>
        </w:rPr>
        <w:t xml:space="preserve">, </w:t>
      </w:r>
    </w:p>
    <w:p w14:paraId="462E2BDA" w14:textId="68CC272B" w:rsidR="00D37F98" w:rsidRPr="0028471B" w:rsidRDefault="00D37F98">
      <w:pPr>
        <w:pStyle w:val="Akapitzlist"/>
        <w:numPr>
          <w:ilvl w:val="0"/>
          <w:numId w:val="32"/>
        </w:numPr>
        <w:spacing w:line="360" w:lineRule="auto"/>
        <w:rPr>
          <w:rFonts w:ascii="Open Sans" w:hAnsi="Open Sans" w:cs="Open Sans"/>
          <w:szCs w:val="20"/>
        </w:rPr>
      </w:pPr>
      <w:r w:rsidRPr="0028471B">
        <w:rPr>
          <w:rFonts w:ascii="Open Sans" w:hAnsi="Open Sans" w:cs="Open Sans"/>
          <w:szCs w:val="20"/>
        </w:rPr>
        <w:t xml:space="preserve">wartość dopuszczalna długookresowego poziomu hałasu w porze nocy LN odpowiada wartości dopuszczalnej równoważnego poziomu hałasu w porze nocy </w:t>
      </w:r>
      <w:proofErr w:type="spellStart"/>
      <w:r w:rsidRPr="0028471B">
        <w:rPr>
          <w:rFonts w:ascii="Open Sans" w:hAnsi="Open Sans" w:cs="Open Sans"/>
          <w:szCs w:val="20"/>
        </w:rPr>
        <w:t>LAeqN</w:t>
      </w:r>
      <w:proofErr w:type="spellEnd"/>
      <w:r w:rsidRPr="0028471B">
        <w:rPr>
          <w:rFonts w:ascii="Open Sans" w:hAnsi="Open Sans" w:cs="Open Sans"/>
          <w:szCs w:val="20"/>
        </w:rPr>
        <w:t xml:space="preserve"> – 45–5</w:t>
      </w:r>
      <w:r w:rsidR="00C34803" w:rsidRPr="0028471B">
        <w:rPr>
          <w:rFonts w:ascii="Open Sans" w:hAnsi="Open Sans" w:cs="Open Sans"/>
          <w:szCs w:val="20"/>
        </w:rPr>
        <w:t>0</w:t>
      </w:r>
      <w:r w:rsidRPr="0028471B">
        <w:rPr>
          <w:rFonts w:ascii="Open Sans" w:hAnsi="Open Sans" w:cs="Open Sans"/>
          <w:szCs w:val="20"/>
        </w:rPr>
        <w:t xml:space="preserve"> </w:t>
      </w:r>
      <w:proofErr w:type="spellStart"/>
      <w:r w:rsidRPr="0028471B">
        <w:rPr>
          <w:rFonts w:ascii="Open Sans" w:hAnsi="Open Sans" w:cs="Open Sans"/>
          <w:szCs w:val="20"/>
        </w:rPr>
        <w:t>dB</w:t>
      </w:r>
      <w:proofErr w:type="spellEnd"/>
      <w:r w:rsidRPr="0028471B">
        <w:rPr>
          <w:rFonts w:ascii="Open Sans" w:hAnsi="Open Sans" w:cs="Open Sans"/>
          <w:szCs w:val="20"/>
        </w:rPr>
        <w:t xml:space="preserve">. </w:t>
      </w:r>
    </w:p>
    <w:p w14:paraId="745529A7" w14:textId="0D6381F2" w:rsidR="00D37F98" w:rsidRPr="0028471B" w:rsidRDefault="00D37F98" w:rsidP="00BC5503">
      <w:pPr>
        <w:spacing w:line="360" w:lineRule="auto"/>
        <w:jc w:val="both"/>
        <w:rPr>
          <w:rFonts w:cs="Open Sans"/>
          <w:szCs w:val="20"/>
        </w:rPr>
      </w:pPr>
      <w:r w:rsidRPr="0028471B">
        <w:rPr>
          <w:rFonts w:cs="Open Sans"/>
          <w:szCs w:val="20"/>
        </w:rPr>
        <w:t xml:space="preserve">Na potrzeby oceny stanu klimatu akustycznego środowiska, na obszarach objętych przekroczeniami dopuszczalnych wartości poziomu hałasu w środowisku przyjmuje się następującą klasyfikację: </w:t>
      </w:r>
    </w:p>
    <w:p w14:paraId="6A1799B4" w14:textId="77777777" w:rsidR="00D37F98" w:rsidRPr="0028471B" w:rsidRDefault="00D37F98">
      <w:pPr>
        <w:pStyle w:val="Akapitzlist"/>
        <w:numPr>
          <w:ilvl w:val="0"/>
          <w:numId w:val="33"/>
        </w:numPr>
        <w:spacing w:line="360" w:lineRule="auto"/>
        <w:rPr>
          <w:rFonts w:ascii="Open Sans" w:hAnsi="Open Sans" w:cs="Open Sans"/>
          <w:szCs w:val="20"/>
        </w:rPr>
      </w:pPr>
      <w:r w:rsidRPr="0028471B">
        <w:rPr>
          <w:rFonts w:ascii="Open Sans" w:hAnsi="Open Sans" w:cs="Open Sans"/>
          <w:szCs w:val="20"/>
        </w:rPr>
        <w:t xml:space="preserve">przekroczenie wartości dopuszczalnej poziomu hałasu do 10 </w:t>
      </w:r>
      <w:proofErr w:type="spellStart"/>
      <w:r w:rsidRPr="0028471B">
        <w:rPr>
          <w:rFonts w:ascii="Open Sans" w:hAnsi="Open Sans" w:cs="Open Sans"/>
          <w:szCs w:val="20"/>
        </w:rPr>
        <w:t>dB</w:t>
      </w:r>
      <w:proofErr w:type="spellEnd"/>
      <w:r w:rsidRPr="0028471B">
        <w:rPr>
          <w:rFonts w:ascii="Open Sans" w:hAnsi="Open Sans" w:cs="Open Sans"/>
          <w:szCs w:val="20"/>
        </w:rPr>
        <w:t xml:space="preserve"> – stan niedobry, </w:t>
      </w:r>
    </w:p>
    <w:p w14:paraId="5426E3C3" w14:textId="77777777" w:rsidR="00D37F98" w:rsidRPr="0028471B" w:rsidRDefault="00D37F98">
      <w:pPr>
        <w:pStyle w:val="Akapitzlist"/>
        <w:numPr>
          <w:ilvl w:val="0"/>
          <w:numId w:val="33"/>
        </w:numPr>
        <w:spacing w:line="360" w:lineRule="auto"/>
        <w:rPr>
          <w:rFonts w:ascii="Open Sans" w:hAnsi="Open Sans" w:cs="Open Sans"/>
          <w:szCs w:val="20"/>
        </w:rPr>
      </w:pPr>
      <w:r w:rsidRPr="0028471B">
        <w:rPr>
          <w:rFonts w:ascii="Open Sans" w:hAnsi="Open Sans" w:cs="Open Sans"/>
          <w:szCs w:val="20"/>
        </w:rPr>
        <w:t xml:space="preserve">przekroczenie wartości dopuszczalnej poziomu hałasu powyżej 10 </w:t>
      </w:r>
      <w:proofErr w:type="spellStart"/>
      <w:r w:rsidRPr="0028471B">
        <w:rPr>
          <w:rFonts w:ascii="Open Sans" w:hAnsi="Open Sans" w:cs="Open Sans"/>
          <w:szCs w:val="20"/>
        </w:rPr>
        <w:t>dB</w:t>
      </w:r>
      <w:proofErr w:type="spellEnd"/>
      <w:r w:rsidRPr="0028471B">
        <w:rPr>
          <w:rFonts w:ascii="Open Sans" w:hAnsi="Open Sans" w:cs="Open Sans"/>
          <w:szCs w:val="20"/>
        </w:rPr>
        <w:t xml:space="preserve"> i do 20 </w:t>
      </w:r>
      <w:proofErr w:type="spellStart"/>
      <w:r w:rsidRPr="0028471B">
        <w:rPr>
          <w:rFonts w:ascii="Open Sans" w:hAnsi="Open Sans" w:cs="Open Sans"/>
          <w:szCs w:val="20"/>
        </w:rPr>
        <w:t>dB</w:t>
      </w:r>
      <w:proofErr w:type="spellEnd"/>
      <w:r w:rsidRPr="0028471B">
        <w:rPr>
          <w:rFonts w:ascii="Open Sans" w:hAnsi="Open Sans" w:cs="Open Sans"/>
          <w:szCs w:val="20"/>
        </w:rPr>
        <w:t xml:space="preserve"> – stan zły, </w:t>
      </w:r>
    </w:p>
    <w:p w14:paraId="185BF29E" w14:textId="7F52E8AF" w:rsidR="00D37F98" w:rsidRPr="0028471B" w:rsidRDefault="00D37F98">
      <w:pPr>
        <w:pStyle w:val="Akapitzlist"/>
        <w:numPr>
          <w:ilvl w:val="0"/>
          <w:numId w:val="33"/>
        </w:numPr>
        <w:spacing w:line="360" w:lineRule="auto"/>
        <w:rPr>
          <w:rFonts w:ascii="Open Sans" w:hAnsi="Open Sans" w:cs="Open Sans"/>
          <w:szCs w:val="20"/>
        </w:rPr>
      </w:pPr>
      <w:r w:rsidRPr="0028471B">
        <w:rPr>
          <w:rFonts w:ascii="Open Sans" w:hAnsi="Open Sans" w:cs="Open Sans"/>
          <w:szCs w:val="20"/>
        </w:rPr>
        <w:t xml:space="preserve">przekroczenie wartości dopuszczalnej poziomu hałasu powyżej 20 </w:t>
      </w:r>
      <w:proofErr w:type="spellStart"/>
      <w:r w:rsidRPr="0028471B">
        <w:rPr>
          <w:rFonts w:ascii="Open Sans" w:hAnsi="Open Sans" w:cs="Open Sans"/>
          <w:szCs w:val="20"/>
        </w:rPr>
        <w:t>dB</w:t>
      </w:r>
      <w:proofErr w:type="spellEnd"/>
      <w:r w:rsidRPr="0028471B">
        <w:rPr>
          <w:rFonts w:ascii="Open Sans" w:hAnsi="Open Sans" w:cs="Open Sans"/>
          <w:szCs w:val="20"/>
        </w:rPr>
        <w:t xml:space="preserve"> – stan bardzo zły. </w:t>
      </w:r>
    </w:p>
    <w:p w14:paraId="1A5AE72A" w14:textId="7E34D932" w:rsidR="00076120" w:rsidRDefault="00D37F98" w:rsidP="00BC5503">
      <w:pPr>
        <w:spacing w:line="360" w:lineRule="auto"/>
        <w:jc w:val="both"/>
        <w:rPr>
          <w:rFonts w:cs="Open Sans"/>
          <w:szCs w:val="20"/>
        </w:rPr>
      </w:pPr>
      <w:r w:rsidRPr="0028471B">
        <w:rPr>
          <w:rFonts w:cs="Open Sans"/>
          <w:szCs w:val="20"/>
        </w:rPr>
        <w:t>Zachowanie wartości dopuszczalnych poziomu hałasu nie zawsze gwarantuje eliminację uciążliwości akustycznych w środowisku. Ustalone normy są kompromisem pomiędzy potrzebą zachowania komfortu akustycznego a aktualnymi technicznymi, technologicznymi i ekonomicznymi możliwościami ograniczania emisji hałasu.</w:t>
      </w:r>
    </w:p>
    <w:p w14:paraId="575C74C5" w14:textId="77777777" w:rsidR="00250604" w:rsidRPr="00250604" w:rsidRDefault="00250604" w:rsidP="00250604">
      <w:pPr>
        <w:spacing w:line="360" w:lineRule="auto"/>
        <w:jc w:val="both"/>
        <w:rPr>
          <w:rFonts w:cs="Open Sans"/>
          <w:szCs w:val="20"/>
        </w:rPr>
      </w:pPr>
      <w:r w:rsidRPr="00250604">
        <w:rPr>
          <w:rFonts w:cs="Open Sans"/>
          <w:szCs w:val="20"/>
        </w:rPr>
        <w:t xml:space="preserve">Gminę Bedlno przecina droga krajowa nr 92, przebiegająca przez znaczną część Polski w relacji wschód – zachód. Droga ta łączy Warszawę z miastem Rzepin, znajdującym się przy granicy polsko-niemieckiej. Od miejscowości Bedlno biegnie droga wojewódzka nr 583, łącząca wieś z miastem Sanniki. </w:t>
      </w:r>
    </w:p>
    <w:p w14:paraId="10F883A2" w14:textId="77777777" w:rsidR="00250604" w:rsidRPr="00250604" w:rsidRDefault="00250604" w:rsidP="00250604">
      <w:pPr>
        <w:spacing w:line="360" w:lineRule="auto"/>
        <w:jc w:val="both"/>
        <w:rPr>
          <w:rFonts w:cs="Open Sans"/>
          <w:szCs w:val="20"/>
        </w:rPr>
      </w:pPr>
      <w:r w:rsidRPr="00250604">
        <w:rPr>
          <w:rFonts w:cs="Open Sans"/>
          <w:szCs w:val="20"/>
        </w:rPr>
        <w:lastRenderedPageBreak/>
        <w:t xml:space="preserve">Przez teren gminy przebiegają również liczne drogi powiatowe o numerach: 2100E, 2101E, 2102E, 2103E, 2104E, 2105E, 2107E, 2111E, 2112E, 2717E, 2119E, 2127E, 2732E, 2736E, 2161E i 102025E. Uzupełnienie sieci transportowej Gminy Bedlno stanowią drogi gminne, których łączna długość pod koniec 2024 roku, według danych GUS, wynosiła 122 km. W tym czasie utwardzonych było 81,9 km dróg. Pozostałych 40,1 km stanowiły drogi o nawierzchni gruntowej. Na terenie gminy występuje zatem potrzeba prowadzenia dalszych prac związanych z modernizacją i rozbudową infrastruktury drogowej. </w:t>
      </w:r>
    </w:p>
    <w:p w14:paraId="28DE9E11" w14:textId="77777777" w:rsidR="00250604" w:rsidRPr="00250604" w:rsidRDefault="00250604" w:rsidP="00250604">
      <w:pPr>
        <w:spacing w:line="360" w:lineRule="auto"/>
        <w:jc w:val="both"/>
        <w:rPr>
          <w:rFonts w:cs="Open Sans"/>
          <w:szCs w:val="20"/>
        </w:rPr>
      </w:pPr>
      <w:r w:rsidRPr="00250604">
        <w:rPr>
          <w:rFonts w:cs="Open Sans"/>
          <w:szCs w:val="20"/>
        </w:rPr>
        <w:t xml:space="preserve">Dzięki rozbudowanej sieci drogowej oraz dogodnemu położeniu w układzie transportowym dojazd samochodem z miejscowości Bedlno do Kutna zajmuje 20 minut, do Łowicza – 30 minut, do Łodzi – godzinę, a do Warszawy – półtorej godziny. </w:t>
      </w:r>
    </w:p>
    <w:p w14:paraId="286F9427" w14:textId="7F62BF33" w:rsidR="00250604" w:rsidRPr="0028471B" w:rsidRDefault="00250604" w:rsidP="00250604">
      <w:pPr>
        <w:spacing w:line="360" w:lineRule="auto"/>
        <w:jc w:val="both"/>
        <w:rPr>
          <w:rFonts w:cs="Open Sans"/>
          <w:szCs w:val="20"/>
        </w:rPr>
      </w:pPr>
      <w:r w:rsidRPr="00250604">
        <w:rPr>
          <w:rFonts w:cs="Open Sans"/>
          <w:szCs w:val="20"/>
        </w:rPr>
        <w:t>Przez północną część gminy przebiega zelektryfikowana linia kolejowa nr 3, relacji Warszawa Zachodnia – Kunowice, łącząca Warszawę z granicą polsko-niemiecką. Na obszarze Gminy Bedlno znajdują się dwie stacje kolejowe, zlokalizowane w miejscowościach Pniewo (stacja Żychlin) i Zosinów (stacja Zosinów). Na stacji Żychlin zatrzymują się pociągi relacji Skierniewice – Kutno, Kutno – Łowicz Główny oraz Lublin Główny – Bydgoszcz Główna. Zgodnie z danymi Urzędu Transportu Kolejowego za 2024 rok, średnia dobowa wymiana pasażerska na analizowanych stacjach kolejowych kształtowała się na zróżnicowanym poziomie. W przypadku stacji Żychlin mieściła się ona w przedziale 100-149 pasażerów na dobę, natomiast dla stacji Zosinów była istotnie niższa i wynosiła od 20 do 49 osób dziennie. Średnia dobowa liczba zatrzymań pociągów wynosiła odpowiednio około 19 dla stacji Żychlin oraz 17 dla stacji Zosinów, co wskazuje na relatywnie zbliżony poziom obsługi infrastrukturalnej obu punktów, przy jednoczesnym zróżnicowaniu faktycznego wykorzystania przewozowego. Obsługa ruchu kolejowego na terenie Gminy Bedlno realizowana była przez dwóch głównych operatorów: Łódzką Kolej Aglomeracyjną, która odpowiadała za 6 329 zatrzymań w skali roku, oraz PKP Intercity, realizujące 729 zatrzymań.</w:t>
      </w:r>
    </w:p>
    <w:p w14:paraId="20B1A440" w14:textId="32A0F061" w:rsidR="000E14F7" w:rsidRDefault="00C5406B" w:rsidP="00C6002C">
      <w:pPr>
        <w:spacing w:line="360" w:lineRule="auto"/>
        <w:jc w:val="both"/>
        <w:rPr>
          <w:rFonts w:cs="Open Sans"/>
          <w:szCs w:val="20"/>
        </w:rPr>
      </w:pPr>
      <w:r w:rsidRPr="0028471B">
        <w:rPr>
          <w:rFonts w:cs="Open Sans"/>
          <w:szCs w:val="20"/>
        </w:rPr>
        <w:t>Generalna Dyrekcja Dróg Krajowych i Autostrad realizując zadania wynikające z art. 118 ust. 3 ustawy Prawo ochrony środowiska (</w:t>
      </w:r>
      <w:proofErr w:type="spellStart"/>
      <w:r w:rsidRPr="0028471B">
        <w:rPr>
          <w:rFonts w:cs="Open Sans"/>
          <w:szCs w:val="20"/>
        </w:rPr>
        <w:t>t</w:t>
      </w:r>
      <w:r w:rsidR="00441E3C">
        <w:rPr>
          <w:rFonts w:cs="Open Sans"/>
          <w:szCs w:val="20"/>
        </w:rPr>
        <w:t>.</w:t>
      </w:r>
      <w:r w:rsidRPr="0028471B">
        <w:rPr>
          <w:rFonts w:cs="Open Sans"/>
          <w:szCs w:val="20"/>
        </w:rPr>
        <w:t>j</w:t>
      </w:r>
      <w:proofErr w:type="spellEnd"/>
      <w:r w:rsidRPr="0028471B">
        <w:rPr>
          <w:rFonts w:cs="Open Sans"/>
          <w:szCs w:val="20"/>
        </w:rPr>
        <w:t>. Dz.U. z 202</w:t>
      </w:r>
      <w:r w:rsidR="000E14F7">
        <w:rPr>
          <w:rFonts w:cs="Open Sans"/>
          <w:szCs w:val="20"/>
        </w:rPr>
        <w:t>6</w:t>
      </w:r>
      <w:r w:rsidRPr="0028471B">
        <w:rPr>
          <w:rFonts w:cs="Open Sans"/>
          <w:szCs w:val="20"/>
        </w:rPr>
        <w:t xml:space="preserve"> r. poz. </w:t>
      </w:r>
      <w:r w:rsidR="000E14F7">
        <w:rPr>
          <w:rFonts w:cs="Open Sans"/>
          <w:szCs w:val="20"/>
        </w:rPr>
        <w:t>647</w:t>
      </w:r>
      <w:r w:rsidRPr="0028471B">
        <w:rPr>
          <w:rFonts w:cs="Open Sans"/>
          <w:szCs w:val="20"/>
        </w:rPr>
        <w:t xml:space="preserve"> ze zm.) opracowała w ramach IV rundy mapowania strategiczne mapy hałasu dla dróg krajowych o ruchu powyżej 3 mln pojazdów rocznie.  </w:t>
      </w:r>
      <w:r w:rsidR="004A5FCC" w:rsidRPr="0028471B">
        <w:rPr>
          <w:rFonts w:cs="Open Sans"/>
          <w:szCs w:val="20"/>
        </w:rPr>
        <w:t xml:space="preserve">Analizą objęto również drogę krajową nr </w:t>
      </w:r>
      <w:r w:rsidR="001A225B" w:rsidRPr="0028471B">
        <w:rPr>
          <w:rFonts w:cs="Open Sans"/>
          <w:szCs w:val="20"/>
        </w:rPr>
        <w:t>9</w:t>
      </w:r>
      <w:r w:rsidR="00A63B0A">
        <w:rPr>
          <w:rFonts w:cs="Open Sans"/>
          <w:szCs w:val="20"/>
        </w:rPr>
        <w:t>2, jednak nie na odcinku przebiegającym przez Gminę Bedlno</w:t>
      </w:r>
      <w:r w:rsidR="000056C5" w:rsidRPr="0028471B">
        <w:rPr>
          <w:rFonts w:cs="Open Sans"/>
          <w:szCs w:val="20"/>
        </w:rPr>
        <w:t>.</w:t>
      </w:r>
      <w:r w:rsidR="000E14F7">
        <w:rPr>
          <w:rFonts w:cs="Open Sans"/>
          <w:szCs w:val="20"/>
        </w:rPr>
        <w:t xml:space="preserve"> Najbliższy</w:t>
      </w:r>
      <w:r w:rsidR="000056C5" w:rsidRPr="0028471B">
        <w:rPr>
          <w:rFonts w:cs="Open Sans"/>
          <w:szCs w:val="20"/>
        </w:rPr>
        <w:t xml:space="preserve"> </w:t>
      </w:r>
      <w:r w:rsidR="000E14F7">
        <w:rPr>
          <w:rFonts w:cs="Open Sans"/>
          <w:szCs w:val="20"/>
        </w:rPr>
        <w:t>p</w:t>
      </w:r>
      <w:r w:rsidR="000056C5" w:rsidRPr="0028471B">
        <w:rPr>
          <w:rFonts w:cs="Open Sans"/>
          <w:szCs w:val="20"/>
        </w:rPr>
        <w:t>unkt pomiarow</w:t>
      </w:r>
      <w:r w:rsidR="001A225B" w:rsidRPr="0028471B">
        <w:rPr>
          <w:rFonts w:cs="Open Sans"/>
          <w:szCs w:val="20"/>
        </w:rPr>
        <w:t>y</w:t>
      </w:r>
      <w:r w:rsidR="000056C5" w:rsidRPr="0028471B">
        <w:rPr>
          <w:rFonts w:cs="Open Sans"/>
          <w:szCs w:val="20"/>
        </w:rPr>
        <w:t xml:space="preserve"> zlokalizowan</w:t>
      </w:r>
      <w:r w:rsidR="001A225B" w:rsidRPr="0028471B">
        <w:rPr>
          <w:rFonts w:cs="Open Sans"/>
          <w:szCs w:val="20"/>
        </w:rPr>
        <w:t>y</w:t>
      </w:r>
      <w:r w:rsidR="000056C5" w:rsidRPr="0028471B">
        <w:rPr>
          <w:rFonts w:cs="Open Sans"/>
          <w:szCs w:val="20"/>
        </w:rPr>
        <w:t xml:space="preserve"> był w miejscowości</w:t>
      </w:r>
      <w:r w:rsidR="001A225B" w:rsidRPr="0028471B">
        <w:rPr>
          <w:rFonts w:cs="Open Sans"/>
          <w:szCs w:val="20"/>
        </w:rPr>
        <w:t xml:space="preserve"> </w:t>
      </w:r>
      <w:r w:rsidR="000E14F7">
        <w:rPr>
          <w:rFonts w:cs="Open Sans"/>
          <w:szCs w:val="20"/>
        </w:rPr>
        <w:t xml:space="preserve">Sokół (gm. Krzyżanów). </w:t>
      </w:r>
      <w:r w:rsidR="004A5FCC" w:rsidRPr="0028471B">
        <w:rPr>
          <w:rFonts w:cs="Open Sans"/>
          <w:szCs w:val="20"/>
        </w:rPr>
        <w:t>Z przeprowadzonych badań wynika, że</w:t>
      </w:r>
      <w:r w:rsidR="00730708">
        <w:rPr>
          <w:rFonts w:cs="Open Sans"/>
          <w:szCs w:val="20"/>
        </w:rPr>
        <w:t xml:space="preserve"> </w:t>
      </w:r>
      <w:r w:rsidR="000056C5" w:rsidRPr="00730708">
        <w:rPr>
          <w:rFonts w:cs="Open Sans"/>
          <w:szCs w:val="20"/>
        </w:rPr>
        <w:t>przekroczenia L</w:t>
      </w:r>
      <w:r w:rsidR="000056C5" w:rsidRPr="00730708">
        <w:rPr>
          <w:rFonts w:cs="Open Sans"/>
          <w:szCs w:val="20"/>
          <w:vertAlign w:val="subscript"/>
        </w:rPr>
        <w:t>DWN</w:t>
      </w:r>
      <w:r w:rsidR="000056C5" w:rsidRPr="00730708">
        <w:rPr>
          <w:rFonts w:cs="Open Sans"/>
          <w:szCs w:val="20"/>
        </w:rPr>
        <w:t xml:space="preserve"> </w:t>
      </w:r>
      <w:r w:rsidR="000E14F7" w:rsidRPr="000E14F7">
        <w:rPr>
          <w:rFonts w:cs="Open Sans"/>
          <w:szCs w:val="20"/>
        </w:rPr>
        <w:t xml:space="preserve">w zakresie od 1 </w:t>
      </w:r>
      <w:proofErr w:type="spellStart"/>
      <w:r w:rsidR="000E14F7" w:rsidRPr="000E14F7">
        <w:rPr>
          <w:rFonts w:cs="Open Sans"/>
          <w:szCs w:val="20"/>
        </w:rPr>
        <w:t>dB</w:t>
      </w:r>
      <w:proofErr w:type="spellEnd"/>
      <w:r w:rsidR="000E14F7" w:rsidRPr="000E14F7">
        <w:rPr>
          <w:rFonts w:cs="Open Sans"/>
          <w:szCs w:val="20"/>
        </w:rPr>
        <w:t xml:space="preserve"> do 5 </w:t>
      </w:r>
      <w:proofErr w:type="spellStart"/>
      <w:r w:rsidR="000E14F7" w:rsidRPr="000E14F7">
        <w:rPr>
          <w:rFonts w:cs="Open Sans"/>
          <w:szCs w:val="20"/>
        </w:rPr>
        <w:t>dB</w:t>
      </w:r>
      <w:proofErr w:type="spellEnd"/>
      <w:r w:rsidR="000E14F7" w:rsidRPr="000E14F7">
        <w:rPr>
          <w:rFonts w:cs="Open Sans"/>
          <w:szCs w:val="20"/>
        </w:rPr>
        <w:t xml:space="preserve"> nie sięgają zabudowy</w:t>
      </w:r>
      <w:r w:rsidR="000E14F7">
        <w:rPr>
          <w:rFonts w:cs="Open Sans"/>
          <w:szCs w:val="20"/>
        </w:rPr>
        <w:t xml:space="preserve"> </w:t>
      </w:r>
      <w:r w:rsidR="000E14F7" w:rsidRPr="000E14F7">
        <w:rPr>
          <w:rFonts w:cs="Open Sans"/>
          <w:szCs w:val="20"/>
        </w:rPr>
        <w:t>chronionej</w:t>
      </w:r>
      <w:r w:rsidR="001A225B" w:rsidRPr="00730708">
        <w:rPr>
          <w:rFonts w:cs="Open Sans"/>
          <w:szCs w:val="20"/>
        </w:rPr>
        <w:t xml:space="preserve">. </w:t>
      </w:r>
      <w:r w:rsidR="000E14F7">
        <w:rPr>
          <w:rFonts w:cs="Open Sans"/>
          <w:szCs w:val="20"/>
        </w:rPr>
        <w:t xml:space="preserve"> </w:t>
      </w:r>
      <w:r w:rsidR="000056C5" w:rsidRPr="00730708">
        <w:rPr>
          <w:rFonts w:cs="Open Sans"/>
          <w:szCs w:val="20"/>
        </w:rPr>
        <w:t>Natomiast przekroczenia L</w:t>
      </w:r>
      <w:r w:rsidR="000056C5" w:rsidRPr="00730708">
        <w:rPr>
          <w:rFonts w:cs="Open Sans"/>
          <w:szCs w:val="20"/>
          <w:vertAlign w:val="subscript"/>
        </w:rPr>
        <w:t>N</w:t>
      </w:r>
      <w:r w:rsidR="000056C5" w:rsidRPr="00730708">
        <w:rPr>
          <w:rFonts w:cs="Open Sans"/>
          <w:szCs w:val="20"/>
        </w:rPr>
        <w:t xml:space="preserve"> </w:t>
      </w:r>
      <w:r w:rsidR="000E14F7" w:rsidRPr="000E14F7">
        <w:rPr>
          <w:rFonts w:cs="Open Sans"/>
          <w:szCs w:val="20"/>
        </w:rPr>
        <w:t xml:space="preserve">od 1 </w:t>
      </w:r>
      <w:proofErr w:type="spellStart"/>
      <w:r w:rsidR="000E14F7" w:rsidRPr="000E14F7">
        <w:rPr>
          <w:rFonts w:cs="Open Sans"/>
          <w:szCs w:val="20"/>
        </w:rPr>
        <w:t>dB</w:t>
      </w:r>
      <w:proofErr w:type="spellEnd"/>
      <w:r w:rsidR="000E14F7" w:rsidRPr="000E14F7">
        <w:rPr>
          <w:rFonts w:cs="Open Sans"/>
          <w:szCs w:val="20"/>
        </w:rPr>
        <w:t xml:space="preserve"> do 5 </w:t>
      </w:r>
      <w:proofErr w:type="spellStart"/>
      <w:r w:rsidR="000E14F7" w:rsidRPr="000E14F7">
        <w:rPr>
          <w:rFonts w:cs="Open Sans"/>
          <w:szCs w:val="20"/>
        </w:rPr>
        <w:t>dB</w:t>
      </w:r>
      <w:proofErr w:type="spellEnd"/>
      <w:r w:rsidR="000E14F7" w:rsidRPr="000E14F7">
        <w:rPr>
          <w:rFonts w:cs="Open Sans"/>
          <w:szCs w:val="20"/>
        </w:rPr>
        <w:t xml:space="preserve"> sięgają 1 budynku chronionego.</w:t>
      </w:r>
    </w:p>
    <w:p w14:paraId="41A13C45" w14:textId="77777777" w:rsidR="000E14F7" w:rsidRDefault="000E14F7" w:rsidP="00FE6F72">
      <w:pPr>
        <w:spacing w:line="360" w:lineRule="auto"/>
        <w:jc w:val="both"/>
        <w:rPr>
          <w:rFonts w:eastAsia="Calibri" w:cs="Open Sans"/>
          <w:szCs w:val="20"/>
        </w:rPr>
      </w:pPr>
    </w:p>
    <w:p w14:paraId="4F615D61" w14:textId="26E65FC5" w:rsidR="000E14F7" w:rsidRPr="000E14F7" w:rsidRDefault="000E14F7" w:rsidP="000E14F7">
      <w:pPr>
        <w:spacing w:line="360" w:lineRule="auto"/>
        <w:jc w:val="both"/>
        <w:rPr>
          <w:rFonts w:eastAsia="Calibri" w:cs="Open Sans"/>
          <w:szCs w:val="20"/>
        </w:rPr>
      </w:pPr>
      <w:r w:rsidRPr="000E14F7">
        <w:rPr>
          <w:rFonts w:eastAsia="Calibri" w:cs="Open Sans"/>
          <w:szCs w:val="20"/>
        </w:rPr>
        <w:lastRenderedPageBreak/>
        <w:t>Generalny Pomiar Ruchu 2025 na sieci dróg krajowych przeprowadzono na sieci drogowej o długości 18 249 km, podzielonej na 2424 odcinków pomiarowych. Poniżej przedstawiono wyniki pomiaru ruchu dla drogi krajowej nr 92</w:t>
      </w:r>
      <w:r>
        <w:rPr>
          <w:rFonts w:eastAsia="Calibri" w:cs="Open Sans"/>
          <w:szCs w:val="20"/>
        </w:rPr>
        <w:t>.</w:t>
      </w:r>
    </w:p>
    <w:p w14:paraId="65484208" w14:textId="2C7E635B" w:rsidR="000E14F7" w:rsidRPr="000E14F7" w:rsidRDefault="000E14F7" w:rsidP="000E14F7">
      <w:pPr>
        <w:spacing w:line="360" w:lineRule="auto"/>
        <w:jc w:val="both"/>
        <w:rPr>
          <w:rFonts w:eastAsia="Calibri" w:cs="Open Sans"/>
          <w:szCs w:val="20"/>
        </w:rPr>
      </w:pPr>
      <w:r w:rsidRPr="000E14F7">
        <w:rPr>
          <w:rFonts w:eastAsia="Calibri" w:cs="Open Sans"/>
          <w:szCs w:val="20"/>
        </w:rPr>
        <w:t xml:space="preserve">Średni dobowy ruch roczny (SDRR) pojazdów silnikowych w GPR 2025 na drodze krajowej nr 92 we wskazanych punktach pomiarowych przebiegających przez teren Gminy </w:t>
      </w:r>
      <w:r w:rsidR="00E01091">
        <w:rPr>
          <w:rFonts w:eastAsia="Calibri" w:cs="Open Sans"/>
          <w:szCs w:val="20"/>
        </w:rPr>
        <w:t>Bedlno</w:t>
      </w:r>
      <w:r w:rsidRPr="000E14F7">
        <w:rPr>
          <w:rFonts w:eastAsia="Calibri" w:cs="Open Sans"/>
          <w:szCs w:val="20"/>
        </w:rPr>
        <w:t xml:space="preserve"> wynosił około </w:t>
      </w:r>
      <w:r w:rsidR="00A6782F">
        <w:rPr>
          <w:rFonts w:eastAsia="Calibri" w:cs="Open Sans"/>
          <w:szCs w:val="20"/>
        </w:rPr>
        <w:t>7968</w:t>
      </w:r>
      <w:r w:rsidRPr="000E14F7">
        <w:rPr>
          <w:rFonts w:eastAsia="Calibri" w:cs="Open Sans"/>
          <w:szCs w:val="20"/>
        </w:rPr>
        <w:t xml:space="preserve"> poj./dobę. W rodzajowej strukturze ruchu, droga ta jest w znacznie większym stopniu wykorzystywana przez samochody osobowe. Ich udział w strukturze ruchu na analizowanym odcinku wyniósł </w:t>
      </w:r>
      <w:r w:rsidR="00A6782F">
        <w:rPr>
          <w:rFonts w:eastAsia="Calibri" w:cs="Open Sans"/>
          <w:szCs w:val="20"/>
        </w:rPr>
        <w:t>59,93</w:t>
      </w:r>
      <w:r w:rsidRPr="000E14F7">
        <w:rPr>
          <w:rFonts w:eastAsia="Calibri" w:cs="Open Sans"/>
          <w:szCs w:val="20"/>
        </w:rPr>
        <w:t xml:space="preserve">%. Na drugim miejscu znajdują się samochody ciężarowe z przyczepą– </w:t>
      </w:r>
      <w:r w:rsidR="00A6782F">
        <w:rPr>
          <w:rFonts w:eastAsia="Calibri" w:cs="Open Sans"/>
          <w:szCs w:val="20"/>
        </w:rPr>
        <w:t>27,76</w:t>
      </w:r>
      <w:r w:rsidRPr="000E14F7">
        <w:rPr>
          <w:rFonts w:eastAsia="Calibri" w:cs="Open Sans"/>
          <w:szCs w:val="20"/>
        </w:rPr>
        <w:t xml:space="preserve">%, a następnie lekkie samochody ciężarowe (dostawcze) – </w:t>
      </w:r>
      <w:r w:rsidR="00A6782F">
        <w:rPr>
          <w:rFonts w:eastAsia="Calibri" w:cs="Open Sans"/>
          <w:szCs w:val="20"/>
        </w:rPr>
        <w:t>6,60</w:t>
      </w:r>
      <w:r w:rsidRPr="000E14F7">
        <w:rPr>
          <w:rFonts w:eastAsia="Calibri" w:cs="Open Sans"/>
          <w:szCs w:val="20"/>
        </w:rPr>
        <w:t xml:space="preserve">%. </w:t>
      </w:r>
    </w:p>
    <w:p w14:paraId="564587AB" w14:textId="77777777" w:rsidR="000E14F7" w:rsidRDefault="000E14F7" w:rsidP="00FE6F72">
      <w:pPr>
        <w:spacing w:line="360" w:lineRule="auto"/>
        <w:jc w:val="both"/>
        <w:rPr>
          <w:rFonts w:eastAsia="Calibri" w:cs="Open Sans"/>
          <w:szCs w:val="20"/>
        </w:rPr>
      </w:pPr>
    </w:p>
    <w:p w14:paraId="683A8E84" w14:textId="368BFA5A" w:rsidR="00A1589D" w:rsidRPr="00AD701C" w:rsidRDefault="00A1589D" w:rsidP="00FE6F72">
      <w:pPr>
        <w:spacing w:line="360" w:lineRule="auto"/>
        <w:jc w:val="both"/>
        <w:rPr>
          <w:rFonts w:eastAsia="Calibri" w:cs="Open Sans"/>
          <w:szCs w:val="20"/>
        </w:rPr>
        <w:sectPr w:rsidR="00A1589D" w:rsidRPr="00AD701C" w:rsidSect="008E4B75">
          <w:headerReference w:type="even" r:id="rId27"/>
          <w:headerReference w:type="default" r:id="rId28"/>
          <w:footerReference w:type="default" r:id="rId29"/>
          <w:pgSz w:w="11906" w:h="16838"/>
          <w:pgMar w:top="1417" w:right="1417" w:bottom="1417" w:left="1417" w:header="708" w:footer="708" w:gutter="0"/>
          <w:cols w:space="708"/>
          <w:titlePg/>
          <w:docGrid w:linePitch="360"/>
        </w:sectPr>
      </w:pPr>
    </w:p>
    <w:p w14:paraId="4AA8401B" w14:textId="00876966" w:rsidR="00260070" w:rsidRDefault="00260070" w:rsidP="00351900">
      <w:pPr>
        <w:pStyle w:val="Tabeleirysunki"/>
      </w:pPr>
      <w:bookmarkStart w:id="54" w:name="_Toc97580604"/>
      <w:bookmarkStart w:id="55" w:name="_Toc241528235"/>
      <w:bookmarkStart w:id="56" w:name="_Hlk174449655"/>
      <w:r w:rsidRPr="00250A1A">
        <w:lastRenderedPageBreak/>
        <w:t xml:space="preserve">Tabela </w:t>
      </w:r>
      <w:fldSimple w:instr=" SEQ Tabela \* ARABIC ">
        <w:r w:rsidR="00C55A4B">
          <w:rPr>
            <w:noProof/>
          </w:rPr>
          <w:t>5</w:t>
        </w:r>
      </w:fldSimple>
      <w:r w:rsidR="007D0E6D">
        <w:rPr>
          <w:noProof/>
        </w:rPr>
        <w:t>.</w:t>
      </w:r>
      <w:r w:rsidRPr="00250A1A">
        <w:t xml:space="preserve"> Ruch kołowy na dr</w:t>
      </w:r>
      <w:r w:rsidR="00602D5C">
        <w:t>o</w:t>
      </w:r>
      <w:r w:rsidR="000A2B02">
        <w:t>dze</w:t>
      </w:r>
      <w:r w:rsidR="00602D5C">
        <w:t xml:space="preserve"> </w:t>
      </w:r>
      <w:r w:rsidR="00A85AE5">
        <w:t>krajow</w:t>
      </w:r>
      <w:r w:rsidR="000A2B02">
        <w:t>ej</w:t>
      </w:r>
      <w:r w:rsidR="00602D5C">
        <w:t xml:space="preserve"> </w:t>
      </w:r>
      <w:r w:rsidRPr="00250A1A">
        <w:t>przebiegając</w:t>
      </w:r>
      <w:r w:rsidR="000A2B02">
        <w:t>ej</w:t>
      </w:r>
      <w:r w:rsidRPr="00250A1A">
        <w:t xml:space="preserve"> przez </w:t>
      </w:r>
      <w:bookmarkEnd w:id="54"/>
      <w:r w:rsidR="00606F28">
        <w:t xml:space="preserve">Gminę </w:t>
      </w:r>
      <w:r w:rsidR="000E14F7">
        <w:t>Bedlno</w:t>
      </w:r>
      <w:bookmarkEnd w:id="55"/>
    </w:p>
    <w:tbl>
      <w:tblPr>
        <w:tblStyle w:val="Tabelasiatki5ciemnaakcent12"/>
        <w:tblW w:w="1417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95"/>
        <w:gridCol w:w="1758"/>
        <w:gridCol w:w="814"/>
        <w:gridCol w:w="813"/>
        <w:gridCol w:w="1083"/>
        <w:gridCol w:w="1322"/>
        <w:gridCol w:w="1202"/>
        <w:gridCol w:w="1202"/>
        <w:gridCol w:w="1925"/>
        <w:gridCol w:w="844"/>
        <w:gridCol w:w="1082"/>
        <w:gridCol w:w="1327"/>
        <w:gridCol w:w="6"/>
      </w:tblGrid>
      <w:tr w:rsidR="00A6782F" w:rsidRPr="000E14F7" w14:paraId="56C32CAC" w14:textId="77777777" w:rsidTr="00A6782F">
        <w:trPr>
          <w:cnfStyle w:val="100000000000" w:firstRow="1" w:lastRow="0" w:firstColumn="0" w:lastColumn="0" w:oddVBand="0" w:evenVBand="0" w:oddHBand="0" w:evenHBand="0" w:firstRowFirstColumn="0" w:firstRowLastColumn="0" w:lastRowFirstColumn="0" w:lastRowLastColumn="0"/>
          <w:trHeight w:val="555"/>
        </w:trPr>
        <w:tc>
          <w:tcPr>
            <w:cnfStyle w:val="001000000000" w:firstRow="0" w:lastRow="0" w:firstColumn="1" w:lastColumn="0" w:oddVBand="0" w:evenVBand="0" w:oddHBand="0" w:evenHBand="0" w:firstRowFirstColumn="0" w:firstRowLastColumn="0" w:lastRowFirstColumn="0" w:lastRowLastColumn="0"/>
            <w:tcW w:w="3367" w:type="dxa"/>
            <w:gridSpan w:val="3"/>
            <w:tcBorders>
              <w:top w:val="none" w:sz="0" w:space="0" w:color="auto"/>
              <w:left w:val="none" w:sz="0" w:space="0" w:color="auto"/>
              <w:right w:val="none" w:sz="0" w:space="0" w:color="auto"/>
            </w:tcBorders>
            <w:shd w:val="clear" w:color="auto" w:fill="D50000"/>
          </w:tcPr>
          <w:p w14:paraId="35DA4649" w14:textId="77777777" w:rsidR="00A6782F" w:rsidRPr="00E01091" w:rsidRDefault="00A6782F" w:rsidP="00BE6203">
            <w:pPr>
              <w:suppressAutoHyphens/>
              <w:jc w:val="center"/>
              <w:rPr>
                <w:rFonts w:eastAsia="Calibri" w:cs="Open Sans"/>
                <w:color w:val="FFFFFF" w:themeColor="background1"/>
                <w:sz w:val="18"/>
                <w:szCs w:val="18"/>
              </w:rPr>
            </w:pPr>
            <w:r w:rsidRPr="00E01091">
              <w:rPr>
                <w:rFonts w:eastAsia="Calibri" w:cs="Open Sans"/>
                <w:color w:val="FFFFFF" w:themeColor="background1"/>
                <w:sz w:val="18"/>
                <w:szCs w:val="18"/>
              </w:rPr>
              <w:t>Opis odcinka</w:t>
            </w:r>
          </w:p>
        </w:tc>
        <w:tc>
          <w:tcPr>
            <w:tcW w:w="813" w:type="dxa"/>
            <w:vMerge w:val="restart"/>
            <w:tcBorders>
              <w:top w:val="none" w:sz="0" w:space="0" w:color="auto"/>
              <w:left w:val="none" w:sz="0" w:space="0" w:color="auto"/>
              <w:right w:val="none" w:sz="0" w:space="0" w:color="auto"/>
            </w:tcBorders>
            <w:shd w:val="clear" w:color="auto" w:fill="D50000"/>
          </w:tcPr>
          <w:p w14:paraId="11C7319E" w14:textId="77777777" w:rsidR="00A6782F" w:rsidRPr="00E01091" w:rsidRDefault="00A6782F" w:rsidP="00BE6203">
            <w:pPr>
              <w:suppressAutoHyphens/>
              <w:cnfStyle w:val="100000000000" w:firstRow="1"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r w:rsidRPr="00E01091">
              <w:rPr>
                <w:rFonts w:eastAsia="Calibri" w:cs="Open Sans"/>
                <w:color w:val="FFFFFF" w:themeColor="background1"/>
                <w:sz w:val="18"/>
                <w:szCs w:val="18"/>
              </w:rPr>
              <w:t>SDRR</w:t>
            </w:r>
          </w:p>
          <w:p w14:paraId="21C73EBC" w14:textId="77777777" w:rsidR="00A6782F" w:rsidRPr="00E01091" w:rsidRDefault="00A6782F" w:rsidP="00BE6203">
            <w:pPr>
              <w:suppressAutoHyphens/>
              <w:cnfStyle w:val="100000000000" w:firstRow="1"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r w:rsidRPr="00E01091">
              <w:rPr>
                <w:rFonts w:eastAsia="Calibri" w:cs="Open Sans"/>
                <w:color w:val="FFFFFF" w:themeColor="background1"/>
                <w:sz w:val="18"/>
                <w:szCs w:val="18"/>
              </w:rPr>
              <w:t>poj. silnik.</w:t>
            </w:r>
          </w:p>
          <w:p w14:paraId="73BE7EF2" w14:textId="77777777" w:rsidR="00A6782F" w:rsidRPr="00E01091" w:rsidRDefault="00A6782F" w:rsidP="00BE6203">
            <w:pPr>
              <w:suppressAutoHyphens/>
              <w:cnfStyle w:val="100000000000" w:firstRow="1"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r w:rsidRPr="00E01091">
              <w:rPr>
                <w:rFonts w:eastAsia="Calibri" w:cs="Open Sans"/>
                <w:color w:val="FFFFFF" w:themeColor="background1"/>
                <w:sz w:val="18"/>
                <w:szCs w:val="18"/>
              </w:rPr>
              <w:t>ogółem</w:t>
            </w:r>
          </w:p>
        </w:tc>
        <w:tc>
          <w:tcPr>
            <w:tcW w:w="9993" w:type="dxa"/>
            <w:gridSpan w:val="9"/>
            <w:tcBorders>
              <w:top w:val="none" w:sz="0" w:space="0" w:color="auto"/>
              <w:left w:val="none" w:sz="0" w:space="0" w:color="auto"/>
              <w:right w:val="none" w:sz="0" w:space="0" w:color="auto"/>
            </w:tcBorders>
            <w:shd w:val="clear" w:color="auto" w:fill="D50000"/>
          </w:tcPr>
          <w:p w14:paraId="509A9E99" w14:textId="77777777" w:rsidR="00A6782F" w:rsidRPr="00E01091" w:rsidRDefault="00A6782F" w:rsidP="00BE6203">
            <w:pPr>
              <w:suppressAutoHyphens/>
              <w:cnfStyle w:val="100000000000" w:firstRow="1"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r w:rsidRPr="00E01091">
              <w:rPr>
                <w:rFonts w:eastAsia="Calibri" w:cs="Open Sans"/>
                <w:color w:val="FFFFFF" w:themeColor="background1"/>
                <w:sz w:val="18"/>
                <w:szCs w:val="18"/>
              </w:rPr>
              <w:t>Rodzajowa struktura ruchu pojazdów silnikowych</w:t>
            </w:r>
          </w:p>
        </w:tc>
      </w:tr>
      <w:tr w:rsidR="000E14F7" w:rsidRPr="000E14F7" w14:paraId="781DD27E" w14:textId="77777777" w:rsidTr="00E01091">
        <w:trPr>
          <w:gridAfter w:val="1"/>
          <w:cnfStyle w:val="000000100000" w:firstRow="0" w:lastRow="0" w:firstColumn="0" w:lastColumn="0" w:oddVBand="0" w:evenVBand="0" w:oddHBand="1" w:evenHBand="0" w:firstRowFirstColumn="0" w:firstRowLastColumn="0" w:lastRowFirstColumn="0" w:lastRowLastColumn="0"/>
          <w:wAfter w:w="6" w:type="dxa"/>
          <w:trHeight w:val="634"/>
        </w:trPr>
        <w:tc>
          <w:tcPr>
            <w:cnfStyle w:val="001000000000" w:firstRow="0" w:lastRow="0" w:firstColumn="1" w:lastColumn="0" w:oddVBand="0" w:evenVBand="0" w:oddHBand="0" w:evenHBand="0" w:firstRowFirstColumn="0" w:firstRowLastColumn="0" w:lastRowFirstColumn="0" w:lastRowLastColumn="0"/>
            <w:tcW w:w="795" w:type="dxa"/>
            <w:vMerge w:val="restart"/>
            <w:tcBorders>
              <w:left w:val="none" w:sz="0" w:space="0" w:color="auto"/>
            </w:tcBorders>
            <w:shd w:val="clear" w:color="auto" w:fill="D50000"/>
          </w:tcPr>
          <w:p w14:paraId="18959B34" w14:textId="77777777" w:rsidR="000E14F7" w:rsidRPr="00E01091" w:rsidRDefault="000E14F7" w:rsidP="00BE6203">
            <w:pPr>
              <w:suppressAutoHyphens/>
              <w:jc w:val="center"/>
              <w:rPr>
                <w:rFonts w:eastAsia="Calibri" w:cs="Open Sans"/>
                <w:color w:val="FFFFFF" w:themeColor="background1"/>
                <w:sz w:val="18"/>
                <w:szCs w:val="18"/>
              </w:rPr>
            </w:pPr>
            <w:r w:rsidRPr="00E01091">
              <w:rPr>
                <w:rFonts w:eastAsia="Calibri" w:cs="Open Sans"/>
                <w:color w:val="FFFFFF" w:themeColor="background1"/>
                <w:sz w:val="18"/>
                <w:szCs w:val="18"/>
              </w:rPr>
              <w:t>Dł. (km)</w:t>
            </w:r>
          </w:p>
        </w:tc>
        <w:tc>
          <w:tcPr>
            <w:tcW w:w="1758" w:type="dxa"/>
            <w:vMerge w:val="restart"/>
            <w:shd w:val="clear" w:color="auto" w:fill="D50000"/>
          </w:tcPr>
          <w:p w14:paraId="3E6FCFC4"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Nazwa</w:t>
            </w:r>
          </w:p>
        </w:tc>
        <w:tc>
          <w:tcPr>
            <w:tcW w:w="814" w:type="dxa"/>
            <w:vMerge w:val="restart"/>
            <w:shd w:val="clear" w:color="auto" w:fill="D50000"/>
          </w:tcPr>
          <w:p w14:paraId="62825CAE"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Nr drogi</w:t>
            </w:r>
          </w:p>
        </w:tc>
        <w:tc>
          <w:tcPr>
            <w:tcW w:w="813" w:type="dxa"/>
            <w:vMerge/>
            <w:shd w:val="clear" w:color="auto" w:fill="D50000"/>
          </w:tcPr>
          <w:p w14:paraId="3E2A6E2E"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p>
        </w:tc>
        <w:tc>
          <w:tcPr>
            <w:tcW w:w="1083" w:type="dxa"/>
            <w:vMerge w:val="restart"/>
            <w:shd w:val="clear" w:color="auto" w:fill="D50000"/>
          </w:tcPr>
          <w:p w14:paraId="7CD1B4EC"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Motocykle</w:t>
            </w:r>
          </w:p>
        </w:tc>
        <w:tc>
          <w:tcPr>
            <w:tcW w:w="1322" w:type="dxa"/>
            <w:vMerge w:val="restart"/>
            <w:shd w:val="clear" w:color="auto" w:fill="D50000"/>
          </w:tcPr>
          <w:p w14:paraId="1416B640"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 xml:space="preserve">Sam. </w:t>
            </w:r>
            <w:proofErr w:type="spellStart"/>
            <w:r w:rsidRPr="00E01091">
              <w:rPr>
                <w:rFonts w:eastAsia="Calibri" w:cs="Open Sans"/>
                <w:b/>
                <w:bCs/>
                <w:color w:val="FFFFFF" w:themeColor="background1"/>
                <w:sz w:val="18"/>
                <w:szCs w:val="18"/>
              </w:rPr>
              <w:t>osob</w:t>
            </w:r>
            <w:proofErr w:type="spellEnd"/>
            <w:r w:rsidRPr="00E01091">
              <w:rPr>
                <w:rFonts w:eastAsia="Calibri" w:cs="Open Sans"/>
                <w:b/>
                <w:bCs/>
                <w:color w:val="FFFFFF" w:themeColor="background1"/>
                <w:sz w:val="18"/>
                <w:szCs w:val="18"/>
              </w:rPr>
              <w:t>.</w:t>
            </w:r>
          </w:p>
          <w:p w14:paraId="7AC175B5" w14:textId="77777777" w:rsidR="00E01091" w:rsidRDefault="00E01091"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proofErr w:type="spellStart"/>
            <w:r w:rsidRPr="00E01091">
              <w:rPr>
                <w:rFonts w:eastAsia="Calibri" w:cs="Open Sans"/>
                <w:b/>
                <w:bCs/>
                <w:color w:val="FFFFFF" w:themeColor="background1"/>
                <w:sz w:val="18"/>
                <w:szCs w:val="18"/>
              </w:rPr>
              <w:t>M</w:t>
            </w:r>
            <w:r w:rsidR="000E14F7" w:rsidRPr="00E01091">
              <w:rPr>
                <w:rFonts w:eastAsia="Calibri" w:cs="Open Sans"/>
                <w:b/>
                <w:bCs/>
                <w:color w:val="FFFFFF" w:themeColor="background1"/>
                <w:sz w:val="18"/>
                <w:szCs w:val="18"/>
              </w:rPr>
              <w:t>ikr</w:t>
            </w:r>
            <w:r>
              <w:rPr>
                <w:rFonts w:eastAsia="Calibri" w:cs="Open Sans"/>
                <w:b/>
                <w:bCs/>
                <w:color w:val="FFFFFF" w:themeColor="background1"/>
                <w:sz w:val="18"/>
                <w:szCs w:val="18"/>
              </w:rPr>
              <w:t>gpr</w:t>
            </w:r>
            <w:proofErr w:type="spellEnd"/>
            <w:r>
              <w:rPr>
                <w:rFonts w:eastAsia="Calibri" w:cs="Open Sans"/>
                <w:b/>
                <w:bCs/>
                <w:color w:val="FFFFFF" w:themeColor="background1"/>
                <w:sz w:val="18"/>
                <w:szCs w:val="18"/>
              </w:rPr>
              <w:t xml:space="preserve"> 2025</w:t>
            </w:r>
          </w:p>
          <w:p w14:paraId="465A7A1C" w14:textId="596E6264"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proofErr w:type="spellStart"/>
            <w:r w:rsidRPr="00E01091">
              <w:rPr>
                <w:rFonts w:eastAsia="Calibri" w:cs="Open Sans"/>
                <w:b/>
                <w:bCs/>
                <w:color w:val="FFFFFF" w:themeColor="background1"/>
                <w:sz w:val="18"/>
                <w:szCs w:val="18"/>
              </w:rPr>
              <w:t>obus</w:t>
            </w:r>
            <w:proofErr w:type="spellEnd"/>
          </w:p>
        </w:tc>
        <w:tc>
          <w:tcPr>
            <w:tcW w:w="1202" w:type="dxa"/>
            <w:vMerge w:val="restart"/>
            <w:shd w:val="clear" w:color="auto" w:fill="D50000"/>
          </w:tcPr>
          <w:p w14:paraId="180B5B3E"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Mikrobusy</w:t>
            </w:r>
          </w:p>
        </w:tc>
        <w:tc>
          <w:tcPr>
            <w:tcW w:w="1202" w:type="dxa"/>
            <w:vMerge w:val="restart"/>
            <w:shd w:val="clear" w:color="auto" w:fill="D50000"/>
          </w:tcPr>
          <w:p w14:paraId="06B80F8D"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Lekkie sam.</w:t>
            </w:r>
          </w:p>
          <w:p w14:paraId="5E394646"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ciężarowe</w:t>
            </w:r>
          </w:p>
          <w:p w14:paraId="5649D228"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(dostawcze)</w:t>
            </w:r>
          </w:p>
        </w:tc>
        <w:tc>
          <w:tcPr>
            <w:tcW w:w="2769" w:type="dxa"/>
            <w:gridSpan w:val="2"/>
            <w:shd w:val="clear" w:color="auto" w:fill="D50000"/>
          </w:tcPr>
          <w:p w14:paraId="6910237E"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Sam. ciężarowe</w:t>
            </w:r>
          </w:p>
        </w:tc>
        <w:tc>
          <w:tcPr>
            <w:tcW w:w="1082" w:type="dxa"/>
            <w:vMerge w:val="restart"/>
            <w:shd w:val="clear" w:color="auto" w:fill="D50000"/>
          </w:tcPr>
          <w:p w14:paraId="2B2E863F"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Autobusy</w:t>
            </w:r>
          </w:p>
        </w:tc>
        <w:tc>
          <w:tcPr>
            <w:tcW w:w="1327" w:type="dxa"/>
            <w:vMerge w:val="restart"/>
            <w:shd w:val="clear" w:color="auto" w:fill="D50000"/>
          </w:tcPr>
          <w:p w14:paraId="32E0E0D3" w14:textId="77777777" w:rsidR="000E14F7" w:rsidRPr="00E01091"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Ciągniki rolnicze</w:t>
            </w:r>
          </w:p>
        </w:tc>
      </w:tr>
      <w:tr w:rsidR="000E14F7" w:rsidRPr="000E14F7" w14:paraId="07A01B95" w14:textId="77777777" w:rsidTr="00E01091">
        <w:trPr>
          <w:gridAfter w:val="1"/>
          <w:wAfter w:w="6" w:type="dxa"/>
          <w:trHeight w:val="561"/>
        </w:trPr>
        <w:tc>
          <w:tcPr>
            <w:cnfStyle w:val="001000000000" w:firstRow="0" w:lastRow="0" w:firstColumn="1" w:lastColumn="0" w:oddVBand="0" w:evenVBand="0" w:oddHBand="0" w:evenHBand="0" w:firstRowFirstColumn="0" w:firstRowLastColumn="0" w:lastRowFirstColumn="0" w:lastRowLastColumn="0"/>
            <w:tcW w:w="795" w:type="dxa"/>
            <w:vMerge/>
            <w:tcBorders>
              <w:left w:val="none" w:sz="0" w:space="0" w:color="auto"/>
            </w:tcBorders>
            <w:shd w:val="clear" w:color="auto" w:fill="D50000"/>
          </w:tcPr>
          <w:p w14:paraId="2B2135CB" w14:textId="77777777" w:rsidR="000E14F7" w:rsidRPr="000E14F7" w:rsidRDefault="000E14F7" w:rsidP="00BE6203">
            <w:pPr>
              <w:suppressAutoHyphens/>
              <w:jc w:val="center"/>
              <w:rPr>
                <w:rFonts w:eastAsia="Calibri" w:cs="Open Sans"/>
                <w:b w:val="0"/>
                <w:bCs w:val="0"/>
                <w:sz w:val="18"/>
                <w:szCs w:val="18"/>
              </w:rPr>
            </w:pPr>
          </w:p>
        </w:tc>
        <w:tc>
          <w:tcPr>
            <w:tcW w:w="1758" w:type="dxa"/>
            <w:vMerge/>
            <w:shd w:val="clear" w:color="auto" w:fill="00A0DC"/>
          </w:tcPr>
          <w:p w14:paraId="3419768D" w14:textId="77777777" w:rsidR="000E14F7" w:rsidRPr="000E14F7"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p>
        </w:tc>
        <w:tc>
          <w:tcPr>
            <w:tcW w:w="814" w:type="dxa"/>
            <w:vMerge/>
            <w:shd w:val="clear" w:color="auto" w:fill="00A0DC"/>
          </w:tcPr>
          <w:p w14:paraId="4FE5D5D7" w14:textId="77777777" w:rsidR="000E14F7" w:rsidRPr="000E14F7"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p>
        </w:tc>
        <w:tc>
          <w:tcPr>
            <w:tcW w:w="813" w:type="dxa"/>
            <w:vMerge/>
            <w:shd w:val="clear" w:color="auto" w:fill="57805A"/>
          </w:tcPr>
          <w:p w14:paraId="3F49720C" w14:textId="77777777" w:rsidR="000E14F7" w:rsidRPr="000E14F7"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p>
        </w:tc>
        <w:tc>
          <w:tcPr>
            <w:tcW w:w="1083" w:type="dxa"/>
            <w:vMerge/>
          </w:tcPr>
          <w:p w14:paraId="7FA90122" w14:textId="77777777" w:rsidR="000E14F7" w:rsidRPr="000E14F7"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p>
        </w:tc>
        <w:tc>
          <w:tcPr>
            <w:tcW w:w="1322" w:type="dxa"/>
            <w:vMerge/>
          </w:tcPr>
          <w:p w14:paraId="119D8032" w14:textId="77777777" w:rsidR="000E14F7" w:rsidRPr="000E14F7"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p>
        </w:tc>
        <w:tc>
          <w:tcPr>
            <w:tcW w:w="1202" w:type="dxa"/>
            <w:vMerge/>
          </w:tcPr>
          <w:p w14:paraId="624BC7F7" w14:textId="77777777" w:rsidR="000E14F7" w:rsidRPr="000E14F7"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p>
        </w:tc>
        <w:tc>
          <w:tcPr>
            <w:tcW w:w="1202" w:type="dxa"/>
            <w:vMerge/>
          </w:tcPr>
          <w:p w14:paraId="10434BB7" w14:textId="77777777" w:rsidR="000E14F7" w:rsidRPr="000E14F7"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p>
        </w:tc>
        <w:tc>
          <w:tcPr>
            <w:tcW w:w="1925" w:type="dxa"/>
            <w:shd w:val="clear" w:color="auto" w:fill="D50000"/>
          </w:tcPr>
          <w:p w14:paraId="00BC5E10" w14:textId="77777777" w:rsidR="000E14F7" w:rsidRPr="00E01091"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 xml:space="preserve">bez </w:t>
            </w:r>
            <w:proofErr w:type="spellStart"/>
            <w:r w:rsidRPr="00E01091">
              <w:rPr>
                <w:rFonts w:eastAsia="Calibri" w:cs="Open Sans"/>
                <w:b/>
                <w:bCs/>
                <w:color w:val="FFFFFF" w:themeColor="background1"/>
                <w:sz w:val="18"/>
                <w:szCs w:val="18"/>
              </w:rPr>
              <w:t>przycz</w:t>
            </w:r>
            <w:proofErr w:type="spellEnd"/>
            <w:r w:rsidRPr="00E01091">
              <w:rPr>
                <w:rFonts w:eastAsia="Calibri" w:cs="Open Sans"/>
                <w:b/>
                <w:bCs/>
                <w:color w:val="FFFFFF" w:themeColor="background1"/>
                <w:sz w:val="18"/>
                <w:szCs w:val="18"/>
              </w:rPr>
              <w:t>.</w:t>
            </w:r>
          </w:p>
        </w:tc>
        <w:tc>
          <w:tcPr>
            <w:tcW w:w="844" w:type="dxa"/>
            <w:shd w:val="clear" w:color="auto" w:fill="D50000"/>
          </w:tcPr>
          <w:p w14:paraId="5571303A" w14:textId="77777777" w:rsidR="000E14F7" w:rsidRPr="00E01091"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b/>
                <w:bCs/>
                <w:color w:val="FFFFFF" w:themeColor="background1"/>
                <w:sz w:val="18"/>
                <w:szCs w:val="18"/>
              </w:rPr>
            </w:pPr>
            <w:r w:rsidRPr="00E01091">
              <w:rPr>
                <w:rFonts w:eastAsia="Calibri" w:cs="Open Sans"/>
                <w:b/>
                <w:bCs/>
                <w:color w:val="FFFFFF" w:themeColor="background1"/>
                <w:sz w:val="18"/>
                <w:szCs w:val="18"/>
              </w:rPr>
              <w:t xml:space="preserve">z </w:t>
            </w:r>
            <w:proofErr w:type="spellStart"/>
            <w:r w:rsidRPr="00E01091">
              <w:rPr>
                <w:rFonts w:eastAsia="Calibri" w:cs="Open Sans"/>
                <w:b/>
                <w:bCs/>
                <w:color w:val="FFFFFF" w:themeColor="background1"/>
                <w:sz w:val="18"/>
                <w:szCs w:val="18"/>
              </w:rPr>
              <w:t>przycz</w:t>
            </w:r>
            <w:proofErr w:type="spellEnd"/>
            <w:r w:rsidRPr="00E01091">
              <w:rPr>
                <w:rFonts w:eastAsia="Calibri" w:cs="Open Sans"/>
                <w:b/>
                <w:bCs/>
                <w:color w:val="FFFFFF" w:themeColor="background1"/>
                <w:sz w:val="18"/>
                <w:szCs w:val="18"/>
              </w:rPr>
              <w:t>.</w:t>
            </w:r>
          </w:p>
        </w:tc>
        <w:tc>
          <w:tcPr>
            <w:tcW w:w="1082" w:type="dxa"/>
            <w:vMerge/>
            <w:shd w:val="clear" w:color="auto" w:fill="00A0DC"/>
          </w:tcPr>
          <w:p w14:paraId="7254058C" w14:textId="77777777" w:rsidR="000E14F7" w:rsidRPr="000E14F7"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p>
        </w:tc>
        <w:tc>
          <w:tcPr>
            <w:tcW w:w="1327" w:type="dxa"/>
            <w:vMerge/>
            <w:shd w:val="clear" w:color="auto" w:fill="00A0DC"/>
          </w:tcPr>
          <w:p w14:paraId="1C65C76B" w14:textId="77777777" w:rsidR="000E14F7" w:rsidRPr="000E14F7"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color w:val="FFFFFF" w:themeColor="background1"/>
                <w:sz w:val="18"/>
                <w:szCs w:val="18"/>
              </w:rPr>
            </w:pPr>
          </w:p>
        </w:tc>
      </w:tr>
      <w:tr w:rsidR="000E14F7" w:rsidRPr="000E14F7" w14:paraId="3E9E7DA1" w14:textId="77777777" w:rsidTr="00E01091">
        <w:trPr>
          <w:gridAfter w:val="1"/>
          <w:cnfStyle w:val="000000100000" w:firstRow="0" w:lastRow="0" w:firstColumn="0" w:lastColumn="0" w:oddVBand="0" w:evenVBand="0" w:oddHBand="1" w:evenHBand="0" w:firstRowFirstColumn="0" w:firstRowLastColumn="0" w:lastRowFirstColumn="0" w:lastRowLastColumn="0"/>
          <w:wAfter w:w="6" w:type="dxa"/>
          <w:trHeight w:val="435"/>
        </w:trPr>
        <w:tc>
          <w:tcPr>
            <w:cnfStyle w:val="001000000000" w:firstRow="0" w:lastRow="0" w:firstColumn="1" w:lastColumn="0" w:oddVBand="0" w:evenVBand="0" w:oddHBand="0" w:evenHBand="0" w:firstRowFirstColumn="0" w:firstRowLastColumn="0" w:lastRowFirstColumn="0" w:lastRowLastColumn="0"/>
            <w:tcW w:w="795" w:type="dxa"/>
            <w:tcBorders>
              <w:left w:val="none" w:sz="0" w:space="0" w:color="auto"/>
            </w:tcBorders>
            <w:shd w:val="clear" w:color="auto" w:fill="D50000"/>
          </w:tcPr>
          <w:p w14:paraId="244ED017" w14:textId="5CDE412E" w:rsidR="000E14F7" w:rsidRPr="000E14F7" w:rsidRDefault="00E01091" w:rsidP="00BE6203">
            <w:pPr>
              <w:suppressAutoHyphens/>
              <w:jc w:val="center"/>
              <w:rPr>
                <w:rFonts w:eastAsia="Calibri" w:cs="Open Sans"/>
                <w:b w:val="0"/>
                <w:bCs w:val="0"/>
                <w:color w:val="FFFFFF" w:themeColor="background1"/>
                <w:sz w:val="18"/>
                <w:szCs w:val="18"/>
              </w:rPr>
            </w:pPr>
            <w:r>
              <w:rPr>
                <w:rFonts w:eastAsia="Calibri" w:cs="Open Sans"/>
                <w:color w:val="FFFFFF" w:themeColor="background1"/>
                <w:sz w:val="18"/>
                <w:szCs w:val="18"/>
              </w:rPr>
              <w:t>7,300</w:t>
            </w:r>
          </w:p>
        </w:tc>
        <w:tc>
          <w:tcPr>
            <w:tcW w:w="1758" w:type="dxa"/>
            <w:shd w:val="clear" w:color="auto" w:fill="FFFFFF" w:themeFill="background1"/>
          </w:tcPr>
          <w:p w14:paraId="662B1EC8" w14:textId="77777777" w:rsidR="00E01091" w:rsidRDefault="00E01091" w:rsidP="00E01091">
            <w:pPr>
              <w:pStyle w:val="p1"/>
              <w:cnfStyle w:val="000000100000" w:firstRow="0" w:lastRow="0" w:firstColumn="0" w:lastColumn="0" w:oddVBand="0" w:evenVBand="0" w:oddHBand="1" w:evenHBand="0" w:firstRowFirstColumn="0" w:firstRowLastColumn="0" w:lastRowFirstColumn="0" w:lastRowLastColumn="0"/>
              <w:rPr>
                <w:rFonts w:ascii="Verdana" w:hAnsi="Verdana"/>
              </w:rPr>
            </w:pPr>
            <w:r>
              <w:t>W. KUTNO WSCH. /A1/ - BEDLNO /DW583/</w:t>
            </w:r>
            <w:r>
              <w:rPr>
                <w:rStyle w:val="apple-converted-space"/>
              </w:rPr>
              <w:t> </w:t>
            </w:r>
          </w:p>
          <w:p w14:paraId="36E27F16" w14:textId="77777777" w:rsidR="000E14F7" w:rsidRPr="000E14F7" w:rsidRDefault="000E14F7" w:rsidP="00E01091">
            <w:pPr>
              <w:pStyle w:val="p1"/>
              <w:cnfStyle w:val="000000100000" w:firstRow="0" w:lastRow="0" w:firstColumn="0" w:lastColumn="0" w:oddVBand="0" w:evenVBand="0" w:oddHBand="1" w:evenHBand="0" w:firstRowFirstColumn="0" w:firstRowLastColumn="0" w:lastRowFirstColumn="0" w:lastRowLastColumn="0"/>
              <w:rPr>
                <w:rFonts w:ascii="Open Sans" w:eastAsia="Calibri" w:hAnsi="Open Sans" w:cs="Open Sans"/>
                <w:sz w:val="18"/>
                <w:szCs w:val="18"/>
              </w:rPr>
            </w:pPr>
          </w:p>
        </w:tc>
        <w:tc>
          <w:tcPr>
            <w:tcW w:w="814" w:type="dxa"/>
            <w:shd w:val="clear" w:color="auto" w:fill="FFFFFF" w:themeFill="background1"/>
          </w:tcPr>
          <w:p w14:paraId="2A3242FD" w14:textId="77777777" w:rsidR="000E14F7" w:rsidRPr="000E14F7" w:rsidRDefault="000E14F7"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sz w:val="18"/>
                <w:szCs w:val="18"/>
              </w:rPr>
            </w:pPr>
            <w:r w:rsidRPr="000E14F7">
              <w:rPr>
                <w:rFonts w:eastAsia="Calibri" w:cs="Open Sans"/>
                <w:sz w:val="18"/>
                <w:szCs w:val="18"/>
              </w:rPr>
              <w:t>92</w:t>
            </w:r>
          </w:p>
        </w:tc>
        <w:tc>
          <w:tcPr>
            <w:tcW w:w="813" w:type="dxa"/>
            <w:shd w:val="clear" w:color="auto" w:fill="FFFFFF" w:themeFill="background1"/>
          </w:tcPr>
          <w:p w14:paraId="6540AF23" w14:textId="459F3159" w:rsidR="000E14F7" w:rsidRPr="000E14F7" w:rsidRDefault="00E01091"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sz w:val="18"/>
                <w:szCs w:val="18"/>
              </w:rPr>
            </w:pPr>
            <w:r>
              <w:rPr>
                <w:rFonts w:eastAsia="Calibri" w:cs="Open Sans"/>
                <w:sz w:val="18"/>
                <w:szCs w:val="18"/>
              </w:rPr>
              <w:t>9095</w:t>
            </w:r>
          </w:p>
        </w:tc>
        <w:tc>
          <w:tcPr>
            <w:tcW w:w="1083" w:type="dxa"/>
            <w:shd w:val="clear" w:color="auto" w:fill="FFFFFF" w:themeFill="background1"/>
          </w:tcPr>
          <w:p w14:paraId="7D8BB9A3" w14:textId="186E00D0" w:rsidR="000E14F7" w:rsidRPr="000E14F7" w:rsidRDefault="00E01091"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sz w:val="18"/>
                <w:szCs w:val="18"/>
              </w:rPr>
            </w:pPr>
            <w:r>
              <w:rPr>
                <w:rFonts w:eastAsia="Calibri" w:cs="Open Sans"/>
                <w:sz w:val="18"/>
                <w:szCs w:val="18"/>
              </w:rPr>
              <w:t>22</w:t>
            </w:r>
          </w:p>
        </w:tc>
        <w:tc>
          <w:tcPr>
            <w:tcW w:w="1322" w:type="dxa"/>
            <w:shd w:val="clear" w:color="auto" w:fill="FFFFFF" w:themeFill="background1"/>
          </w:tcPr>
          <w:p w14:paraId="745D9FF1" w14:textId="3A5EB7D4" w:rsidR="000E14F7" w:rsidRPr="000E14F7" w:rsidRDefault="00E01091"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sz w:val="18"/>
                <w:szCs w:val="18"/>
              </w:rPr>
            </w:pPr>
            <w:r>
              <w:rPr>
                <w:rFonts w:eastAsia="Calibri" w:cs="Open Sans"/>
                <w:sz w:val="18"/>
                <w:szCs w:val="18"/>
              </w:rPr>
              <w:t>5637</w:t>
            </w:r>
          </w:p>
        </w:tc>
        <w:tc>
          <w:tcPr>
            <w:tcW w:w="1202" w:type="dxa"/>
            <w:shd w:val="clear" w:color="auto" w:fill="FFFFFF" w:themeFill="background1"/>
          </w:tcPr>
          <w:p w14:paraId="46CDD8D0" w14:textId="63DCBD67" w:rsidR="000E14F7" w:rsidRPr="000E14F7" w:rsidRDefault="00E01091"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sz w:val="18"/>
                <w:szCs w:val="18"/>
              </w:rPr>
            </w:pPr>
            <w:r>
              <w:rPr>
                <w:rFonts w:eastAsia="Calibri" w:cs="Open Sans"/>
                <w:sz w:val="18"/>
                <w:szCs w:val="18"/>
              </w:rPr>
              <w:t>29</w:t>
            </w:r>
          </w:p>
        </w:tc>
        <w:tc>
          <w:tcPr>
            <w:tcW w:w="1202" w:type="dxa"/>
            <w:shd w:val="clear" w:color="auto" w:fill="FFFFFF" w:themeFill="background1"/>
          </w:tcPr>
          <w:p w14:paraId="62036B91" w14:textId="057DE0BC" w:rsidR="000E14F7" w:rsidRPr="000E14F7" w:rsidRDefault="00E01091"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sz w:val="18"/>
                <w:szCs w:val="18"/>
              </w:rPr>
            </w:pPr>
            <w:r>
              <w:rPr>
                <w:rFonts w:eastAsia="Calibri" w:cs="Open Sans"/>
                <w:sz w:val="18"/>
                <w:szCs w:val="18"/>
              </w:rPr>
              <w:t>538</w:t>
            </w:r>
          </w:p>
        </w:tc>
        <w:tc>
          <w:tcPr>
            <w:tcW w:w="1925" w:type="dxa"/>
            <w:shd w:val="clear" w:color="auto" w:fill="FFFFFF" w:themeFill="background1"/>
          </w:tcPr>
          <w:p w14:paraId="384288DF" w14:textId="5EA4DC72" w:rsidR="000E14F7" w:rsidRPr="000E14F7" w:rsidRDefault="00E01091"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sz w:val="18"/>
                <w:szCs w:val="18"/>
              </w:rPr>
            </w:pPr>
            <w:r>
              <w:rPr>
                <w:rFonts w:eastAsia="Calibri" w:cs="Open Sans"/>
                <w:sz w:val="18"/>
                <w:szCs w:val="18"/>
              </w:rPr>
              <w:t>446</w:t>
            </w:r>
          </w:p>
        </w:tc>
        <w:tc>
          <w:tcPr>
            <w:tcW w:w="844" w:type="dxa"/>
            <w:shd w:val="clear" w:color="auto" w:fill="FFFFFF" w:themeFill="background1"/>
          </w:tcPr>
          <w:p w14:paraId="6B899BC4" w14:textId="280E6C50" w:rsidR="000E14F7" w:rsidRPr="000E14F7" w:rsidRDefault="00E01091"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sz w:val="18"/>
                <w:szCs w:val="18"/>
              </w:rPr>
            </w:pPr>
            <w:r>
              <w:rPr>
                <w:rFonts w:eastAsia="Calibri" w:cs="Open Sans"/>
                <w:sz w:val="18"/>
                <w:szCs w:val="18"/>
              </w:rPr>
              <w:t>2370</w:t>
            </w:r>
          </w:p>
        </w:tc>
        <w:tc>
          <w:tcPr>
            <w:tcW w:w="1082" w:type="dxa"/>
            <w:shd w:val="clear" w:color="auto" w:fill="FFFFFF" w:themeFill="background1"/>
          </w:tcPr>
          <w:p w14:paraId="1929965B" w14:textId="4FB77D36" w:rsidR="000E14F7" w:rsidRPr="000E14F7" w:rsidRDefault="00E01091"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sz w:val="18"/>
                <w:szCs w:val="18"/>
              </w:rPr>
            </w:pPr>
            <w:r>
              <w:rPr>
                <w:rFonts w:eastAsia="Calibri" w:cs="Open Sans"/>
                <w:sz w:val="18"/>
                <w:szCs w:val="18"/>
              </w:rPr>
              <w:t>40</w:t>
            </w:r>
          </w:p>
        </w:tc>
        <w:tc>
          <w:tcPr>
            <w:tcW w:w="1327" w:type="dxa"/>
            <w:shd w:val="clear" w:color="auto" w:fill="FFFFFF" w:themeFill="background1"/>
          </w:tcPr>
          <w:p w14:paraId="6B79E6F7" w14:textId="5ED44C6F" w:rsidR="000E14F7" w:rsidRPr="000E14F7" w:rsidRDefault="00E01091" w:rsidP="00BE6203">
            <w:pPr>
              <w:suppressAutoHyphens/>
              <w:cnfStyle w:val="000000100000" w:firstRow="0" w:lastRow="0" w:firstColumn="0" w:lastColumn="0" w:oddVBand="0" w:evenVBand="0" w:oddHBand="1" w:evenHBand="0" w:firstRowFirstColumn="0" w:firstRowLastColumn="0" w:lastRowFirstColumn="0" w:lastRowLastColumn="0"/>
              <w:rPr>
                <w:rFonts w:eastAsia="Calibri" w:cs="Open Sans"/>
                <w:sz w:val="18"/>
                <w:szCs w:val="18"/>
              </w:rPr>
            </w:pPr>
            <w:r>
              <w:rPr>
                <w:rFonts w:eastAsia="Calibri" w:cs="Open Sans"/>
                <w:sz w:val="18"/>
                <w:szCs w:val="18"/>
              </w:rPr>
              <w:t>13</w:t>
            </w:r>
          </w:p>
        </w:tc>
      </w:tr>
      <w:tr w:rsidR="000E14F7" w:rsidRPr="000E14F7" w14:paraId="2C648BB3" w14:textId="77777777" w:rsidTr="00E01091">
        <w:trPr>
          <w:gridAfter w:val="1"/>
          <w:wAfter w:w="6" w:type="dxa"/>
          <w:trHeight w:val="435"/>
        </w:trPr>
        <w:tc>
          <w:tcPr>
            <w:cnfStyle w:val="001000000000" w:firstRow="0" w:lastRow="0" w:firstColumn="1" w:lastColumn="0" w:oddVBand="0" w:evenVBand="0" w:oddHBand="0" w:evenHBand="0" w:firstRowFirstColumn="0" w:firstRowLastColumn="0" w:lastRowFirstColumn="0" w:lastRowLastColumn="0"/>
            <w:tcW w:w="795" w:type="dxa"/>
            <w:tcBorders>
              <w:left w:val="none" w:sz="0" w:space="0" w:color="auto"/>
              <w:bottom w:val="none" w:sz="0" w:space="0" w:color="auto"/>
            </w:tcBorders>
            <w:shd w:val="clear" w:color="auto" w:fill="D50000"/>
          </w:tcPr>
          <w:p w14:paraId="6146528B" w14:textId="386AB087" w:rsidR="000E14F7" w:rsidRPr="000E14F7" w:rsidRDefault="00E01091" w:rsidP="00BE6203">
            <w:pPr>
              <w:suppressAutoHyphens/>
              <w:jc w:val="center"/>
              <w:rPr>
                <w:rFonts w:eastAsia="Calibri" w:cs="Open Sans"/>
                <w:color w:val="FFFFFF" w:themeColor="background1"/>
                <w:sz w:val="18"/>
                <w:szCs w:val="18"/>
              </w:rPr>
            </w:pPr>
            <w:r>
              <w:rPr>
                <w:rFonts w:eastAsia="Calibri" w:cs="Open Sans"/>
                <w:color w:val="FFFFFF" w:themeColor="background1"/>
                <w:sz w:val="18"/>
                <w:szCs w:val="18"/>
              </w:rPr>
              <w:t>26,594</w:t>
            </w:r>
          </w:p>
        </w:tc>
        <w:tc>
          <w:tcPr>
            <w:tcW w:w="1758" w:type="dxa"/>
            <w:shd w:val="clear" w:color="auto" w:fill="FFFFFF" w:themeFill="background1"/>
          </w:tcPr>
          <w:p w14:paraId="00DEB1CE" w14:textId="77777777" w:rsidR="00E01091" w:rsidRDefault="00E01091" w:rsidP="00E01091">
            <w:pPr>
              <w:pStyle w:val="p1"/>
              <w:cnfStyle w:val="000000000000" w:firstRow="0" w:lastRow="0" w:firstColumn="0" w:lastColumn="0" w:oddVBand="0" w:evenVBand="0" w:oddHBand="0" w:evenHBand="0" w:firstRowFirstColumn="0" w:firstRowLastColumn="0" w:lastRowFirstColumn="0" w:lastRowLastColumn="0"/>
              <w:rPr>
                <w:rFonts w:ascii="Verdana" w:hAnsi="Verdana"/>
              </w:rPr>
            </w:pPr>
            <w:r>
              <w:t>BEDLNO /DW583/ - ŁOWICZ /UL. ZAMKOWA (DK14)/</w:t>
            </w:r>
            <w:r>
              <w:rPr>
                <w:rStyle w:val="apple-converted-space"/>
              </w:rPr>
              <w:t> </w:t>
            </w:r>
          </w:p>
          <w:p w14:paraId="6F7CE651" w14:textId="77777777" w:rsidR="000E14F7" w:rsidRPr="000E14F7" w:rsidRDefault="000E14F7" w:rsidP="00E01091">
            <w:pPr>
              <w:pStyle w:val="p1"/>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p>
        </w:tc>
        <w:tc>
          <w:tcPr>
            <w:tcW w:w="814" w:type="dxa"/>
            <w:shd w:val="clear" w:color="auto" w:fill="FFFFFF" w:themeFill="background1"/>
          </w:tcPr>
          <w:p w14:paraId="259C9ED3" w14:textId="77777777" w:rsidR="000E14F7" w:rsidRPr="000E14F7" w:rsidRDefault="000E14F7"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sz w:val="18"/>
                <w:szCs w:val="18"/>
              </w:rPr>
            </w:pPr>
            <w:r w:rsidRPr="000E14F7">
              <w:rPr>
                <w:rFonts w:eastAsia="Calibri" w:cs="Open Sans"/>
                <w:sz w:val="18"/>
                <w:szCs w:val="18"/>
              </w:rPr>
              <w:t>92</w:t>
            </w:r>
          </w:p>
        </w:tc>
        <w:tc>
          <w:tcPr>
            <w:tcW w:w="813" w:type="dxa"/>
            <w:shd w:val="clear" w:color="auto" w:fill="FFFFFF" w:themeFill="background1"/>
          </w:tcPr>
          <w:p w14:paraId="0485BFA0" w14:textId="62461982" w:rsidR="000E14F7" w:rsidRPr="000E14F7" w:rsidRDefault="00E01091"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sz w:val="18"/>
                <w:szCs w:val="18"/>
              </w:rPr>
            </w:pPr>
            <w:r>
              <w:rPr>
                <w:rFonts w:eastAsia="Calibri" w:cs="Open Sans"/>
                <w:sz w:val="18"/>
                <w:szCs w:val="18"/>
              </w:rPr>
              <w:t>6841</w:t>
            </w:r>
          </w:p>
        </w:tc>
        <w:tc>
          <w:tcPr>
            <w:tcW w:w="1083" w:type="dxa"/>
            <w:shd w:val="clear" w:color="auto" w:fill="FFFFFF" w:themeFill="background1"/>
          </w:tcPr>
          <w:p w14:paraId="1A150EBB" w14:textId="5369688B" w:rsidR="000E14F7" w:rsidRPr="000E14F7" w:rsidRDefault="00E01091"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sz w:val="18"/>
                <w:szCs w:val="18"/>
              </w:rPr>
            </w:pPr>
            <w:r>
              <w:rPr>
                <w:rFonts w:eastAsia="Calibri" w:cs="Open Sans"/>
                <w:sz w:val="18"/>
                <w:szCs w:val="18"/>
              </w:rPr>
              <w:t>21</w:t>
            </w:r>
          </w:p>
        </w:tc>
        <w:tc>
          <w:tcPr>
            <w:tcW w:w="1322" w:type="dxa"/>
            <w:shd w:val="clear" w:color="auto" w:fill="FFFFFF" w:themeFill="background1"/>
          </w:tcPr>
          <w:p w14:paraId="34E2D8DA" w14:textId="4FAEA979" w:rsidR="000E14F7" w:rsidRPr="000E14F7" w:rsidRDefault="00E01091"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sz w:val="18"/>
                <w:szCs w:val="18"/>
              </w:rPr>
            </w:pPr>
            <w:r>
              <w:rPr>
                <w:rFonts w:eastAsia="Calibri" w:cs="Open Sans"/>
                <w:sz w:val="18"/>
                <w:szCs w:val="18"/>
              </w:rPr>
              <w:t>3913</w:t>
            </w:r>
          </w:p>
        </w:tc>
        <w:tc>
          <w:tcPr>
            <w:tcW w:w="1202" w:type="dxa"/>
            <w:shd w:val="clear" w:color="auto" w:fill="FFFFFF" w:themeFill="background1"/>
          </w:tcPr>
          <w:p w14:paraId="7DA5F085" w14:textId="29C6F613" w:rsidR="000E14F7" w:rsidRPr="000E14F7" w:rsidRDefault="00E01091"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sz w:val="18"/>
                <w:szCs w:val="18"/>
              </w:rPr>
            </w:pPr>
            <w:r>
              <w:rPr>
                <w:rFonts w:eastAsia="Calibri" w:cs="Open Sans"/>
                <w:sz w:val="18"/>
                <w:szCs w:val="18"/>
              </w:rPr>
              <w:t>13</w:t>
            </w:r>
          </w:p>
        </w:tc>
        <w:tc>
          <w:tcPr>
            <w:tcW w:w="1202" w:type="dxa"/>
            <w:shd w:val="clear" w:color="auto" w:fill="FFFFFF" w:themeFill="background1"/>
          </w:tcPr>
          <w:p w14:paraId="62090989" w14:textId="22D4B531" w:rsidR="000E14F7" w:rsidRPr="000E14F7" w:rsidRDefault="00E01091"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sz w:val="18"/>
                <w:szCs w:val="18"/>
              </w:rPr>
            </w:pPr>
            <w:r>
              <w:rPr>
                <w:rFonts w:eastAsia="Calibri" w:cs="Open Sans"/>
                <w:sz w:val="18"/>
                <w:szCs w:val="18"/>
              </w:rPr>
              <w:t>514</w:t>
            </w:r>
          </w:p>
        </w:tc>
        <w:tc>
          <w:tcPr>
            <w:tcW w:w="1925" w:type="dxa"/>
            <w:shd w:val="clear" w:color="auto" w:fill="FFFFFF" w:themeFill="background1"/>
          </w:tcPr>
          <w:p w14:paraId="0FBFCA47" w14:textId="184B3B7F" w:rsidR="000E14F7" w:rsidRPr="000E14F7" w:rsidRDefault="00E01091"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sz w:val="18"/>
                <w:szCs w:val="18"/>
              </w:rPr>
            </w:pPr>
            <w:r>
              <w:rPr>
                <w:rFonts w:eastAsia="Calibri" w:cs="Open Sans"/>
                <w:sz w:val="18"/>
                <w:szCs w:val="18"/>
              </w:rPr>
              <w:t>289</w:t>
            </w:r>
          </w:p>
        </w:tc>
        <w:tc>
          <w:tcPr>
            <w:tcW w:w="844" w:type="dxa"/>
            <w:shd w:val="clear" w:color="auto" w:fill="FFFFFF" w:themeFill="background1"/>
          </w:tcPr>
          <w:p w14:paraId="4BBFC2C9" w14:textId="48564270" w:rsidR="000E14F7" w:rsidRPr="000E14F7" w:rsidRDefault="00E01091"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sz w:val="18"/>
                <w:szCs w:val="18"/>
              </w:rPr>
            </w:pPr>
            <w:r>
              <w:rPr>
                <w:rFonts w:eastAsia="Calibri" w:cs="Open Sans"/>
                <w:sz w:val="18"/>
                <w:szCs w:val="18"/>
              </w:rPr>
              <w:t>2054</w:t>
            </w:r>
          </w:p>
        </w:tc>
        <w:tc>
          <w:tcPr>
            <w:tcW w:w="1082" w:type="dxa"/>
            <w:shd w:val="clear" w:color="auto" w:fill="FFFFFF" w:themeFill="background1"/>
          </w:tcPr>
          <w:p w14:paraId="16A06D51" w14:textId="11CC8B15" w:rsidR="000E14F7" w:rsidRPr="000E14F7" w:rsidRDefault="00E01091"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sz w:val="18"/>
                <w:szCs w:val="18"/>
              </w:rPr>
            </w:pPr>
            <w:r>
              <w:rPr>
                <w:rFonts w:eastAsia="Calibri" w:cs="Open Sans"/>
                <w:sz w:val="18"/>
                <w:szCs w:val="18"/>
              </w:rPr>
              <w:t>23</w:t>
            </w:r>
          </w:p>
        </w:tc>
        <w:tc>
          <w:tcPr>
            <w:tcW w:w="1327" w:type="dxa"/>
            <w:shd w:val="clear" w:color="auto" w:fill="FFFFFF" w:themeFill="background1"/>
          </w:tcPr>
          <w:p w14:paraId="238E7D2A" w14:textId="7CA54571" w:rsidR="000E14F7" w:rsidRPr="000E14F7" w:rsidRDefault="00E01091" w:rsidP="00BE6203">
            <w:pPr>
              <w:suppressAutoHyphens/>
              <w:cnfStyle w:val="000000000000" w:firstRow="0" w:lastRow="0" w:firstColumn="0" w:lastColumn="0" w:oddVBand="0" w:evenVBand="0" w:oddHBand="0" w:evenHBand="0" w:firstRowFirstColumn="0" w:firstRowLastColumn="0" w:lastRowFirstColumn="0" w:lastRowLastColumn="0"/>
              <w:rPr>
                <w:rFonts w:eastAsia="Calibri" w:cs="Open Sans"/>
                <w:sz w:val="18"/>
                <w:szCs w:val="18"/>
              </w:rPr>
            </w:pPr>
            <w:r>
              <w:rPr>
                <w:rFonts w:eastAsia="Calibri" w:cs="Open Sans"/>
                <w:sz w:val="18"/>
                <w:szCs w:val="18"/>
              </w:rPr>
              <w:t>14</w:t>
            </w:r>
          </w:p>
        </w:tc>
      </w:tr>
    </w:tbl>
    <w:p w14:paraId="4B247E8D" w14:textId="282F7BFE" w:rsidR="00675F04" w:rsidRPr="000E14F7" w:rsidRDefault="00675F04" w:rsidP="000E14F7">
      <w:pPr>
        <w:pStyle w:val="rdo0"/>
      </w:pPr>
      <w:r w:rsidRPr="000E14F7">
        <w:t>Źródło: Generalny Pomiar Ruchu 202</w:t>
      </w:r>
      <w:r w:rsidR="00E01091">
        <w:t>5</w:t>
      </w:r>
    </w:p>
    <w:bookmarkEnd w:id="56"/>
    <w:p w14:paraId="65210719" w14:textId="57AD0D77" w:rsidR="00D46999" w:rsidRPr="00396E5F" w:rsidRDefault="00D46999" w:rsidP="00AE6178">
      <w:pPr>
        <w:spacing w:line="360" w:lineRule="auto"/>
        <w:jc w:val="both"/>
        <w:rPr>
          <w:rFonts w:ascii="Century Gothic" w:hAnsi="Century Gothic" w:cstheme="minorHAnsi"/>
          <w:szCs w:val="20"/>
        </w:rPr>
        <w:sectPr w:rsidR="00D46999" w:rsidRPr="00396E5F" w:rsidSect="00260070">
          <w:headerReference w:type="default" r:id="rId30"/>
          <w:pgSz w:w="16838" w:h="11906" w:orient="landscape"/>
          <w:pgMar w:top="1417" w:right="1417" w:bottom="1417" w:left="1417" w:header="708" w:footer="708" w:gutter="0"/>
          <w:cols w:space="708"/>
          <w:docGrid w:linePitch="360"/>
        </w:sectPr>
      </w:pPr>
    </w:p>
    <w:p w14:paraId="16587040" w14:textId="7E7C6137" w:rsidR="00655DF5" w:rsidRPr="00C27BFC" w:rsidRDefault="00655DF5" w:rsidP="00C27BFC">
      <w:pPr>
        <w:pStyle w:val="Styl20"/>
        <w:numPr>
          <w:ilvl w:val="2"/>
          <w:numId w:val="6"/>
        </w:numPr>
        <w:rPr>
          <w:rFonts w:cs="Open Sans"/>
        </w:rPr>
      </w:pPr>
      <w:bookmarkStart w:id="57" w:name="_Toc241616779"/>
      <w:r>
        <w:lastRenderedPageBreak/>
        <w:t>Pola elektromagnetyczne (PEM)</w:t>
      </w:r>
      <w:bookmarkEnd w:id="57"/>
    </w:p>
    <w:p w14:paraId="5F297DB6" w14:textId="698DB864" w:rsidR="00655DF5" w:rsidRPr="004C2B9D" w:rsidRDefault="00655DF5" w:rsidP="00807D0A">
      <w:pPr>
        <w:spacing w:line="360" w:lineRule="auto"/>
        <w:jc w:val="both"/>
        <w:rPr>
          <w:rFonts w:cs="Open Sans"/>
          <w:szCs w:val="20"/>
        </w:rPr>
      </w:pPr>
      <w:r w:rsidRPr="004C2B9D">
        <w:rPr>
          <w:rFonts w:cs="Open Sans"/>
          <w:szCs w:val="20"/>
        </w:rPr>
        <w:t>Zagadnienia związane z ochroną przed polami elektromagnetycznymi reguluje ustawa z dnia 27 kwietnia 2001 r. Prawo ochrony środowiska (</w:t>
      </w:r>
      <w:proofErr w:type="spellStart"/>
      <w:r w:rsidR="00FA4362" w:rsidRPr="004C2B9D">
        <w:rPr>
          <w:rFonts w:cs="Open Sans"/>
          <w:szCs w:val="20"/>
        </w:rPr>
        <w:t>t</w:t>
      </w:r>
      <w:r w:rsidR="004C2B9D">
        <w:rPr>
          <w:rFonts w:cs="Open Sans"/>
          <w:szCs w:val="20"/>
        </w:rPr>
        <w:t>.</w:t>
      </w:r>
      <w:r w:rsidR="00FA4362" w:rsidRPr="004C2B9D">
        <w:rPr>
          <w:rFonts w:cs="Open Sans"/>
          <w:szCs w:val="20"/>
        </w:rPr>
        <w:t>j</w:t>
      </w:r>
      <w:proofErr w:type="spellEnd"/>
      <w:r w:rsidR="00FA4362" w:rsidRPr="004C2B9D">
        <w:rPr>
          <w:rFonts w:cs="Open Sans"/>
          <w:szCs w:val="20"/>
        </w:rPr>
        <w:t>. Dz. U. z 202</w:t>
      </w:r>
      <w:r w:rsidR="00B75054">
        <w:rPr>
          <w:rFonts w:cs="Open Sans"/>
          <w:szCs w:val="20"/>
        </w:rPr>
        <w:t>5</w:t>
      </w:r>
      <w:r w:rsidR="00FA4362" w:rsidRPr="004C2B9D">
        <w:rPr>
          <w:rFonts w:cs="Open Sans"/>
          <w:szCs w:val="20"/>
        </w:rPr>
        <w:t xml:space="preserve"> r. poz. </w:t>
      </w:r>
      <w:r w:rsidR="00B75054">
        <w:rPr>
          <w:rFonts w:cs="Open Sans"/>
          <w:szCs w:val="20"/>
        </w:rPr>
        <w:t>647</w:t>
      </w:r>
      <w:r w:rsidR="00FA4362" w:rsidRPr="004C2B9D">
        <w:rPr>
          <w:rFonts w:cs="Open Sans"/>
          <w:szCs w:val="20"/>
        </w:rPr>
        <w:t xml:space="preserve"> ze zm.), </w:t>
      </w:r>
      <w:r w:rsidRPr="004C2B9D">
        <w:rPr>
          <w:rFonts w:cs="Open Sans"/>
          <w:szCs w:val="20"/>
        </w:rPr>
        <w:t xml:space="preserve">która definiuje pola elektromagnetyczne jako pola elektryczne, magnetyczne oraz elektromagnetyczne o częstotliwości od 0 </w:t>
      </w:r>
      <w:proofErr w:type="spellStart"/>
      <w:r w:rsidRPr="004C2B9D">
        <w:rPr>
          <w:rFonts w:cs="Open Sans"/>
          <w:szCs w:val="20"/>
        </w:rPr>
        <w:t>Hz</w:t>
      </w:r>
      <w:proofErr w:type="spellEnd"/>
      <w:r w:rsidRPr="004C2B9D">
        <w:rPr>
          <w:rFonts w:cs="Open Sans"/>
          <w:szCs w:val="20"/>
        </w:rPr>
        <w:t xml:space="preserve"> do 300 GHz, które tworzą zakres promieniowania elektromagnetycznego niejonizującego.</w:t>
      </w:r>
    </w:p>
    <w:p w14:paraId="55C89E89" w14:textId="77777777" w:rsidR="00655DF5" w:rsidRPr="004C2B9D" w:rsidRDefault="00655DF5" w:rsidP="00807D0A">
      <w:pPr>
        <w:spacing w:line="360" w:lineRule="auto"/>
        <w:jc w:val="both"/>
        <w:rPr>
          <w:rFonts w:cs="Open Sans"/>
          <w:szCs w:val="20"/>
        </w:rPr>
      </w:pPr>
      <w:r w:rsidRPr="004C2B9D">
        <w:rPr>
          <w:rFonts w:cs="Open Sans"/>
          <w:szCs w:val="20"/>
        </w:rPr>
        <w:t>Zgodnie z zapisami ww. ustawy ochrona przed polami elektromagnetycznymi polega na utrzymaniu poziomów pól elektromagnetycznych poniżej dopuszczalnych lub co najmniej na tych poziomach, a także zmniejszenie poziomów pól elektromagnetycznych co najmniej do dopuszczalnych, gdy nie są one dotrzymywane.</w:t>
      </w:r>
    </w:p>
    <w:p w14:paraId="238A4B4F" w14:textId="0C76CB6F" w:rsidR="00655DF5" w:rsidRPr="004C2B9D" w:rsidRDefault="00655DF5" w:rsidP="00807D0A">
      <w:pPr>
        <w:spacing w:line="360" w:lineRule="auto"/>
        <w:jc w:val="both"/>
        <w:rPr>
          <w:rFonts w:cs="Open Sans"/>
          <w:szCs w:val="20"/>
        </w:rPr>
      </w:pPr>
      <w:r w:rsidRPr="004C2B9D">
        <w:rPr>
          <w:rFonts w:cs="Open Sans"/>
          <w:szCs w:val="20"/>
        </w:rPr>
        <w:t>Monitoring pól elektromagnetycznych w środowisku prowadzony jest przez Główny Inspektorat Ochrony Środowiska w ramach Państwowego Monitoringu Środowiska w sposób ujednolicony dla całego kraju od 2008 roku. Monitoring pól elektromagnetycznych realizowany jest w oparciu o rozporządzenie Ministra Klimatu i Środowiska z dnia 15 grudnia 2020 r. w sprawie zakresu i sposobu prowadzenia okresowych badań poziomów pól elektromagnetycznych w środowisku (Dz.U. 2020 poz. 2311).</w:t>
      </w:r>
    </w:p>
    <w:p w14:paraId="03A47E77" w14:textId="31AC1A5F" w:rsidR="0055367F" w:rsidRDefault="004F18B0" w:rsidP="004F18B0">
      <w:pPr>
        <w:tabs>
          <w:tab w:val="left" w:pos="6840"/>
        </w:tabs>
        <w:spacing w:line="360" w:lineRule="auto"/>
        <w:jc w:val="both"/>
        <w:rPr>
          <w:rFonts w:cs="Open Sans"/>
          <w:szCs w:val="20"/>
        </w:rPr>
      </w:pPr>
      <w:r w:rsidRPr="004C2B9D">
        <w:rPr>
          <w:rFonts w:cs="Open Sans"/>
          <w:szCs w:val="20"/>
        </w:rPr>
        <w:t xml:space="preserve">Na terenie </w:t>
      </w:r>
      <w:r w:rsidR="00856E82" w:rsidRPr="004C2B9D">
        <w:rPr>
          <w:rFonts w:cs="Open Sans"/>
          <w:szCs w:val="20"/>
        </w:rPr>
        <w:t xml:space="preserve">Gminy </w:t>
      </w:r>
      <w:r w:rsidR="00922B28">
        <w:rPr>
          <w:rFonts w:cs="Open Sans"/>
          <w:szCs w:val="20"/>
        </w:rPr>
        <w:t xml:space="preserve">Bedlno </w:t>
      </w:r>
      <w:r w:rsidR="00185271" w:rsidRPr="004C2B9D">
        <w:rPr>
          <w:rFonts w:cs="Open Sans"/>
          <w:szCs w:val="20"/>
        </w:rPr>
        <w:t xml:space="preserve">pomiary </w:t>
      </w:r>
      <w:r w:rsidR="00895348" w:rsidRPr="004C2B9D">
        <w:rPr>
          <w:rFonts w:cs="Open Sans"/>
          <w:szCs w:val="20"/>
        </w:rPr>
        <w:t>natężenia pól elektromagnetycznych</w:t>
      </w:r>
      <w:r w:rsidR="00665670" w:rsidRPr="004C2B9D">
        <w:rPr>
          <w:rFonts w:cs="Open Sans"/>
          <w:szCs w:val="20"/>
        </w:rPr>
        <w:t xml:space="preserve"> </w:t>
      </w:r>
      <w:r w:rsidR="00856E82" w:rsidRPr="004C2B9D">
        <w:rPr>
          <w:rFonts w:cs="Open Sans"/>
          <w:szCs w:val="20"/>
        </w:rPr>
        <w:t>były prowadzone</w:t>
      </w:r>
      <w:r w:rsidR="004C2B9D">
        <w:rPr>
          <w:rFonts w:cs="Open Sans"/>
          <w:szCs w:val="20"/>
        </w:rPr>
        <w:t xml:space="preserve"> ostatnio w 2024 r</w:t>
      </w:r>
      <w:r w:rsidR="0080712E">
        <w:rPr>
          <w:rFonts w:cs="Open Sans"/>
          <w:szCs w:val="20"/>
        </w:rPr>
        <w:t>.</w:t>
      </w:r>
      <w:r w:rsidR="004C2B9D">
        <w:rPr>
          <w:rFonts w:cs="Open Sans"/>
          <w:szCs w:val="20"/>
        </w:rPr>
        <w:t xml:space="preserve"> w ramach stałej sieci monitoringu w</w:t>
      </w:r>
      <w:r w:rsidR="003605DB">
        <w:rPr>
          <w:rFonts w:cs="Open Sans"/>
          <w:szCs w:val="20"/>
        </w:rPr>
        <w:t xml:space="preserve"> m. Kręcieszki 16</w:t>
      </w:r>
      <w:r w:rsidR="004C2B9D">
        <w:rPr>
          <w:rFonts w:cs="Open Sans"/>
          <w:szCs w:val="20"/>
        </w:rPr>
        <w:t xml:space="preserve">. </w:t>
      </w:r>
      <w:r w:rsidRPr="004C2B9D">
        <w:rPr>
          <w:rFonts w:cs="Open Sans"/>
          <w:szCs w:val="20"/>
        </w:rPr>
        <w:t xml:space="preserve">Zmierzony poziom wyniósł </w:t>
      </w:r>
      <w:r w:rsidR="003605DB">
        <w:rPr>
          <w:rFonts w:cs="Open Sans"/>
          <w:szCs w:val="20"/>
        </w:rPr>
        <w:t>1,4</w:t>
      </w:r>
      <w:r w:rsidR="00856E82" w:rsidRPr="004C2B9D">
        <w:rPr>
          <w:rFonts w:cs="Open Sans"/>
          <w:szCs w:val="20"/>
        </w:rPr>
        <w:t xml:space="preserve"> </w:t>
      </w:r>
      <w:r w:rsidRPr="004C2B9D">
        <w:rPr>
          <w:rFonts w:cs="Open Sans"/>
          <w:szCs w:val="20"/>
        </w:rPr>
        <w:t>V/m, zatem nie wystąpiło przekroczenie poziomu dopuszczalnego</w:t>
      </w:r>
      <w:r w:rsidR="0055367F">
        <w:rPr>
          <w:rFonts w:cs="Open Sans"/>
          <w:szCs w:val="20"/>
        </w:rPr>
        <w:t xml:space="preserve">. </w:t>
      </w:r>
      <w:r w:rsidR="0055367F" w:rsidRPr="0055367F">
        <w:rPr>
          <w:rFonts w:cs="Open Sans"/>
          <w:szCs w:val="20"/>
        </w:rPr>
        <w:t>Dopuszczalne poziomy pola elektromagnetycznego dla częstotliwości radiowych wynoszą od 28 V/m do 61 V/m. Zostały one określone w rozporządzeniu Ministra Zdrowia z dnia 17 grudnia 2019 r. w sprawie dopuszczalnych poziomów pól elektromagnetycznych w środowisku (Dz.U. 2019 poz. 2448).</w:t>
      </w:r>
    </w:p>
    <w:p w14:paraId="36DC2119" w14:textId="02AA2939" w:rsidR="004F18B0" w:rsidRPr="004C2B9D" w:rsidRDefault="004F18B0" w:rsidP="004F18B0">
      <w:pPr>
        <w:tabs>
          <w:tab w:val="left" w:pos="6840"/>
        </w:tabs>
        <w:spacing w:line="360" w:lineRule="auto"/>
        <w:jc w:val="both"/>
        <w:rPr>
          <w:rFonts w:cs="Open Sans"/>
          <w:szCs w:val="20"/>
        </w:rPr>
      </w:pPr>
      <w:r w:rsidRPr="004C2B9D">
        <w:rPr>
          <w:rFonts w:cs="Open Sans"/>
          <w:szCs w:val="20"/>
        </w:rPr>
        <w:t xml:space="preserve"> Pomiary pól elektromagnetycznych wykonywane na terenie województwa </w:t>
      </w:r>
      <w:r w:rsidR="00895348" w:rsidRPr="004C2B9D">
        <w:rPr>
          <w:rFonts w:cs="Open Sans"/>
          <w:szCs w:val="20"/>
        </w:rPr>
        <w:t>łódzkiego</w:t>
      </w:r>
      <w:r w:rsidRPr="004C2B9D">
        <w:rPr>
          <w:rFonts w:cs="Open Sans"/>
          <w:szCs w:val="20"/>
        </w:rPr>
        <w:t xml:space="preserve"> przez GIOŚ w ramach systemu Państwowego Monitoringu Środowiska nie wykazują przekroczeń dopuszczalnych norm. Mierzone wartości natężenia PEM są dużo niższe od poziomów dopuszczalnych. Dokonując porównania wszystkich wyników pomiarów PEM na przestrzeni ostatnich lat nie obserwuje się znaczących zmian średnich poziomów pól elektromagnetycznych w środowisku.</w:t>
      </w:r>
    </w:p>
    <w:p w14:paraId="228B5244" w14:textId="2EF0C901" w:rsidR="003D1220" w:rsidRDefault="003D1220" w:rsidP="007D6EF6">
      <w:pPr>
        <w:pStyle w:val="Styl20"/>
        <w:numPr>
          <w:ilvl w:val="2"/>
          <w:numId w:val="6"/>
        </w:numPr>
      </w:pPr>
      <w:bookmarkStart w:id="58" w:name="_Toc241616780"/>
      <w:r>
        <w:t>Gospodarowanie wodami</w:t>
      </w:r>
      <w:bookmarkEnd w:id="58"/>
    </w:p>
    <w:p w14:paraId="644BA476" w14:textId="4A1242B6" w:rsidR="0052515F" w:rsidRDefault="0052515F" w:rsidP="0052515F">
      <w:pPr>
        <w:autoSpaceDE w:val="0"/>
        <w:autoSpaceDN w:val="0"/>
        <w:adjustRightInd w:val="0"/>
        <w:spacing w:line="360" w:lineRule="auto"/>
        <w:jc w:val="both"/>
        <w:rPr>
          <w:rFonts w:cs="Open Sans"/>
          <w:szCs w:val="20"/>
        </w:rPr>
      </w:pPr>
      <w:r w:rsidRPr="0052515F">
        <w:rPr>
          <w:rFonts w:cs="Open Sans"/>
          <w:szCs w:val="20"/>
        </w:rPr>
        <w:t>Gmina Bedlno leży w całości na obszarze dorzecza Wisły w regionie wodnym Środkowej</w:t>
      </w:r>
      <w:r>
        <w:rPr>
          <w:rFonts w:cs="Open Sans"/>
          <w:szCs w:val="20"/>
        </w:rPr>
        <w:t xml:space="preserve"> </w:t>
      </w:r>
      <w:r w:rsidRPr="0052515F">
        <w:rPr>
          <w:rFonts w:cs="Open Sans"/>
          <w:szCs w:val="20"/>
        </w:rPr>
        <w:t>Wisły, a dokładnie w jej lewostronnego dopływu - Bzury, która przepływa z zachodu na wschód</w:t>
      </w:r>
      <w:r>
        <w:rPr>
          <w:rFonts w:cs="Open Sans"/>
          <w:szCs w:val="20"/>
        </w:rPr>
        <w:t xml:space="preserve"> </w:t>
      </w:r>
      <w:r w:rsidRPr="0052515F">
        <w:rPr>
          <w:rFonts w:cs="Open Sans"/>
          <w:szCs w:val="20"/>
        </w:rPr>
        <w:t>w południowej części gminy. Na obszarze gminy znajdują się następujące jej lewobrzeżne</w:t>
      </w:r>
      <w:r>
        <w:rPr>
          <w:rFonts w:cs="Open Sans"/>
          <w:szCs w:val="20"/>
        </w:rPr>
        <w:t xml:space="preserve"> </w:t>
      </w:r>
      <w:r w:rsidRPr="0052515F">
        <w:rPr>
          <w:rFonts w:cs="Open Sans"/>
          <w:szCs w:val="20"/>
        </w:rPr>
        <w:t xml:space="preserve">dopływy: </w:t>
      </w:r>
      <w:proofErr w:type="spellStart"/>
      <w:r w:rsidRPr="0052515F">
        <w:rPr>
          <w:rFonts w:cs="Open Sans"/>
          <w:szCs w:val="20"/>
        </w:rPr>
        <w:lastRenderedPageBreak/>
        <w:t>Ochnia</w:t>
      </w:r>
      <w:proofErr w:type="spellEnd"/>
      <w:r w:rsidRPr="0052515F">
        <w:rPr>
          <w:rFonts w:cs="Open Sans"/>
          <w:szCs w:val="20"/>
        </w:rPr>
        <w:t xml:space="preserve"> i Kanał </w:t>
      </w:r>
      <w:proofErr w:type="spellStart"/>
      <w:r w:rsidRPr="0052515F">
        <w:rPr>
          <w:rFonts w:cs="Open Sans"/>
          <w:szCs w:val="20"/>
        </w:rPr>
        <w:t>Stradzewski</w:t>
      </w:r>
      <w:proofErr w:type="spellEnd"/>
      <w:r w:rsidRPr="0052515F">
        <w:rPr>
          <w:rFonts w:cs="Open Sans"/>
          <w:szCs w:val="20"/>
        </w:rPr>
        <w:t xml:space="preserve"> od północy, od południa Moszczenica z Maliną —</w:t>
      </w:r>
      <w:r>
        <w:rPr>
          <w:rFonts w:cs="Open Sans"/>
          <w:szCs w:val="20"/>
        </w:rPr>
        <w:t xml:space="preserve"> </w:t>
      </w:r>
      <w:r w:rsidRPr="0052515F">
        <w:rPr>
          <w:rFonts w:cs="Open Sans"/>
          <w:szCs w:val="20"/>
        </w:rPr>
        <w:t>prawobrzeżne dopływy Bzury.</w:t>
      </w:r>
    </w:p>
    <w:p w14:paraId="202178EC" w14:textId="3AE56D9C" w:rsidR="00AD6CA4" w:rsidRPr="00A27990" w:rsidRDefault="00942C5A" w:rsidP="00CC0E27">
      <w:pPr>
        <w:autoSpaceDE w:val="0"/>
        <w:autoSpaceDN w:val="0"/>
        <w:adjustRightInd w:val="0"/>
        <w:spacing w:line="360" w:lineRule="auto"/>
        <w:jc w:val="both"/>
        <w:rPr>
          <w:rFonts w:cs="Open Sans"/>
          <w:szCs w:val="20"/>
        </w:rPr>
      </w:pPr>
      <w:r w:rsidRPr="00A27990">
        <w:rPr>
          <w:rFonts w:cs="Open Sans"/>
          <w:szCs w:val="20"/>
        </w:rPr>
        <w:t>Według mapy Państwowej Służby Hydrogeologicznej przedstawiającej podział Polski na główne zbiorniki wód podziemnych część obszaru</w:t>
      </w:r>
      <w:r w:rsidR="00A62C6B" w:rsidRPr="00A27990">
        <w:rPr>
          <w:rFonts w:cs="Open Sans"/>
          <w:szCs w:val="20"/>
        </w:rPr>
        <w:t xml:space="preserve"> </w:t>
      </w:r>
      <w:r w:rsidR="0099211D" w:rsidRPr="00A27990">
        <w:rPr>
          <w:rFonts w:cs="Open Sans"/>
          <w:szCs w:val="20"/>
        </w:rPr>
        <w:t>Gminy</w:t>
      </w:r>
      <w:r w:rsidRPr="00A27990">
        <w:rPr>
          <w:rFonts w:cs="Open Sans"/>
          <w:szCs w:val="20"/>
        </w:rPr>
        <w:t xml:space="preserve"> znajduje się w obrębie Głównego Zbiornika Wód Podziemnych </w:t>
      </w:r>
      <w:r w:rsidR="00AD6CA4" w:rsidRPr="00AD6CA4">
        <w:rPr>
          <w:rFonts w:cs="Open Sans"/>
          <w:szCs w:val="20"/>
        </w:rPr>
        <w:t>nr 226 Krośniewice–Kutno oraz GZWP nr 215</w:t>
      </w:r>
      <w:r w:rsidR="00AD6CA4">
        <w:rPr>
          <w:rFonts w:cs="Open Sans"/>
          <w:szCs w:val="20"/>
        </w:rPr>
        <w:t xml:space="preserve"> </w:t>
      </w:r>
      <w:proofErr w:type="spellStart"/>
      <w:r w:rsidR="00AD6CA4" w:rsidRPr="00AD6CA4">
        <w:rPr>
          <w:rFonts w:cs="Open Sans"/>
          <w:szCs w:val="20"/>
        </w:rPr>
        <w:t>Subniecka</w:t>
      </w:r>
      <w:proofErr w:type="spellEnd"/>
      <w:r w:rsidR="00AD6CA4" w:rsidRPr="00AD6CA4">
        <w:rPr>
          <w:rFonts w:cs="Open Sans"/>
          <w:szCs w:val="20"/>
        </w:rPr>
        <w:t xml:space="preserve"> Warszawska.</w:t>
      </w:r>
    </w:p>
    <w:p w14:paraId="025FCC0A" w14:textId="09B1DEBA" w:rsidR="001C57EF" w:rsidRDefault="00A2600A" w:rsidP="00A2600A">
      <w:pPr>
        <w:pStyle w:val="Styl21"/>
        <w:numPr>
          <w:ilvl w:val="3"/>
          <w:numId w:val="6"/>
        </w:numPr>
      </w:pPr>
      <w:bookmarkStart w:id="59" w:name="_Toc241616781"/>
      <w:r>
        <w:t xml:space="preserve">Charakterystyka </w:t>
      </w:r>
      <w:proofErr w:type="spellStart"/>
      <w:r>
        <w:t>JCWPd</w:t>
      </w:r>
      <w:proofErr w:type="spellEnd"/>
      <w:r>
        <w:t xml:space="preserve"> i JCWP</w:t>
      </w:r>
      <w:bookmarkEnd w:id="59"/>
    </w:p>
    <w:p w14:paraId="581652C9" w14:textId="77777777" w:rsidR="001C7439" w:rsidRPr="007B638D" w:rsidRDefault="001C7439" w:rsidP="000A1D84">
      <w:pPr>
        <w:spacing w:line="360" w:lineRule="auto"/>
        <w:jc w:val="both"/>
        <w:rPr>
          <w:rFonts w:cs="Open Sans"/>
          <w:szCs w:val="20"/>
        </w:rPr>
      </w:pPr>
      <w:r w:rsidRPr="007B638D">
        <w:rPr>
          <w:rFonts w:cs="Open Sans"/>
          <w:szCs w:val="20"/>
        </w:rPr>
        <w:t>Ramowa Dyrektywa Wodna (RDW), jest dokumentem, który porządkuje i nadzoruje istniejące europejskie przepisy prawne w zakresie wód oraz ma na celu ochronę wszystkich wód przed zanieczyszczeniami u źródła. Na jej podstawie wyznaczone zostały jednolite części wód: powierzchniowych (JCWP) oraz podziemnych (</w:t>
      </w:r>
      <w:proofErr w:type="spellStart"/>
      <w:r w:rsidRPr="007B638D">
        <w:rPr>
          <w:rFonts w:cs="Open Sans"/>
          <w:szCs w:val="20"/>
        </w:rPr>
        <w:t>JCWPd</w:t>
      </w:r>
      <w:proofErr w:type="spellEnd"/>
      <w:r w:rsidRPr="007B638D">
        <w:rPr>
          <w:rFonts w:cs="Open Sans"/>
          <w:szCs w:val="20"/>
        </w:rPr>
        <w:t>), które stanowią podstawowe jednostki gospodarki wodnej. JCWP obejmuje wody powierzchniowe, takie jak: rzeki, jeziora, wody przybrzeżne i przejściowe. Głównym celem wyodrębnienia tych jednostek jest ocena stanu jakościowego i ilościowego wód w obszarze danej JCW.</w:t>
      </w:r>
    </w:p>
    <w:p w14:paraId="6B72D151" w14:textId="3A2CA3A4" w:rsidR="001C7439" w:rsidRPr="007B638D" w:rsidRDefault="001C7439" w:rsidP="00862D95">
      <w:pPr>
        <w:spacing w:line="360" w:lineRule="auto"/>
        <w:jc w:val="both"/>
        <w:rPr>
          <w:rFonts w:cs="Open Sans"/>
          <w:szCs w:val="20"/>
        </w:rPr>
      </w:pPr>
      <w:r w:rsidRPr="007B638D">
        <w:rPr>
          <w:rFonts w:cs="Open Sans"/>
          <w:szCs w:val="20"/>
        </w:rPr>
        <w:t>Według tego podziału</w:t>
      </w:r>
      <w:r w:rsidR="0017471A" w:rsidRPr="007B638D">
        <w:rPr>
          <w:rFonts w:cs="Open Sans"/>
          <w:szCs w:val="20"/>
        </w:rPr>
        <w:t xml:space="preserve"> </w:t>
      </w:r>
      <w:r w:rsidR="00BE055A" w:rsidRPr="007B638D">
        <w:rPr>
          <w:rFonts w:cs="Open Sans"/>
          <w:szCs w:val="20"/>
        </w:rPr>
        <w:t xml:space="preserve">Gmina </w:t>
      </w:r>
      <w:r w:rsidR="00780E5C">
        <w:rPr>
          <w:rFonts w:cs="Open Sans"/>
          <w:szCs w:val="20"/>
        </w:rPr>
        <w:t>Bedlno</w:t>
      </w:r>
      <w:r w:rsidR="0019528C" w:rsidRPr="007B638D">
        <w:rPr>
          <w:rFonts w:cs="Open Sans"/>
          <w:szCs w:val="20"/>
        </w:rPr>
        <w:t xml:space="preserve"> </w:t>
      </w:r>
      <w:r w:rsidRPr="007B638D">
        <w:rPr>
          <w:rFonts w:cs="Open Sans"/>
          <w:szCs w:val="20"/>
        </w:rPr>
        <w:t>położona jest obrębie</w:t>
      </w:r>
      <w:r w:rsidR="00BE055A" w:rsidRPr="007B638D">
        <w:rPr>
          <w:rFonts w:cs="Open Sans"/>
          <w:szCs w:val="20"/>
        </w:rPr>
        <w:t xml:space="preserve"> </w:t>
      </w:r>
      <w:r w:rsidR="007B638D">
        <w:rPr>
          <w:rFonts w:cs="Open Sans"/>
          <w:szCs w:val="20"/>
        </w:rPr>
        <w:t>jednej</w:t>
      </w:r>
      <w:r w:rsidRPr="007B638D">
        <w:rPr>
          <w:rFonts w:cs="Open Sans"/>
          <w:szCs w:val="20"/>
        </w:rPr>
        <w:t xml:space="preserve"> </w:t>
      </w:r>
      <w:proofErr w:type="spellStart"/>
      <w:r w:rsidRPr="007B638D">
        <w:rPr>
          <w:rFonts w:cs="Open Sans"/>
          <w:szCs w:val="20"/>
        </w:rPr>
        <w:t>JCWPd</w:t>
      </w:r>
      <w:proofErr w:type="spellEnd"/>
      <w:r w:rsidR="0090279F" w:rsidRPr="007B638D">
        <w:rPr>
          <w:rFonts w:cs="Open Sans"/>
          <w:szCs w:val="20"/>
        </w:rPr>
        <w:t xml:space="preserve"> nr</w:t>
      </w:r>
      <w:r w:rsidR="0019528C" w:rsidRPr="007B638D">
        <w:rPr>
          <w:rFonts w:cs="Open Sans"/>
          <w:szCs w:val="20"/>
        </w:rPr>
        <w:t xml:space="preserve"> </w:t>
      </w:r>
      <w:r w:rsidR="007B638D">
        <w:rPr>
          <w:rFonts w:cs="Open Sans"/>
          <w:szCs w:val="20"/>
        </w:rPr>
        <w:t>6</w:t>
      </w:r>
      <w:r w:rsidR="00900CC6">
        <w:rPr>
          <w:rFonts w:cs="Open Sans"/>
          <w:szCs w:val="20"/>
        </w:rPr>
        <w:t>3</w:t>
      </w:r>
      <w:r w:rsidR="0090279F" w:rsidRPr="007B638D">
        <w:rPr>
          <w:rFonts w:cs="Open Sans"/>
          <w:szCs w:val="20"/>
        </w:rPr>
        <w:t xml:space="preserve">. </w:t>
      </w:r>
      <w:r w:rsidRPr="007B638D">
        <w:rPr>
          <w:rFonts w:cs="Open Sans"/>
          <w:szCs w:val="20"/>
        </w:rPr>
        <w:t>Krótką charakterystykę t</w:t>
      </w:r>
      <w:r w:rsidR="007B638D">
        <w:rPr>
          <w:rFonts w:cs="Open Sans"/>
          <w:szCs w:val="20"/>
        </w:rPr>
        <w:t>ego</w:t>
      </w:r>
      <w:r w:rsidRPr="007B638D">
        <w:rPr>
          <w:rFonts w:cs="Open Sans"/>
          <w:szCs w:val="20"/>
        </w:rPr>
        <w:t xml:space="preserve"> obsza</w:t>
      </w:r>
      <w:r w:rsidR="00D96E66" w:rsidRPr="007B638D">
        <w:rPr>
          <w:rFonts w:cs="Open Sans"/>
          <w:szCs w:val="20"/>
        </w:rPr>
        <w:t>r</w:t>
      </w:r>
      <w:r w:rsidR="007B638D">
        <w:rPr>
          <w:rFonts w:cs="Open Sans"/>
          <w:szCs w:val="20"/>
        </w:rPr>
        <w:t>u</w:t>
      </w:r>
      <w:r w:rsidRPr="007B638D">
        <w:rPr>
          <w:rFonts w:cs="Open Sans"/>
          <w:szCs w:val="20"/>
        </w:rPr>
        <w:t xml:space="preserve"> przedstawia poniższa tabela.</w:t>
      </w:r>
    </w:p>
    <w:p w14:paraId="6B870938" w14:textId="3679AB0C" w:rsidR="00BC1922" w:rsidRDefault="00BC1922" w:rsidP="001C7439">
      <w:pPr>
        <w:jc w:val="both"/>
        <w:rPr>
          <w:rFonts w:ascii="Calibri" w:hAnsi="Calibri" w:cs="Calibri"/>
        </w:rPr>
      </w:pPr>
    </w:p>
    <w:p w14:paraId="74A3AF04" w14:textId="2C41F152" w:rsidR="00BC1922" w:rsidRDefault="00BC1922" w:rsidP="001C7439">
      <w:pPr>
        <w:jc w:val="both"/>
        <w:rPr>
          <w:rFonts w:ascii="Calibri" w:hAnsi="Calibri" w:cs="Calibri"/>
        </w:rPr>
      </w:pPr>
    </w:p>
    <w:p w14:paraId="6F9D6BA1" w14:textId="77777777" w:rsidR="00BC1922" w:rsidRDefault="00BC1922" w:rsidP="001C7439">
      <w:pPr>
        <w:jc w:val="both"/>
        <w:rPr>
          <w:rFonts w:ascii="Calibri" w:hAnsi="Calibri" w:cs="Calibri"/>
        </w:rPr>
        <w:sectPr w:rsidR="00BC1922">
          <w:headerReference w:type="default" r:id="rId31"/>
          <w:pgSz w:w="11906" w:h="16838"/>
          <w:pgMar w:top="1417" w:right="1417" w:bottom="1417" w:left="1417" w:header="708" w:footer="708" w:gutter="0"/>
          <w:cols w:space="708"/>
          <w:docGrid w:linePitch="360"/>
        </w:sectPr>
      </w:pPr>
    </w:p>
    <w:p w14:paraId="2ED50AA3" w14:textId="7BEC69D8" w:rsidR="001C7439" w:rsidRDefault="001C7439" w:rsidP="0019528C">
      <w:pPr>
        <w:pStyle w:val="Tabeleirysunki"/>
      </w:pPr>
      <w:bookmarkStart w:id="60" w:name="_Toc97641288"/>
      <w:bookmarkStart w:id="61" w:name="_Toc241528236"/>
      <w:r>
        <w:lastRenderedPageBreak/>
        <w:t xml:space="preserve">Tabela </w:t>
      </w:r>
      <w:fldSimple w:instr=" SEQ Tabela \* ARABIC ">
        <w:r w:rsidR="00C55A4B">
          <w:rPr>
            <w:noProof/>
          </w:rPr>
          <w:t>6</w:t>
        </w:r>
      </w:fldSimple>
      <w:r w:rsidR="007D0E6D">
        <w:rPr>
          <w:noProof/>
        </w:rPr>
        <w:t>.</w:t>
      </w:r>
      <w:r>
        <w:t xml:space="preserve"> </w:t>
      </w:r>
      <w:r w:rsidRPr="002C41F8">
        <w:t xml:space="preserve">Charakterystyka </w:t>
      </w:r>
      <w:proofErr w:type="spellStart"/>
      <w:r w:rsidRPr="002C41F8">
        <w:t>JCWPd</w:t>
      </w:r>
      <w:proofErr w:type="spellEnd"/>
      <w:r w:rsidRPr="002C41F8">
        <w:t xml:space="preserve"> </w:t>
      </w:r>
      <w:bookmarkEnd w:id="60"/>
      <w:r w:rsidR="0090279F">
        <w:t>na obszarze</w:t>
      </w:r>
      <w:r w:rsidR="0017471A">
        <w:t xml:space="preserve"> </w:t>
      </w:r>
      <w:r w:rsidR="00BE055A">
        <w:t xml:space="preserve">Gminy </w:t>
      </w:r>
      <w:r w:rsidR="00780E5C">
        <w:t>Bedlno</w:t>
      </w:r>
      <w:bookmarkEnd w:id="61"/>
    </w:p>
    <w:tbl>
      <w:tblPr>
        <w:tblStyle w:val="Tabelasiatki5ciemnaakcent2"/>
        <w:tblW w:w="14579"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483"/>
        <w:gridCol w:w="908"/>
        <w:gridCol w:w="1132"/>
        <w:gridCol w:w="710"/>
        <w:gridCol w:w="1211"/>
        <w:gridCol w:w="1089"/>
        <w:gridCol w:w="1506"/>
        <w:gridCol w:w="1382"/>
        <w:gridCol w:w="1946"/>
        <w:gridCol w:w="2031"/>
        <w:gridCol w:w="2181"/>
      </w:tblGrid>
      <w:tr w:rsidR="00195CCF" w:rsidRPr="00EB1FA1" w14:paraId="42C54DF6" w14:textId="77777777" w:rsidTr="00780E5C">
        <w:trPr>
          <w:cnfStyle w:val="100000000000" w:firstRow="1" w:lastRow="0" w:firstColumn="0" w:lastColumn="0" w:oddVBand="0" w:evenVBand="0" w:oddHBand="0" w:evenHBand="0" w:firstRowFirstColumn="0" w:firstRowLastColumn="0" w:lastRowFirstColumn="0" w:lastRowLastColumn="0"/>
          <w:trHeight w:val="853"/>
        </w:trPr>
        <w:tc>
          <w:tcPr>
            <w:cnfStyle w:val="001000000000" w:firstRow="0" w:lastRow="0" w:firstColumn="1" w:lastColumn="0" w:oddVBand="0" w:evenVBand="0" w:oddHBand="0" w:evenHBand="0" w:firstRowFirstColumn="0" w:firstRowLastColumn="0" w:lastRowFirstColumn="0" w:lastRowLastColumn="0"/>
            <w:tcW w:w="0" w:type="auto"/>
            <w:tcBorders>
              <w:top w:val="none" w:sz="0" w:space="0" w:color="auto"/>
              <w:left w:val="none" w:sz="0" w:space="0" w:color="auto"/>
              <w:right w:val="none" w:sz="0" w:space="0" w:color="auto"/>
            </w:tcBorders>
            <w:shd w:val="clear" w:color="auto" w:fill="D50000"/>
            <w:vAlign w:val="center"/>
          </w:tcPr>
          <w:p w14:paraId="3E05CC95" w14:textId="77777777" w:rsidR="00BC1922" w:rsidRPr="00EB1FA1" w:rsidRDefault="00BC1922" w:rsidP="00BE055A">
            <w:pPr>
              <w:jc w:val="center"/>
              <w:rPr>
                <w:rFonts w:cs="Open Sans"/>
                <w:b w:val="0"/>
                <w:bCs w:val="0"/>
                <w:sz w:val="18"/>
                <w:szCs w:val="18"/>
              </w:rPr>
            </w:pPr>
            <w:bookmarkStart w:id="62" w:name="_Hlk113297898"/>
            <w:r w:rsidRPr="00EB1FA1">
              <w:rPr>
                <w:rFonts w:cs="Open Sans"/>
                <w:sz w:val="18"/>
                <w:szCs w:val="18"/>
              </w:rPr>
              <w:t>Lp.</w:t>
            </w:r>
          </w:p>
        </w:tc>
        <w:tc>
          <w:tcPr>
            <w:tcW w:w="0" w:type="auto"/>
            <w:tcBorders>
              <w:top w:val="none" w:sz="0" w:space="0" w:color="auto"/>
              <w:left w:val="none" w:sz="0" w:space="0" w:color="auto"/>
              <w:right w:val="none" w:sz="0" w:space="0" w:color="auto"/>
            </w:tcBorders>
            <w:shd w:val="clear" w:color="auto" w:fill="D50000"/>
            <w:vAlign w:val="center"/>
          </w:tcPr>
          <w:p w14:paraId="7F8640E6" w14:textId="77777777" w:rsidR="00BC1922" w:rsidRPr="00EB1FA1" w:rsidRDefault="00BC1922" w:rsidP="00BE055A">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EB1FA1">
              <w:rPr>
                <w:rFonts w:cs="Open Sans"/>
                <w:sz w:val="18"/>
                <w:szCs w:val="18"/>
              </w:rPr>
              <w:t xml:space="preserve">Numer </w:t>
            </w:r>
            <w:proofErr w:type="spellStart"/>
            <w:r w:rsidRPr="00EB1FA1">
              <w:rPr>
                <w:rFonts w:cs="Open Sans"/>
                <w:sz w:val="18"/>
                <w:szCs w:val="18"/>
              </w:rPr>
              <w:t>JCWPd</w:t>
            </w:r>
            <w:proofErr w:type="spellEnd"/>
          </w:p>
        </w:tc>
        <w:tc>
          <w:tcPr>
            <w:tcW w:w="0" w:type="auto"/>
            <w:tcBorders>
              <w:top w:val="none" w:sz="0" w:space="0" w:color="auto"/>
              <w:left w:val="none" w:sz="0" w:space="0" w:color="auto"/>
              <w:right w:val="none" w:sz="0" w:space="0" w:color="auto"/>
            </w:tcBorders>
            <w:shd w:val="clear" w:color="auto" w:fill="D50000"/>
            <w:vAlign w:val="center"/>
          </w:tcPr>
          <w:p w14:paraId="5C74B06A" w14:textId="77777777" w:rsidR="00BC1922" w:rsidRPr="00EB1FA1" w:rsidRDefault="00BC1922" w:rsidP="00BE055A">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EB1FA1">
              <w:rPr>
                <w:rFonts w:cs="Open Sans"/>
                <w:sz w:val="18"/>
                <w:szCs w:val="18"/>
              </w:rPr>
              <w:t>Kod UE</w:t>
            </w:r>
          </w:p>
        </w:tc>
        <w:tc>
          <w:tcPr>
            <w:tcW w:w="0" w:type="auto"/>
            <w:tcBorders>
              <w:top w:val="none" w:sz="0" w:space="0" w:color="auto"/>
              <w:left w:val="none" w:sz="0" w:space="0" w:color="auto"/>
              <w:right w:val="none" w:sz="0" w:space="0" w:color="auto"/>
            </w:tcBorders>
            <w:shd w:val="clear" w:color="auto" w:fill="D50000"/>
            <w:vAlign w:val="center"/>
          </w:tcPr>
          <w:p w14:paraId="03A0ABE7" w14:textId="77777777" w:rsidR="00BC1922" w:rsidRPr="00EB1FA1" w:rsidRDefault="00BC1922" w:rsidP="00BE055A">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EB1FA1">
              <w:rPr>
                <w:rFonts w:cs="Open Sans"/>
                <w:sz w:val="18"/>
                <w:szCs w:val="18"/>
              </w:rPr>
              <w:t>Stan</w:t>
            </w:r>
          </w:p>
        </w:tc>
        <w:tc>
          <w:tcPr>
            <w:tcW w:w="0" w:type="auto"/>
            <w:tcBorders>
              <w:top w:val="none" w:sz="0" w:space="0" w:color="auto"/>
              <w:left w:val="none" w:sz="0" w:space="0" w:color="auto"/>
              <w:right w:val="none" w:sz="0" w:space="0" w:color="auto"/>
            </w:tcBorders>
            <w:shd w:val="clear" w:color="auto" w:fill="D50000"/>
            <w:vAlign w:val="center"/>
          </w:tcPr>
          <w:p w14:paraId="45EF64C8" w14:textId="77777777" w:rsidR="00BC1922" w:rsidRPr="00EB1FA1" w:rsidRDefault="00BC1922" w:rsidP="00BE055A">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EB1FA1">
              <w:rPr>
                <w:rFonts w:cs="Open Sans"/>
                <w:sz w:val="18"/>
                <w:szCs w:val="18"/>
              </w:rPr>
              <w:t>Stan chemiczny</w:t>
            </w:r>
          </w:p>
        </w:tc>
        <w:tc>
          <w:tcPr>
            <w:tcW w:w="0" w:type="auto"/>
            <w:tcBorders>
              <w:top w:val="none" w:sz="0" w:space="0" w:color="auto"/>
              <w:left w:val="none" w:sz="0" w:space="0" w:color="auto"/>
              <w:right w:val="none" w:sz="0" w:space="0" w:color="auto"/>
            </w:tcBorders>
            <w:shd w:val="clear" w:color="auto" w:fill="D50000"/>
            <w:vAlign w:val="center"/>
          </w:tcPr>
          <w:p w14:paraId="0BFA186A" w14:textId="77777777" w:rsidR="00BC1922" w:rsidRPr="00EB1FA1" w:rsidRDefault="00BC1922" w:rsidP="00BE055A">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EB1FA1">
              <w:rPr>
                <w:rFonts w:cs="Open Sans"/>
                <w:sz w:val="18"/>
                <w:szCs w:val="18"/>
              </w:rPr>
              <w:t>Stan ilościowy</w:t>
            </w:r>
          </w:p>
        </w:tc>
        <w:tc>
          <w:tcPr>
            <w:tcW w:w="0" w:type="auto"/>
            <w:tcBorders>
              <w:top w:val="none" w:sz="0" w:space="0" w:color="auto"/>
              <w:left w:val="none" w:sz="0" w:space="0" w:color="auto"/>
              <w:right w:val="none" w:sz="0" w:space="0" w:color="auto"/>
            </w:tcBorders>
            <w:shd w:val="clear" w:color="auto" w:fill="D50000"/>
            <w:vAlign w:val="center"/>
          </w:tcPr>
          <w:p w14:paraId="378116F7" w14:textId="43CAB57F" w:rsidR="00BC1922" w:rsidRPr="00EB1FA1" w:rsidRDefault="00BC1922" w:rsidP="00BE055A">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EB1FA1">
              <w:rPr>
                <w:rFonts w:cs="Open Sans"/>
                <w:sz w:val="18"/>
                <w:szCs w:val="18"/>
              </w:rPr>
              <w:t>Cel dla stanu chemicznego</w:t>
            </w:r>
          </w:p>
        </w:tc>
        <w:tc>
          <w:tcPr>
            <w:tcW w:w="0" w:type="auto"/>
            <w:tcBorders>
              <w:top w:val="none" w:sz="0" w:space="0" w:color="auto"/>
              <w:left w:val="none" w:sz="0" w:space="0" w:color="auto"/>
              <w:right w:val="none" w:sz="0" w:space="0" w:color="auto"/>
            </w:tcBorders>
            <w:shd w:val="clear" w:color="auto" w:fill="D50000"/>
            <w:vAlign w:val="center"/>
          </w:tcPr>
          <w:p w14:paraId="76F48578" w14:textId="6619BCB2" w:rsidR="00BC1922" w:rsidRPr="00EB1FA1" w:rsidRDefault="00BC1922" w:rsidP="00BE055A">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EB1FA1">
              <w:rPr>
                <w:rFonts w:cs="Open Sans"/>
                <w:sz w:val="18"/>
                <w:szCs w:val="18"/>
              </w:rPr>
              <w:t>Cel dla stanu ilościowego</w:t>
            </w:r>
          </w:p>
        </w:tc>
        <w:tc>
          <w:tcPr>
            <w:tcW w:w="0" w:type="auto"/>
            <w:tcBorders>
              <w:top w:val="none" w:sz="0" w:space="0" w:color="auto"/>
              <w:left w:val="none" w:sz="0" w:space="0" w:color="auto"/>
              <w:right w:val="none" w:sz="0" w:space="0" w:color="auto"/>
            </w:tcBorders>
            <w:shd w:val="clear" w:color="auto" w:fill="D50000"/>
            <w:vAlign w:val="center"/>
          </w:tcPr>
          <w:p w14:paraId="2D294D11" w14:textId="7668D7E1" w:rsidR="00BC1922" w:rsidRPr="00EB1FA1" w:rsidRDefault="00BC1922" w:rsidP="00BE055A">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EB1FA1">
              <w:rPr>
                <w:rFonts w:cs="Open Sans"/>
                <w:sz w:val="18"/>
                <w:szCs w:val="18"/>
              </w:rPr>
              <w:t>Termin osiągnięcia celów środowiskowych</w:t>
            </w:r>
          </w:p>
        </w:tc>
        <w:tc>
          <w:tcPr>
            <w:tcW w:w="0" w:type="auto"/>
            <w:tcBorders>
              <w:top w:val="none" w:sz="0" w:space="0" w:color="auto"/>
              <w:left w:val="none" w:sz="0" w:space="0" w:color="auto"/>
              <w:right w:val="none" w:sz="0" w:space="0" w:color="auto"/>
            </w:tcBorders>
            <w:shd w:val="clear" w:color="auto" w:fill="D50000"/>
            <w:vAlign w:val="center"/>
          </w:tcPr>
          <w:p w14:paraId="14874020" w14:textId="694F958E" w:rsidR="00BC1922" w:rsidRPr="00EB1FA1" w:rsidRDefault="00BC1922" w:rsidP="00BE055A">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EB1FA1">
              <w:rPr>
                <w:rFonts w:cs="Open Sans"/>
                <w:sz w:val="18"/>
                <w:szCs w:val="18"/>
              </w:rPr>
              <w:t>Ocena ryzyka nieosiągnięcia celów środowiskowych</w:t>
            </w:r>
          </w:p>
        </w:tc>
        <w:tc>
          <w:tcPr>
            <w:tcW w:w="0" w:type="auto"/>
            <w:tcBorders>
              <w:top w:val="none" w:sz="0" w:space="0" w:color="auto"/>
              <w:left w:val="none" w:sz="0" w:space="0" w:color="auto"/>
              <w:right w:val="none" w:sz="0" w:space="0" w:color="auto"/>
            </w:tcBorders>
            <w:shd w:val="clear" w:color="auto" w:fill="D50000"/>
            <w:vAlign w:val="center"/>
          </w:tcPr>
          <w:p w14:paraId="23B3C625" w14:textId="4F7C059D" w:rsidR="00BC1922" w:rsidRPr="00EB1FA1" w:rsidRDefault="00BC1922" w:rsidP="00BE055A">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EB1FA1">
              <w:rPr>
                <w:rFonts w:cs="Open Sans"/>
                <w:sz w:val="18"/>
                <w:szCs w:val="18"/>
              </w:rPr>
              <w:t>Aktualna jakość wód podziemnych</w:t>
            </w:r>
            <w:r w:rsidR="00490F83" w:rsidRPr="00EB1FA1">
              <w:rPr>
                <w:rFonts w:cs="Open Sans"/>
                <w:sz w:val="18"/>
                <w:szCs w:val="18"/>
              </w:rPr>
              <w:t xml:space="preserve"> w punkcie pomiarowym położonym najbliżej </w:t>
            </w:r>
            <w:r w:rsidR="00A84023" w:rsidRPr="00EB1FA1">
              <w:rPr>
                <w:rFonts w:cs="Open Sans"/>
                <w:sz w:val="18"/>
                <w:szCs w:val="18"/>
              </w:rPr>
              <w:t xml:space="preserve">Gminy </w:t>
            </w:r>
            <w:r w:rsidR="00780E5C">
              <w:rPr>
                <w:rFonts w:cs="Open Sans"/>
                <w:sz w:val="18"/>
                <w:szCs w:val="18"/>
              </w:rPr>
              <w:t>Bedlno</w:t>
            </w:r>
          </w:p>
        </w:tc>
      </w:tr>
      <w:tr w:rsidR="00195CCF" w:rsidRPr="00EB1FA1" w14:paraId="414E659C" w14:textId="77777777" w:rsidTr="00780E5C">
        <w:trPr>
          <w:cnfStyle w:val="000000100000" w:firstRow="0" w:lastRow="0" w:firstColumn="0" w:lastColumn="0" w:oddVBand="0" w:evenVBand="0" w:oddHBand="1" w:evenHBand="0" w:firstRowFirstColumn="0" w:firstRowLastColumn="0" w:lastRowFirstColumn="0" w:lastRowLastColumn="0"/>
          <w:trHeight w:val="1368"/>
        </w:trPr>
        <w:tc>
          <w:tcPr>
            <w:cnfStyle w:val="001000000000" w:firstRow="0" w:lastRow="0" w:firstColumn="1" w:lastColumn="0" w:oddVBand="0" w:evenVBand="0" w:oddHBand="0" w:evenHBand="0" w:firstRowFirstColumn="0" w:firstRowLastColumn="0" w:lastRowFirstColumn="0" w:lastRowLastColumn="0"/>
            <w:tcW w:w="0" w:type="auto"/>
            <w:tcBorders>
              <w:left w:val="none" w:sz="0" w:space="0" w:color="auto"/>
              <w:bottom w:val="none" w:sz="0" w:space="0" w:color="auto"/>
            </w:tcBorders>
            <w:shd w:val="clear" w:color="auto" w:fill="D50000"/>
            <w:vAlign w:val="center"/>
          </w:tcPr>
          <w:p w14:paraId="07907C56" w14:textId="25A54A93" w:rsidR="00E44156" w:rsidRPr="00EB1FA1" w:rsidRDefault="009C5C17" w:rsidP="00BE055A">
            <w:pPr>
              <w:jc w:val="center"/>
              <w:rPr>
                <w:rFonts w:cs="Open Sans"/>
                <w:sz w:val="18"/>
                <w:szCs w:val="18"/>
              </w:rPr>
            </w:pPr>
            <w:r w:rsidRPr="00EB1FA1">
              <w:rPr>
                <w:rFonts w:cs="Open Sans"/>
                <w:sz w:val="18"/>
                <w:szCs w:val="18"/>
              </w:rPr>
              <w:t>1</w:t>
            </w:r>
            <w:r w:rsidR="00E44156" w:rsidRPr="00EB1FA1">
              <w:rPr>
                <w:rFonts w:cs="Open Sans"/>
                <w:sz w:val="18"/>
                <w:szCs w:val="18"/>
              </w:rPr>
              <w:t>.</w:t>
            </w:r>
          </w:p>
        </w:tc>
        <w:tc>
          <w:tcPr>
            <w:tcW w:w="0" w:type="auto"/>
            <w:shd w:val="clear" w:color="auto" w:fill="FFFFFF" w:themeFill="background1"/>
            <w:vAlign w:val="center"/>
          </w:tcPr>
          <w:p w14:paraId="4CFEB29A" w14:textId="6E50D17B" w:rsidR="00E44156" w:rsidRPr="00EB1FA1" w:rsidRDefault="00195CCF" w:rsidP="00BE055A">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Pr>
                <w:rFonts w:cs="Open Sans"/>
                <w:sz w:val="18"/>
                <w:szCs w:val="18"/>
              </w:rPr>
              <w:t>6</w:t>
            </w:r>
            <w:r w:rsidR="00BE055A" w:rsidRPr="00EB1FA1">
              <w:rPr>
                <w:rFonts w:cs="Open Sans"/>
                <w:sz w:val="18"/>
                <w:szCs w:val="18"/>
              </w:rPr>
              <w:t>3</w:t>
            </w:r>
          </w:p>
        </w:tc>
        <w:tc>
          <w:tcPr>
            <w:tcW w:w="0" w:type="auto"/>
            <w:shd w:val="clear" w:color="auto" w:fill="FFFFFF" w:themeFill="background1"/>
            <w:vAlign w:val="center"/>
          </w:tcPr>
          <w:p w14:paraId="6216A319" w14:textId="5E6D13A0" w:rsidR="00E44156" w:rsidRPr="00EB1FA1" w:rsidRDefault="00BE055A" w:rsidP="00BE055A">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EB1FA1">
              <w:rPr>
                <w:rFonts w:cs="Open Sans"/>
                <w:sz w:val="18"/>
                <w:szCs w:val="18"/>
              </w:rPr>
              <w:t>GW6000</w:t>
            </w:r>
            <w:r w:rsidR="00195CCF">
              <w:rPr>
                <w:rFonts w:cs="Open Sans"/>
                <w:sz w:val="18"/>
                <w:szCs w:val="18"/>
              </w:rPr>
              <w:t>6</w:t>
            </w:r>
            <w:r w:rsidRPr="00EB1FA1">
              <w:rPr>
                <w:rFonts w:cs="Open Sans"/>
                <w:sz w:val="18"/>
                <w:szCs w:val="18"/>
              </w:rPr>
              <w:t>3</w:t>
            </w:r>
          </w:p>
        </w:tc>
        <w:tc>
          <w:tcPr>
            <w:tcW w:w="0" w:type="auto"/>
            <w:shd w:val="clear" w:color="auto" w:fill="FFFFFF" w:themeFill="background1"/>
            <w:vAlign w:val="center"/>
          </w:tcPr>
          <w:p w14:paraId="197BD82A" w14:textId="2EFF7D8F" w:rsidR="00FE76F6" w:rsidRPr="00EB1FA1" w:rsidRDefault="00195CCF" w:rsidP="00BE055A">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Pr>
                <w:rFonts w:cs="Open Sans"/>
                <w:sz w:val="18"/>
                <w:szCs w:val="18"/>
              </w:rPr>
              <w:t>dobry</w:t>
            </w:r>
          </w:p>
        </w:tc>
        <w:tc>
          <w:tcPr>
            <w:tcW w:w="0" w:type="auto"/>
            <w:shd w:val="clear" w:color="auto" w:fill="FFFFFF" w:themeFill="background1"/>
            <w:vAlign w:val="center"/>
          </w:tcPr>
          <w:p w14:paraId="3F20942E" w14:textId="600B0BF4" w:rsidR="00E44156" w:rsidRPr="00EB1FA1" w:rsidRDefault="00BE055A" w:rsidP="00BE055A">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EB1FA1">
              <w:rPr>
                <w:rFonts w:cs="Open Sans"/>
                <w:sz w:val="18"/>
                <w:szCs w:val="18"/>
              </w:rPr>
              <w:t>dobry</w:t>
            </w:r>
          </w:p>
        </w:tc>
        <w:tc>
          <w:tcPr>
            <w:tcW w:w="0" w:type="auto"/>
            <w:shd w:val="clear" w:color="auto" w:fill="FFFFFF" w:themeFill="background1"/>
            <w:vAlign w:val="center"/>
          </w:tcPr>
          <w:p w14:paraId="5FE18924" w14:textId="0B3C8AAE" w:rsidR="00E44156" w:rsidRPr="00EB1FA1" w:rsidRDefault="00195CCF" w:rsidP="00BE055A">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Pr>
                <w:rFonts w:cs="Open Sans"/>
                <w:sz w:val="18"/>
                <w:szCs w:val="18"/>
              </w:rPr>
              <w:t>dobry</w:t>
            </w:r>
          </w:p>
        </w:tc>
        <w:tc>
          <w:tcPr>
            <w:tcW w:w="0" w:type="auto"/>
            <w:shd w:val="clear" w:color="auto" w:fill="FFFFFF" w:themeFill="background1"/>
            <w:vAlign w:val="center"/>
          </w:tcPr>
          <w:p w14:paraId="6A572183" w14:textId="25891338" w:rsidR="00463A6F" w:rsidRPr="00EB1FA1" w:rsidRDefault="00BE055A" w:rsidP="00BE055A">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EB1FA1">
              <w:rPr>
                <w:rFonts w:cs="Open Sans"/>
                <w:sz w:val="18"/>
                <w:szCs w:val="18"/>
              </w:rPr>
              <w:t>dobry stan chemiczny</w:t>
            </w:r>
          </w:p>
        </w:tc>
        <w:tc>
          <w:tcPr>
            <w:tcW w:w="0" w:type="auto"/>
            <w:shd w:val="clear" w:color="auto" w:fill="FFFFFF" w:themeFill="background1"/>
            <w:vAlign w:val="center"/>
          </w:tcPr>
          <w:p w14:paraId="2BAD8CF6" w14:textId="68EEEF5E" w:rsidR="00E44156" w:rsidRPr="00EB1FA1" w:rsidRDefault="00195CCF" w:rsidP="00BE055A">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195CCF">
              <w:rPr>
                <w:rFonts w:cs="Open Sans"/>
                <w:sz w:val="18"/>
                <w:szCs w:val="18"/>
              </w:rPr>
              <w:t>dobry stan ilościowy</w:t>
            </w:r>
          </w:p>
        </w:tc>
        <w:tc>
          <w:tcPr>
            <w:tcW w:w="0" w:type="auto"/>
            <w:shd w:val="clear" w:color="auto" w:fill="FFFFFF" w:themeFill="background1"/>
            <w:vAlign w:val="center"/>
          </w:tcPr>
          <w:p w14:paraId="3C058233" w14:textId="450C1AB7" w:rsidR="00E44156" w:rsidRPr="00EB1FA1" w:rsidRDefault="00873B92" w:rsidP="00BE055A">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EB1FA1">
              <w:rPr>
                <w:rFonts w:cs="Open Sans"/>
                <w:sz w:val="18"/>
                <w:szCs w:val="18"/>
              </w:rPr>
              <w:t>nie dotyczy</w:t>
            </w:r>
          </w:p>
        </w:tc>
        <w:tc>
          <w:tcPr>
            <w:tcW w:w="0" w:type="auto"/>
            <w:shd w:val="clear" w:color="auto" w:fill="FFFFFF" w:themeFill="background1"/>
            <w:vAlign w:val="center"/>
          </w:tcPr>
          <w:p w14:paraId="3A60A749" w14:textId="06E310FB" w:rsidR="00E44156" w:rsidRPr="00EB1FA1" w:rsidRDefault="00195CCF" w:rsidP="00BE055A">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Pr>
                <w:rFonts w:cs="Open Sans"/>
                <w:sz w:val="18"/>
                <w:szCs w:val="18"/>
              </w:rPr>
              <w:t>niezagrożona</w:t>
            </w:r>
          </w:p>
        </w:tc>
        <w:tc>
          <w:tcPr>
            <w:tcW w:w="0" w:type="auto"/>
            <w:shd w:val="clear" w:color="auto" w:fill="FFFFFF" w:themeFill="background1"/>
            <w:vAlign w:val="center"/>
          </w:tcPr>
          <w:p w14:paraId="28FE5D4F" w14:textId="3DF0920E" w:rsidR="00E44156" w:rsidRPr="00EB1FA1" w:rsidRDefault="00C92665" w:rsidP="00BE055A">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EB1FA1">
              <w:rPr>
                <w:rFonts w:cs="Open Sans"/>
                <w:sz w:val="18"/>
                <w:szCs w:val="18"/>
              </w:rPr>
              <w:t xml:space="preserve">wody </w:t>
            </w:r>
            <w:r w:rsidR="003D5C66">
              <w:rPr>
                <w:rFonts w:cs="Open Sans"/>
                <w:sz w:val="18"/>
                <w:szCs w:val="18"/>
              </w:rPr>
              <w:t>złej</w:t>
            </w:r>
            <w:r w:rsidR="00195CCF">
              <w:rPr>
                <w:rFonts w:cs="Open Sans"/>
                <w:sz w:val="18"/>
                <w:szCs w:val="18"/>
              </w:rPr>
              <w:t xml:space="preserve"> </w:t>
            </w:r>
            <w:r w:rsidRPr="00EB1FA1">
              <w:rPr>
                <w:rFonts w:cs="Open Sans"/>
                <w:sz w:val="18"/>
                <w:szCs w:val="18"/>
              </w:rPr>
              <w:t>jakości (badanie w 202</w:t>
            </w:r>
            <w:r w:rsidR="00195CCF">
              <w:rPr>
                <w:rFonts w:cs="Open Sans"/>
                <w:sz w:val="18"/>
                <w:szCs w:val="18"/>
              </w:rPr>
              <w:t>2</w:t>
            </w:r>
            <w:r w:rsidRPr="00EB1FA1">
              <w:rPr>
                <w:rFonts w:cs="Open Sans"/>
                <w:sz w:val="18"/>
                <w:szCs w:val="18"/>
              </w:rPr>
              <w:t xml:space="preserve"> r. na terenie gm. </w:t>
            </w:r>
            <w:r w:rsidR="003D5C66">
              <w:rPr>
                <w:rFonts w:cs="Open Sans"/>
                <w:sz w:val="18"/>
                <w:szCs w:val="18"/>
              </w:rPr>
              <w:t>Bedlno</w:t>
            </w:r>
            <w:r w:rsidRPr="00EB1FA1">
              <w:rPr>
                <w:rFonts w:cs="Open Sans"/>
                <w:sz w:val="18"/>
                <w:szCs w:val="18"/>
              </w:rPr>
              <w:t xml:space="preserve"> w m. </w:t>
            </w:r>
            <w:r w:rsidR="00195CCF">
              <w:rPr>
                <w:rFonts w:cs="Open Sans"/>
                <w:sz w:val="18"/>
                <w:szCs w:val="18"/>
              </w:rPr>
              <w:t>Z</w:t>
            </w:r>
            <w:r w:rsidR="003D5C66">
              <w:rPr>
                <w:rFonts w:cs="Open Sans"/>
                <w:sz w:val="18"/>
                <w:szCs w:val="18"/>
              </w:rPr>
              <w:t>ałusin</w:t>
            </w:r>
            <w:r w:rsidRPr="00EB1FA1">
              <w:rPr>
                <w:rFonts w:cs="Open Sans"/>
                <w:sz w:val="18"/>
                <w:szCs w:val="18"/>
              </w:rPr>
              <w:t xml:space="preserve"> nr punktu pomiarowego ID </w:t>
            </w:r>
            <w:r w:rsidR="003D5C66">
              <w:rPr>
                <w:rFonts w:cs="Open Sans"/>
                <w:sz w:val="18"/>
                <w:szCs w:val="18"/>
              </w:rPr>
              <w:t>1218</w:t>
            </w:r>
            <w:r w:rsidRPr="00EB1FA1">
              <w:rPr>
                <w:rFonts w:cs="Open Sans"/>
                <w:sz w:val="18"/>
                <w:szCs w:val="18"/>
              </w:rPr>
              <w:t>)</w:t>
            </w:r>
          </w:p>
        </w:tc>
      </w:tr>
    </w:tbl>
    <w:bookmarkEnd w:id="62"/>
    <w:p w14:paraId="1C1EAF8A" w14:textId="701F2BAA" w:rsidR="001C7439" w:rsidRPr="00490F83" w:rsidRDefault="001C7439" w:rsidP="00490F83">
      <w:pPr>
        <w:pStyle w:val="rdo0"/>
      </w:pPr>
      <w:r w:rsidRPr="00490F83">
        <w:t xml:space="preserve">Źródło: </w:t>
      </w:r>
      <w:r w:rsidR="00921557" w:rsidRPr="00921557">
        <w:t>karty.apgw.gov.pl</w:t>
      </w:r>
      <w:r w:rsidR="00873B92">
        <w:t xml:space="preserve"> oraz </w:t>
      </w:r>
      <w:r w:rsidR="00873B92" w:rsidRPr="00873B92">
        <w:t>Raport z oceny stanu jednolitych części wód podziemnych w dorzeczach - stan na 2022 rok</w:t>
      </w:r>
      <w:r w:rsidR="00873B92">
        <w:t xml:space="preserve"> (</w:t>
      </w:r>
      <w:r w:rsidR="00873B92" w:rsidRPr="00873B92">
        <w:t xml:space="preserve">Załącznik 22. Podsumowanie wyników oceny stanu </w:t>
      </w:r>
      <w:proofErr w:type="spellStart"/>
      <w:r w:rsidR="00873B92" w:rsidRPr="00873B92">
        <w:t>JCWPd</w:t>
      </w:r>
      <w:proofErr w:type="spellEnd"/>
      <w:r w:rsidR="00873B92" w:rsidRPr="00873B92">
        <w:t xml:space="preserve"> za rok 2022</w:t>
      </w:r>
      <w:r w:rsidR="00873B92">
        <w:t>)</w:t>
      </w:r>
    </w:p>
    <w:p w14:paraId="5CBE3364" w14:textId="77777777" w:rsidR="002D0030" w:rsidRPr="000C027A" w:rsidRDefault="002D0030" w:rsidP="001B1855">
      <w:pPr>
        <w:spacing w:line="360" w:lineRule="auto"/>
        <w:jc w:val="both"/>
        <w:rPr>
          <w:rFonts w:cs="Open Sans"/>
          <w:szCs w:val="20"/>
        </w:rPr>
      </w:pPr>
      <w:r w:rsidRPr="000C027A">
        <w:rPr>
          <w:rFonts w:cs="Open Sans"/>
          <w:szCs w:val="20"/>
        </w:rPr>
        <w:t>Zgodnie z Ramową Dyrektywą Wodną (RDW), implementowaną ustawą z dnia 20 lipca 2017 r. – Prawo wodne, jednolite części wód podziemnych są jednostkami wydzielonymi dla potrzeb zarządzania wodami, w tym planowania w gospodarowaniu wodami. Dla tych jednostek w kolejnych cyklach planistycznych sporządzane są programy działań, służące osiągnięciu ustalonych dla nich celów środowiskowych. W odniesieniu do wód podziemnych (art. 59 ustawy z dnia 20 lipca 2017 r.– Prawo wodne) celem środowiskowym jest:</w:t>
      </w:r>
    </w:p>
    <w:p w14:paraId="6D62E7CD" w14:textId="77777777" w:rsidR="002D0030" w:rsidRPr="000C027A" w:rsidRDefault="002D0030">
      <w:pPr>
        <w:pStyle w:val="Akapitzlist"/>
        <w:numPr>
          <w:ilvl w:val="0"/>
          <w:numId w:val="34"/>
        </w:numPr>
        <w:spacing w:line="360" w:lineRule="auto"/>
        <w:rPr>
          <w:rFonts w:ascii="Open Sans" w:hAnsi="Open Sans" w:cs="Open Sans"/>
          <w:szCs w:val="20"/>
        </w:rPr>
      </w:pPr>
      <w:r w:rsidRPr="000C027A">
        <w:rPr>
          <w:rFonts w:ascii="Open Sans" w:hAnsi="Open Sans" w:cs="Open Sans"/>
          <w:szCs w:val="20"/>
        </w:rPr>
        <w:t>zapobieganie lub ograniczanie wprowadzania do nich zanieczyszczeń;</w:t>
      </w:r>
    </w:p>
    <w:p w14:paraId="23A6A221" w14:textId="77777777" w:rsidR="002D0030" w:rsidRPr="000C027A" w:rsidRDefault="002D0030">
      <w:pPr>
        <w:pStyle w:val="Akapitzlist"/>
        <w:numPr>
          <w:ilvl w:val="0"/>
          <w:numId w:val="34"/>
        </w:numPr>
        <w:spacing w:line="360" w:lineRule="auto"/>
        <w:rPr>
          <w:rFonts w:ascii="Open Sans" w:hAnsi="Open Sans" w:cs="Open Sans"/>
          <w:szCs w:val="20"/>
        </w:rPr>
      </w:pPr>
      <w:r w:rsidRPr="000C027A">
        <w:rPr>
          <w:rFonts w:ascii="Open Sans" w:hAnsi="Open Sans" w:cs="Open Sans"/>
          <w:szCs w:val="20"/>
        </w:rPr>
        <w:t>zapobieganie pogorszeniu oraz poprawa ich stanu;</w:t>
      </w:r>
    </w:p>
    <w:p w14:paraId="5FED283B" w14:textId="2142B5C6" w:rsidR="00CA4E41" w:rsidRPr="000C027A" w:rsidRDefault="002D0030">
      <w:pPr>
        <w:pStyle w:val="Akapitzlist"/>
        <w:numPr>
          <w:ilvl w:val="0"/>
          <w:numId w:val="34"/>
        </w:numPr>
        <w:spacing w:line="360" w:lineRule="auto"/>
        <w:rPr>
          <w:rFonts w:ascii="Open Sans" w:hAnsi="Open Sans" w:cs="Open Sans"/>
          <w:szCs w:val="20"/>
        </w:rPr>
      </w:pPr>
      <w:r w:rsidRPr="000C027A">
        <w:rPr>
          <w:rFonts w:ascii="Open Sans" w:hAnsi="Open Sans" w:cs="Open Sans"/>
          <w:szCs w:val="20"/>
        </w:rPr>
        <w:t>ich ochrona i podejmowanie działań naprawczych, a także zapewnianie równowagi między poborem a zasilaniem tych wód, tak</w:t>
      </w:r>
      <w:r w:rsidR="00CA4E41" w:rsidRPr="000C027A">
        <w:rPr>
          <w:rFonts w:ascii="Open Sans" w:hAnsi="Open Sans" w:cs="Open Sans"/>
          <w:szCs w:val="20"/>
        </w:rPr>
        <w:t xml:space="preserve"> </w:t>
      </w:r>
      <w:r w:rsidRPr="000C027A">
        <w:rPr>
          <w:rFonts w:ascii="Open Sans" w:hAnsi="Open Sans" w:cs="Open Sans"/>
          <w:szCs w:val="20"/>
        </w:rPr>
        <w:t>aby osiągnąć ich dobry stan</w:t>
      </w:r>
      <w:r w:rsidR="00181AE8" w:rsidRPr="000C027A">
        <w:rPr>
          <w:rFonts w:ascii="Open Sans" w:hAnsi="Open Sans" w:cs="Open Sans"/>
          <w:szCs w:val="20"/>
        </w:rPr>
        <w:t>.</w:t>
      </w:r>
    </w:p>
    <w:p w14:paraId="02A47B07" w14:textId="4050D660" w:rsidR="0070307E" w:rsidRPr="000C027A" w:rsidRDefault="0070307E" w:rsidP="001B1855">
      <w:pPr>
        <w:spacing w:line="360" w:lineRule="auto"/>
        <w:rPr>
          <w:rFonts w:cs="Open Sans"/>
          <w:szCs w:val="20"/>
        </w:rPr>
        <w:sectPr w:rsidR="0070307E" w:rsidRPr="000C027A" w:rsidSect="00BC1922">
          <w:headerReference w:type="default" r:id="rId32"/>
          <w:pgSz w:w="16838" w:h="11906" w:orient="landscape"/>
          <w:pgMar w:top="1417" w:right="1417" w:bottom="1417" w:left="1417" w:header="708" w:footer="708" w:gutter="0"/>
          <w:cols w:space="708"/>
          <w:docGrid w:linePitch="360"/>
        </w:sectPr>
      </w:pPr>
      <w:r w:rsidRPr="000C027A">
        <w:rPr>
          <w:rFonts w:cs="Open Sans"/>
          <w:szCs w:val="20"/>
        </w:rPr>
        <w:t>Dla opisan</w:t>
      </w:r>
      <w:r w:rsidR="000C027A">
        <w:rPr>
          <w:rFonts w:cs="Open Sans"/>
          <w:szCs w:val="20"/>
        </w:rPr>
        <w:t>ej</w:t>
      </w:r>
      <w:r w:rsidRPr="000C027A">
        <w:rPr>
          <w:rFonts w:cs="Open Sans"/>
          <w:szCs w:val="20"/>
        </w:rPr>
        <w:t xml:space="preserve"> wyżej </w:t>
      </w:r>
      <w:proofErr w:type="spellStart"/>
      <w:proofErr w:type="gramStart"/>
      <w:r w:rsidRPr="000C027A">
        <w:rPr>
          <w:rFonts w:cs="Open Sans"/>
          <w:szCs w:val="20"/>
        </w:rPr>
        <w:t>JCWPd</w:t>
      </w:r>
      <w:proofErr w:type="spellEnd"/>
      <w:r w:rsidRPr="000C027A">
        <w:rPr>
          <w:rFonts w:cs="Open Sans"/>
          <w:szCs w:val="20"/>
        </w:rPr>
        <w:t xml:space="preserve">  celem</w:t>
      </w:r>
      <w:proofErr w:type="gramEnd"/>
      <w:r w:rsidRPr="000C027A">
        <w:rPr>
          <w:rFonts w:cs="Open Sans"/>
          <w:szCs w:val="20"/>
        </w:rPr>
        <w:t xml:space="preserve"> środowiskowym jest dobry stan chemiczny i dobry stan ilościowy. </w:t>
      </w:r>
    </w:p>
    <w:p w14:paraId="6EA0CC50" w14:textId="68B43177" w:rsidR="00181AE8" w:rsidRPr="008A598C" w:rsidRDefault="001C7439" w:rsidP="00A90D6A">
      <w:pPr>
        <w:spacing w:line="360" w:lineRule="auto"/>
        <w:jc w:val="both"/>
        <w:rPr>
          <w:rFonts w:cs="Open Sans"/>
          <w:szCs w:val="20"/>
        </w:rPr>
      </w:pPr>
      <w:r w:rsidRPr="008A598C">
        <w:rPr>
          <w:rFonts w:cs="Open Sans"/>
          <w:szCs w:val="20"/>
        </w:rPr>
        <w:lastRenderedPageBreak/>
        <w:t xml:space="preserve">Monitoring jakości wód podziemnych jest częścią Państwowego Monitoringu Środowiska, koordynowanego przez Główny Inspektorat Ochrony Środowiska (GIOŚ). Badania wykonywane są na poziomie krajowym w ramach monitoringu diagnostycznego i operacyjnego. Badania jakości wód podziemnych w ramach Państwowego Monitoringu Środowiska prowadzone są przez Państwowy Instytut Geologiczny w Warszawie. Na terenie </w:t>
      </w:r>
      <w:r w:rsidR="00C17F78" w:rsidRPr="008A598C">
        <w:rPr>
          <w:rFonts w:cs="Open Sans"/>
          <w:szCs w:val="20"/>
        </w:rPr>
        <w:t>Gminy</w:t>
      </w:r>
      <w:r w:rsidR="007A4D9B">
        <w:rPr>
          <w:rFonts w:cs="Open Sans"/>
          <w:szCs w:val="20"/>
        </w:rPr>
        <w:t xml:space="preserve"> </w:t>
      </w:r>
      <w:r w:rsidR="005F37BD">
        <w:rPr>
          <w:rFonts w:cs="Open Sans"/>
          <w:szCs w:val="20"/>
        </w:rPr>
        <w:t xml:space="preserve">Bedlno </w:t>
      </w:r>
      <w:r w:rsidR="00DD27A1" w:rsidRPr="008A598C">
        <w:rPr>
          <w:rFonts w:cs="Open Sans"/>
          <w:szCs w:val="20"/>
        </w:rPr>
        <w:t xml:space="preserve">nie </w:t>
      </w:r>
      <w:r w:rsidRPr="008A598C">
        <w:rPr>
          <w:rFonts w:cs="Open Sans"/>
          <w:szCs w:val="20"/>
        </w:rPr>
        <w:t>z</w:t>
      </w:r>
      <w:r w:rsidR="00814951" w:rsidRPr="008A598C">
        <w:rPr>
          <w:rFonts w:cs="Open Sans"/>
          <w:szCs w:val="20"/>
        </w:rPr>
        <w:t>najdują się</w:t>
      </w:r>
      <w:r w:rsidRPr="008A598C">
        <w:rPr>
          <w:rFonts w:cs="Open Sans"/>
          <w:szCs w:val="20"/>
        </w:rPr>
        <w:t xml:space="preserve"> punkt</w:t>
      </w:r>
      <w:r w:rsidR="00814951" w:rsidRPr="008A598C">
        <w:rPr>
          <w:rFonts w:cs="Open Sans"/>
          <w:szCs w:val="20"/>
        </w:rPr>
        <w:t>y</w:t>
      </w:r>
      <w:r w:rsidRPr="008A598C">
        <w:rPr>
          <w:rFonts w:cs="Open Sans"/>
          <w:szCs w:val="20"/>
        </w:rPr>
        <w:t xml:space="preserve"> pomiarow</w:t>
      </w:r>
      <w:r w:rsidR="00814951" w:rsidRPr="008A598C">
        <w:rPr>
          <w:rFonts w:cs="Open Sans"/>
          <w:szCs w:val="20"/>
        </w:rPr>
        <w:t>e</w:t>
      </w:r>
      <w:r w:rsidRPr="008A598C">
        <w:rPr>
          <w:rFonts w:cs="Open Sans"/>
          <w:szCs w:val="20"/>
        </w:rPr>
        <w:t xml:space="preserve"> w ramach prowadzonych badań wód podziemnych w poszczególnych punktach monitoringowych. </w:t>
      </w:r>
    </w:p>
    <w:p w14:paraId="02AF9718" w14:textId="2F701240" w:rsidR="004241E7" w:rsidRPr="008A598C" w:rsidRDefault="004241E7" w:rsidP="00A90D6A">
      <w:pPr>
        <w:spacing w:line="360" w:lineRule="auto"/>
        <w:jc w:val="both"/>
        <w:rPr>
          <w:rFonts w:cs="Open Sans"/>
          <w:szCs w:val="20"/>
        </w:rPr>
      </w:pPr>
      <w:r w:rsidRPr="008A598C">
        <w:rPr>
          <w:rFonts w:cs="Open Sans"/>
          <w:szCs w:val="20"/>
        </w:rPr>
        <w:t>Strefę ochronną ujęcia wody podziemnej ustanawia się w celu zapewnienia odpowiedniej jakości wody ujmowanej do zaopatrzenia ludności w wodę przeznaczoną do spożycia oraz zaopatrzenia zakładu wymagającego wody wysokiej jakości, a także ze względu na ochronę zasobów wodnych. Strefa ochronna stanowi obszar, na którym obowiązują zakazy, nakazy i ograniczenia w zakresie użytkowania gruntów oraz korzystania z wody.</w:t>
      </w:r>
      <w:r w:rsidR="00814951" w:rsidRPr="008A598C">
        <w:rPr>
          <w:rFonts w:cs="Open Sans"/>
          <w:szCs w:val="20"/>
        </w:rPr>
        <w:t xml:space="preserve"> </w:t>
      </w:r>
    </w:p>
    <w:p w14:paraId="40F70DFB" w14:textId="3B0CBC17" w:rsidR="004241E7" w:rsidRPr="008A598C" w:rsidRDefault="004241E7" w:rsidP="00A90D6A">
      <w:pPr>
        <w:spacing w:line="360" w:lineRule="auto"/>
        <w:jc w:val="both"/>
        <w:rPr>
          <w:rFonts w:cs="Open Sans"/>
          <w:szCs w:val="20"/>
        </w:rPr>
      </w:pPr>
      <w:r w:rsidRPr="008A598C">
        <w:rPr>
          <w:rFonts w:cs="Open Sans"/>
          <w:szCs w:val="20"/>
        </w:rPr>
        <w:t>Strefa ochronna obejmuje:</w:t>
      </w:r>
    </w:p>
    <w:p w14:paraId="10AB29DE" w14:textId="729886F6" w:rsidR="004241E7" w:rsidRPr="008A598C" w:rsidRDefault="004241E7" w:rsidP="00A90D6A">
      <w:pPr>
        <w:spacing w:line="360" w:lineRule="auto"/>
        <w:ind w:firstLine="708"/>
        <w:jc w:val="both"/>
        <w:rPr>
          <w:rFonts w:cs="Open Sans"/>
          <w:szCs w:val="20"/>
        </w:rPr>
      </w:pPr>
      <w:r w:rsidRPr="008A598C">
        <w:rPr>
          <w:rFonts w:cs="Open Sans"/>
          <w:szCs w:val="20"/>
        </w:rPr>
        <w:t>1) teren ochrony bezpośredniej i teren ochrony pośredniej,</w:t>
      </w:r>
    </w:p>
    <w:p w14:paraId="7932162A" w14:textId="5A23D5BB" w:rsidR="004241E7" w:rsidRPr="008A598C" w:rsidRDefault="004241E7" w:rsidP="00A90D6A">
      <w:pPr>
        <w:spacing w:line="360" w:lineRule="auto"/>
        <w:ind w:firstLine="708"/>
        <w:jc w:val="both"/>
        <w:rPr>
          <w:rFonts w:cs="Open Sans"/>
          <w:szCs w:val="20"/>
        </w:rPr>
      </w:pPr>
      <w:r w:rsidRPr="008A598C">
        <w:rPr>
          <w:rFonts w:cs="Open Sans"/>
          <w:szCs w:val="20"/>
        </w:rPr>
        <w:t>2) wyłącznie teren ochrony bezpośredniej.</w:t>
      </w:r>
    </w:p>
    <w:p w14:paraId="08991A5C" w14:textId="77615196" w:rsidR="004241E7" w:rsidRPr="008A598C" w:rsidRDefault="004241E7" w:rsidP="00A90D6A">
      <w:pPr>
        <w:spacing w:line="360" w:lineRule="auto"/>
        <w:jc w:val="both"/>
        <w:rPr>
          <w:rFonts w:cs="Open Sans"/>
          <w:szCs w:val="20"/>
        </w:rPr>
      </w:pPr>
      <w:r w:rsidRPr="008A598C">
        <w:rPr>
          <w:rFonts w:cs="Open Sans"/>
          <w:szCs w:val="20"/>
        </w:rPr>
        <w:t>Strefę ochronną obejmującą teren ochrony bezpośredniej i pośredniej ustanawia Wojewoda, w drodze aktu prawa miejscowego, na wniosek i koszt właściciela ujęcia wody lub z urzędu, jeżeli z przeprowadzonej analizy ryzyka wynika potrzeba jej ustanowienia. Wniosek powinien zawierać uzasadnienie potrzeby ustanowienia strefy ochronnej, wraz z propozycją granic terenu wskazując zakazy, nakazy, ograniczenia oraz obszary, na których obowiązują (art. 130 ust. 1, ustawy Prawo wodne)</w:t>
      </w:r>
      <w:r w:rsidR="00261142" w:rsidRPr="008A598C">
        <w:rPr>
          <w:rFonts w:cs="Open Sans"/>
          <w:szCs w:val="20"/>
        </w:rPr>
        <w:t>.</w:t>
      </w:r>
    </w:p>
    <w:p w14:paraId="3B62B42D" w14:textId="7979008E" w:rsidR="004241E7" w:rsidRPr="008A598C" w:rsidRDefault="004241E7" w:rsidP="00A90D6A">
      <w:pPr>
        <w:spacing w:line="360" w:lineRule="auto"/>
        <w:jc w:val="both"/>
        <w:rPr>
          <w:rFonts w:cs="Open Sans"/>
          <w:szCs w:val="20"/>
        </w:rPr>
      </w:pPr>
      <w:r w:rsidRPr="008A598C">
        <w:rPr>
          <w:rFonts w:cs="Open Sans"/>
          <w:szCs w:val="20"/>
        </w:rPr>
        <w:t>Strefę ochronną obejmującą wyłącznie teren ochrony bezpośredniej ustanawia właściwy organ Wód Polskich w drodze decyzji.</w:t>
      </w:r>
    </w:p>
    <w:p w14:paraId="47BDB056" w14:textId="47AAFC7D" w:rsidR="006922E4" w:rsidRDefault="006922E4" w:rsidP="00A90D6A">
      <w:pPr>
        <w:spacing w:line="360" w:lineRule="auto"/>
        <w:jc w:val="both"/>
        <w:rPr>
          <w:rFonts w:cs="Open Sans"/>
          <w:szCs w:val="20"/>
        </w:rPr>
      </w:pPr>
      <w:r w:rsidRPr="006922E4">
        <w:rPr>
          <w:rFonts w:cs="Open Sans"/>
          <w:szCs w:val="20"/>
        </w:rPr>
        <w:t xml:space="preserve">Woda nadająca się do spożycia dostarczana jest do sieci wodociągowej poprzez </w:t>
      </w:r>
      <w:r w:rsidR="00785082">
        <w:rPr>
          <w:rFonts w:cs="Open Sans"/>
          <w:szCs w:val="20"/>
        </w:rPr>
        <w:t xml:space="preserve">trzy </w:t>
      </w:r>
      <w:r w:rsidRPr="006922E4">
        <w:rPr>
          <w:rFonts w:cs="Open Sans"/>
          <w:szCs w:val="20"/>
        </w:rPr>
        <w:t>ujęci</w:t>
      </w:r>
      <w:r w:rsidR="00785082">
        <w:rPr>
          <w:rFonts w:cs="Open Sans"/>
          <w:szCs w:val="20"/>
        </w:rPr>
        <w:t>a</w:t>
      </w:r>
      <w:r w:rsidRPr="006922E4">
        <w:rPr>
          <w:rFonts w:cs="Open Sans"/>
          <w:szCs w:val="20"/>
        </w:rPr>
        <w:t xml:space="preserve"> w </w:t>
      </w:r>
      <w:r w:rsidR="00785082">
        <w:rPr>
          <w:rFonts w:cs="Open Sans"/>
          <w:szCs w:val="20"/>
        </w:rPr>
        <w:t>m. Pniewo (3 istniejące studnie Pniewo oraz 2 planowane do podłączenia z Kamilewa o wydajności do 685 919 m</w:t>
      </w:r>
      <w:r w:rsidR="00785082" w:rsidRPr="00785082">
        <w:rPr>
          <w:rFonts w:cs="Open Sans"/>
          <w:szCs w:val="20"/>
          <w:vertAlign w:val="superscript"/>
        </w:rPr>
        <w:t>3</w:t>
      </w:r>
      <w:r w:rsidR="00785082">
        <w:rPr>
          <w:rFonts w:cs="Open Sans"/>
          <w:szCs w:val="20"/>
        </w:rPr>
        <w:t>/rok),  Głuchów  (2 studnie o wydajności do 221 774 m3/rok) i Orłów (</w:t>
      </w:r>
      <w:r w:rsidR="00FB0FCE">
        <w:rPr>
          <w:rFonts w:cs="Open Sans"/>
          <w:szCs w:val="20"/>
        </w:rPr>
        <w:t>2 studnie o wydajności do 218 887 m</w:t>
      </w:r>
      <w:r w:rsidR="00FB0FCE" w:rsidRPr="00FB0FCE">
        <w:rPr>
          <w:rFonts w:cs="Open Sans"/>
          <w:szCs w:val="20"/>
          <w:vertAlign w:val="superscript"/>
        </w:rPr>
        <w:t>3</w:t>
      </w:r>
      <w:r w:rsidR="00FB0FCE">
        <w:rPr>
          <w:rFonts w:cs="Open Sans"/>
          <w:szCs w:val="20"/>
        </w:rPr>
        <w:t>/rok)</w:t>
      </w:r>
      <w:r w:rsidR="00785082">
        <w:rPr>
          <w:rFonts w:cs="Open Sans"/>
          <w:szCs w:val="20"/>
        </w:rPr>
        <w:t xml:space="preserve">. </w:t>
      </w:r>
    </w:p>
    <w:p w14:paraId="754285B1" w14:textId="485A6378" w:rsidR="006922E4" w:rsidRPr="00B50558" w:rsidRDefault="006922E4" w:rsidP="00FB0FCE">
      <w:pPr>
        <w:spacing w:line="360" w:lineRule="auto"/>
        <w:jc w:val="both"/>
        <w:rPr>
          <w:rFonts w:cs="Open Sans"/>
          <w:szCs w:val="20"/>
        </w:rPr>
      </w:pPr>
      <w:r w:rsidRPr="006922E4">
        <w:rPr>
          <w:rFonts w:cs="Open Sans"/>
          <w:szCs w:val="20"/>
        </w:rPr>
        <w:t>Oprócz ujęcia wód na cele komunalne, na terenie Gminy</w:t>
      </w:r>
      <w:r w:rsidR="00FB0FCE">
        <w:rPr>
          <w:rFonts w:cs="Open Sans"/>
          <w:szCs w:val="20"/>
        </w:rPr>
        <w:t xml:space="preserve"> Bedlno</w:t>
      </w:r>
      <w:r w:rsidRPr="006922E4">
        <w:rPr>
          <w:rFonts w:cs="Open Sans"/>
          <w:szCs w:val="20"/>
        </w:rPr>
        <w:t>, funkcjonuj</w:t>
      </w:r>
      <w:r w:rsidR="00FB0FCE">
        <w:rPr>
          <w:rFonts w:cs="Open Sans"/>
          <w:szCs w:val="20"/>
        </w:rPr>
        <w:t xml:space="preserve">e 17 ujęć wód podziemnych. </w:t>
      </w:r>
    </w:p>
    <w:p w14:paraId="3A0B15B1" w14:textId="77777777" w:rsidR="00B50558" w:rsidRPr="00B50558" w:rsidRDefault="00B50558" w:rsidP="00B50558">
      <w:pPr>
        <w:spacing w:line="360" w:lineRule="auto"/>
        <w:rPr>
          <w:rFonts w:cs="Open Sans"/>
          <w:szCs w:val="20"/>
        </w:rPr>
      </w:pPr>
      <w:r w:rsidRPr="00B50558">
        <w:rPr>
          <w:rFonts w:cs="Open Sans"/>
          <w:szCs w:val="20"/>
        </w:rPr>
        <w:t xml:space="preserve">Na terenie ochrony bezpośredniej należy: </w:t>
      </w:r>
    </w:p>
    <w:p w14:paraId="0F7E7D7B" w14:textId="77777777" w:rsidR="00B50558" w:rsidRPr="00B50558" w:rsidRDefault="00B50558">
      <w:pPr>
        <w:pStyle w:val="Akapitzlist"/>
        <w:numPr>
          <w:ilvl w:val="0"/>
          <w:numId w:val="69"/>
        </w:numPr>
        <w:spacing w:line="360" w:lineRule="auto"/>
        <w:rPr>
          <w:rFonts w:ascii="Open Sans" w:hAnsi="Open Sans" w:cs="Open Sans"/>
          <w:szCs w:val="20"/>
        </w:rPr>
      </w:pPr>
      <w:r w:rsidRPr="00B50558">
        <w:rPr>
          <w:rFonts w:ascii="Open Sans" w:hAnsi="Open Sans" w:cs="Open Sans"/>
          <w:szCs w:val="20"/>
        </w:rPr>
        <w:lastRenderedPageBreak/>
        <w:t xml:space="preserve">odprowadzać wody opadowe luz roztopowe w sposób uniemożliwiający przedostanie się ich do urządzeń służących do poboru wody, </w:t>
      </w:r>
    </w:p>
    <w:p w14:paraId="24DF7148" w14:textId="77777777" w:rsidR="00B50558" w:rsidRPr="00B50558" w:rsidRDefault="00B50558">
      <w:pPr>
        <w:pStyle w:val="Akapitzlist"/>
        <w:numPr>
          <w:ilvl w:val="0"/>
          <w:numId w:val="69"/>
        </w:numPr>
        <w:spacing w:line="360" w:lineRule="auto"/>
        <w:rPr>
          <w:rFonts w:ascii="Open Sans" w:hAnsi="Open Sans" w:cs="Open Sans"/>
          <w:szCs w:val="20"/>
        </w:rPr>
      </w:pPr>
      <w:r w:rsidRPr="00B50558">
        <w:rPr>
          <w:rFonts w:ascii="Open Sans" w:hAnsi="Open Sans" w:cs="Open Sans"/>
          <w:szCs w:val="20"/>
        </w:rPr>
        <w:t xml:space="preserve">zagospodarować teren zielenią, </w:t>
      </w:r>
    </w:p>
    <w:p w14:paraId="221F3D55" w14:textId="77777777" w:rsidR="00B50558" w:rsidRPr="00B50558" w:rsidRDefault="00B50558">
      <w:pPr>
        <w:pStyle w:val="Akapitzlist"/>
        <w:numPr>
          <w:ilvl w:val="0"/>
          <w:numId w:val="69"/>
        </w:numPr>
        <w:spacing w:line="360" w:lineRule="auto"/>
        <w:rPr>
          <w:rFonts w:ascii="Open Sans" w:hAnsi="Open Sans" w:cs="Open Sans"/>
          <w:szCs w:val="20"/>
        </w:rPr>
      </w:pPr>
      <w:r w:rsidRPr="00B50558">
        <w:rPr>
          <w:rFonts w:ascii="Open Sans" w:hAnsi="Open Sans" w:cs="Open Sans"/>
          <w:szCs w:val="20"/>
        </w:rPr>
        <w:t xml:space="preserve">odprowadzać poza granicę terenu ochrony bezpośredniej ścieki z urządzeń sanitarnych przeznaczonych do użytku dla osób zatrudnionych przy obsłudze urządzeń służących do poboru wody, </w:t>
      </w:r>
    </w:p>
    <w:p w14:paraId="44D98B85" w14:textId="437CB457" w:rsidR="00B50558" w:rsidRPr="00B50558" w:rsidRDefault="00B50558">
      <w:pPr>
        <w:pStyle w:val="Akapitzlist"/>
        <w:numPr>
          <w:ilvl w:val="0"/>
          <w:numId w:val="69"/>
        </w:numPr>
        <w:spacing w:line="360" w:lineRule="auto"/>
        <w:rPr>
          <w:rFonts w:ascii="Open Sans" w:hAnsi="Open Sans" w:cs="Open Sans"/>
          <w:szCs w:val="20"/>
        </w:rPr>
      </w:pPr>
      <w:r w:rsidRPr="00B50558">
        <w:rPr>
          <w:rFonts w:ascii="Open Sans" w:hAnsi="Open Sans" w:cs="Open Sans"/>
          <w:szCs w:val="20"/>
        </w:rPr>
        <w:t>ograniczyć wyłącznie do niezbędnych potrzeb przebywanie osób niezatrudnionych przy obsłudze urządzeń służących do poboru wody.</w:t>
      </w:r>
    </w:p>
    <w:p w14:paraId="0382450C" w14:textId="6AA8B9F7" w:rsidR="001C7439" w:rsidRPr="008A598C" w:rsidRDefault="003344A5" w:rsidP="00A90D6A">
      <w:pPr>
        <w:spacing w:line="360" w:lineRule="auto"/>
        <w:jc w:val="both"/>
        <w:rPr>
          <w:rFonts w:cs="Open Sans"/>
          <w:szCs w:val="20"/>
        </w:rPr>
      </w:pPr>
      <w:r w:rsidRPr="008A598C">
        <w:rPr>
          <w:rFonts w:cs="Open Sans"/>
          <w:szCs w:val="20"/>
        </w:rPr>
        <w:t xml:space="preserve">Gmina </w:t>
      </w:r>
      <w:r w:rsidR="008B66FD">
        <w:rPr>
          <w:rFonts w:cs="Open Sans"/>
          <w:szCs w:val="20"/>
        </w:rPr>
        <w:t>Bedlno</w:t>
      </w:r>
      <w:r w:rsidR="00E46F6F" w:rsidRPr="008A598C">
        <w:rPr>
          <w:rFonts w:cs="Open Sans"/>
          <w:szCs w:val="20"/>
        </w:rPr>
        <w:t xml:space="preserve"> </w:t>
      </w:r>
      <w:r w:rsidR="001C7439" w:rsidRPr="008A598C">
        <w:rPr>
          <w:rFonts w:cs="Open Sans"/>
          <w:szCs w:val="20"/>
        </w:rPr>
        <w:t xml:space="preserve">położona jest na obszarze działania </w:t>
      </w:r>
      <w:r w:rsidR="00E46F6F" w:rsidRPr="008A598C">
        <w:rPr>
          <w:rFonts w:cs="Open Sans"/>
          <w:szCs w:val="20"/>
        </w:rPr>
        <w:t>Państwowego Gospodarstwa Wodnego Wody Polskie Regionalnego Zarządu Gospodarki Wodnej w Warszawie na obszarze dorzecza Wisły w regionie wodnym Środkowej Wisły.</w:t>
      </w:r>
    </w:p>
    <w:p w14:paraId="379F981B" w14:textId="77777777" w:rsidR="001C7439" w:rsidRPr="008A598C" w:rsidRDefault="001C7439" w:rsidP="00A90D6A">
      <w:pPr>
        <w:spacing w:line="360" w:lineRule="auto"/>
        <w:jc w:val="both"/>
        <w:rPr>
          <w:rFonts w:cs="Open Sans"/>
          <w:szCs w:val="20"/>
        </w:rPr>
      </w:pPr>
      <w:r w:rsidRPr="008A598C">
        <w:rPr>
          <w:rFonts w:cs="Open Sans"/>
          <w:szCs w:val="20"/>
        </w:rPr>
        <w:t xml:space="preserve">Ocenę stanu wód powierzchniowych wykonuje się w odniesieniu do jednolitych części wód powierzchniowych (JCWP) na podstawie wyników klasyfikacji stanu lub potencjału ekologicznego oraz stanu chemicznego, uzyskanych w reprezentatywnym punkcie pomiarowo-kontrolnym. Jednolita część wód powierzchniowych to oddzielny i znaczący element wód powierzchniowych taki jak: jezioro, zbiornik, strumień, rzeka lub kanał, część strumienia, rzeki lub kanału, wody przejściowe lub pas wód przybrzeżnych. Zarówno stan ekologiczny naturalnych jednolitych części wód oraz potencjał ekologiczny silnie zmienionych i sztucznych jednolitych części wód określa się na podstawie wyników badań elementów biologicznych oraz na podstawie wyników badań elementów wspierających, czyli elementów </w:t>
      </w:r>
      <w:proofErr w:type="spellStart"/>
      <w:r w:rsidRPr="008A598C">
        <w:rPr>
          <w:rFonts w:cs="Open Sans"/>
          <w:szCs w:val="20"/>
        </w:rPr>
        <w:t>hydromorfologicznych</w:t>
      </w:r>
      <w:proofErr w:type="spellEnd"/>
      <w:r w:rsidRPr="008A598C">
        <w:rPr>
          <w:rFonts w:cs="Open Sans"/>
          <w:szCs w:val="20"/>
        </w:rPr>
        <w:t xml:space="preserve"> i elementów fizykochemicznych. Stan ekologiczny jednolitych części wód klasyfikuje się nadając im jedną z pięciu klas jakości. </w:t>
      </w:r>
    </w:p>
    <w:p w14:paraId="009B06E0" w14:textId="77777777" w:rsidR="001C7439" w:rsidRPr="008A598C" w:rsidRDefault="001C7439" w:rsidP="000A1D84">
      <w:pPr>
        <w:spacing w:line="360" w:lineRule="auto"/>
        <w:jc w:val="both"/>
        <w:rPr>
          <w:rFonts w:cs="Open Sans"/>
          <w:szCs w:val="20"/>
        </w:rPr>
      </w:pPr>
      <w:r w:rsidRPr="008A598C">
        <w:rPr>
          <w:rFonts w:cs="Open Sans"/>
          <w:szCs w:val="20"/>
        </w:rPr>
        <w:t>Stan chemiczny określany jest na podstawie wyników badań substancji priorytetowych i innych zanieczyszczeń chemicznych, prowadzonych w reprezentatywnych punktach pomiarowo-kontrolnych w odniesieniu do środowiskowych norm jakości określonych aktualnym rozporządzeniu Ministra Środowiska.</w:t>
      </w:r>
    </w:p>
    <w:p w14:paraId="389B537B" w14:textId="56A877CF" w:rsidR="001C7439" w:rsidRPr="008A598C" w:rsidRDefault="001C7439" w:rsidP="000A1D84">
      <w:pPr>
        <w:spacing w:line="360" w:lineRule="auto"/>
        <w:jc w:val="both"/>
        <w:rPr>
          <w:rFonts w:cs="Open Sans"/>
          <w:szCs w:val="20"/>
        </w:rPr>
      </w:pPr>
      <w:r w:rsidRPr="008A598C">
        <w:rPr>
          <w:rFonts w:cs="Open Sans"/>
          <w:szCs w:val="20"/>
        </w:rPr>
        <w:t>Zgodnie z danymi PGW Wody Polskie</w:t>
      </w:r>
      <w:r w:rsidR="000A1D84" w:rsidRPr="008A598C">
        <w:rPr>
          <w:rFonts w:cs="Open Sans"/>
          <w:szCs w:val="20"/>
        </w:rPr>
        <w:t>,</w:t>
      </w:r>
      <w:r w:rsidRPr="008A598C">
        <w:rPr>
          <w:rFonts w:cs="Open Sans"/>
          <w:szCs w:val="20"/>
        </w:rPr>
        <w:t xml:space="preserve"> </w:t>
      </w:r>
      <w:r w:rsidR="00D231F1" w:rsidRPr="008A598C">
        <w:rPr>
          <w:rFonts w:cs="Open Sans"/>
          <w:szCs w:val="20"/>
        </w:rPr>
        <w:t xml:space="preserve">Gmina </w:t>
      </w:r>
      <w:r w:rsidR="005E1423">
        <w:rPr>
          <w:rFonts w:cs="Open Sans"/>
          <w:szCs w:val="20"/>
        </w:rPr>
        <w:t>Bedlno</w:t>
      </w:r>
      <w:r w:rsidR="00894C40">
        <w:rPr>
          <w:rFonts w:cs="Open Sans"/>
          <w:szCs w:val="20"/>
        </w:rPr>
        <w:t xml:space="preserve"> </w:t>
      </w:r>
      <w:r w:rsidRPr="008A598C">
        <w:rPr>
          <w:rFonts w:cs="Open Sans"/>
          <w:szCs w:val="20"/>
        </w:rPr>
        <w:t>położon</w:t>
      </w:r>
      <w:r w:rsidR="00D231F1" w:rsidRPr="008A598C">
        <w:rPr>
          <w:rFonts w:cs="Open Sans"/>
          <w:szCs w:val="20"/>
        </w:rPr>
        <w:t>a</w:t>
      </w:r>
      <w:r w:rsidRPr="008A598C">
        <w:rPr>
          <w:rFonts w:cs="Open Sans"/>
          <w:szCs w:val="20"/>
        </w:rPr>
        <w:t xml:space="preserve"> jest w obrębie </w:t>
      </w:r>
      <w:r w:rsidR="00894C40">
        <w:rPr>
          <w:rFonts w:cs="Open Sans"/>
          <w:szCs w:val="20"/>
        </w:rPr>
        <w:t>8</w:t>
      </w:r>
      <w:r w:rsidRPr="008A598C">
        <w:rPr>
          <w:rFonts w:cs="Open Sans"/>
          <w:szCs w:val="20"/>
        </w:rPr>
        <w:t xml:space="preserve"> jednoli</w:t>
      </w:r>
      <w:r w:rsidR="00234E00" w:rsidRPr="008A598C">
        <w:rPr>
          <w:rFonts w:cs="Open Sans"/>
          <w:szCs w:val="20"/>
        </w:rPr>
        <w:t>tych</w:t>
      </w:r>
      <w:r w:rsidRPr="008A598C">
        <w:rPr>
          <w:rFonts w:cs="Open Sans"/>
          <w:szCs w:val="20"/>
        </w:rPr>
        <w:t xml:space="preserve"> części wód powierzchniowych (JCWP)</w:t>
      </w:r>
      <w:r w:rsidR="00CB3658" w:rsidRPr="008A598C">
        <w:rPr>
          <w:rFonts w:cs="Open Sans"/>
          <w:szCs w:val="20"/>
        </w:rPr>
        <w:t xml:space="preserve">. </w:t>
      </w:r>
      <w:r w:rsidRPr="008A598C">
        <w:rPr>
          <w:rFonts w:cs="Open Sans"/>
          <w:szCs w:val="20"/>
        </w:rPr>
        <w:t>Wykaz t</w:t>
      </w:r>
      <w:r w:rsidR="00234E00" w:rsidRPr="008A598C">
        <w:rPr>
          <w:rFonts w:cs="Open Sans"/>
          <w:szCs w:val="20"/>
        </w:rPr>
        <w:t>ych</w:t>
      </w:r>
      <w:r w:rsidRPr="008A598C">
        <w:rPr>
          <w:rFonts w:cs="Open Sans"/>
          <w:szCs w:val="20"/>
        </w:rPr>
        <w:t xml:space="preserve"> JCWP przedstawiono w poniższej tabeli.</w:t>
      </w:r>
    </w:p>
    <w:p w14:paraId="5663624A" w14:textId="3EC5780D" w:rsidR="00CA4E41" w:rsidRPr="005B7339" w:rsidRDefault="00CA4E41" w:rsidP="005B7339">
      <w:pPr>
        <w:spacing w:line="276" w:lineRule="auto"/>
        <w:ind w:firstLine="708"/>
        <w:jc w:val="both"/>
        <w:rPr>
          <w:rFonts w:cs="Open Sans"/>
        </w:rPr>
        <w:sectPr w:rsidR="00CA4E41" w:rsidRPr="005B7339" w:rsidSect="00181AE8">
          <w:headerReference w:type="default" r:id="rId33"/>
          <w:footerReference w:type="default" r:id="rId34"/>
          <w:pgSz w:w="11906" w:h="16838"/>
          <w:pgMar w:top="1417" w:right="1417" w:bottom="1417" w:left="1417" w:header="708" w:footer="708" w:gutter="0"/>
          <w:cols w:space="708"/>
          <w:docGrid w:linePitch="360"/>
        </w:sectPr>
      </w:pPr>
    </w:p>
    <w:p w14:paraId="3DBEA373" w14:textId="541B7911" w:rsidR="001C7439" w:rsidRDefault="001C7439" w:rsidP="00414B53">
      <w:pPr>
        <w:pStyle w:val="Tabeleirysunki"/>
      </w:pPr>
      <w:bookmarkStart w:id="63" w:name="_Toc97641289"/>
      <w:bookmarkStart w:id="64" w:name="_Toc241528237"/>
      <w:r w:rsidRPr="007A2746">
        <w:lastRenderedPageBreak/>
        <w:t xml:space="preserve">Tabela </w:t>
      </w:r>
      <w:fldSimple w:instr=" SEQ Tabela \* ARABIC ">
        <w:r w:rsidR="00C55A4B">
          <w:rPr>
            <w:noProof/>
          </w:rPr>
          <w:t>7</w:t>
        </w:r>
      </w:fldSimple>
      <w:r w:rsidR="007D0E6D">
        <w:rPr>
          <w:noProof/>
        </w:rPr>
        <w:t>.</w:t>
      </w:r>
      <w:r w:rsidRPr="007A2746">
        <w:t xml:space="preserve"> Charakterystyka JCWP w obszarze </w:t>
      </w:r>
      <w:bookmarkEnd w:id="63"/>
      <w:r w:rsidR="00D231F1">
        <w:t xml:space="preserve">Gminy </w:t>
      </w:r>
      <w:r w:rsidR="00894C40">
        <w:t>Bedlno</w:t>
      </w:r>
      <w:bookmarkEnd w:id="64"/>
    </w:p>
    <w:tbl>
      <w:tblPr>
        <w:tblStyle w:val="Tabelasiatki5ciemnaakcent2"/>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562"/>
        <w:gridCol w:w="1276"/>
        <w:gridCol w:w="1701"/>
        <w:gridCol w:w="851"/>
        <w:gridCol w:w="1134"/>
        <w:gridCol w:w="1275"/>
        <w:gridCol w:w="1276"/>
        <w:gridCol w:w="1134"/>
        <w:gridCol w:w="1985"/>
        <w:gridCol w:w="2800"/>
      </w:tblGrid>
      <w:tr w:rsidR="00F968E7" w:rsidRPr="00B561A1" w14:paraId="12087C0E" w14:textId="77777777" w:rsidTr="00894C40">
        <w:trPr>
          <w:cnfStyle w:val="100000000000" w:firstRow="1" w:lastRow="0" w:firstColumn="0" w:lastColumn="0" w:oddVBand="0" w:evenVBand="0" w:oddHBand="0" w:evenHBand="0" w:firstRowFirstColumn="0" w:firstRowLastColumn="0" w:lastRowFirstColumn="0" w:lastRowLastColumn="0"/>
          <w:trHeight w:val="203"/>
        </w:trPr>
        <w:tc>
          <w:tcPr>
            <w:cnfStyle w:val="001000000000" w:firstRow="0" w:lastRow="0" w:firstColumn="1" w:lastColumn="0" w:oddVBand="0" w:evenVBand="0" w:oddHBand="0" w:evenHBand="0" w:firstRowFirstColumn="0" w:firstRowLastColumn="0" w:lastRowFirstColumn="0" w:lastRowLastColumn="0"/>
            <w:tcW w:w="562" w:type="dxa"/>
            <w:vMerge w:val="restart"/>
            <w:tcBorders>
              <w:top w:val="none" w:sz="0" w:space="0" w:color="auto"/>
              <w:left w:val="none" w:sz="0" w:space="0" w:color="auto"/>
              <w:right w:val="none" w:sz="0" w:space="0" w:color="auto"/>
            </w:tcBorders>
            <w:shd w:val="clear" w:color="auto" w:fill="D50000"/>
            <w:vAlign w:val="center"/>
          </w:tcPr>
          <w:p w14:paraId="5A035699" w14:textId="77777777" w:rsidR="00641E6A" w:rsidRPr="00B561A1" w:rsidRDefault="00641E6A" w:rsidP="00101051">
            <w:pPr>
              <w:jc w:val="center"/>
              <w:rPr>
                <w:rFonts w:cs="Open Sans"/>
                <w:b w:val="0"/>
                <w:bCs w:val="0"/>
                <w:sz w:val="16"/>
                <w:szCs w:val="16"/>
              </w:rPr>
            </w:pPr>
            <w:bookmarkStart w:id="65" w:name="_Hlk97212083"/>
            <w:r w:rsidRPr="00B561A1">
              <w:rPr>
                <w:rFonts w:cs="Open Sans"/>
                <w:sz w:val="16"/>
                <w:szCs w:val="16"/>
              </w:rPr>
              <w:t>Lp.</w:t>
            </w:r>
          </w:p>
        </w:tc>
        <w:tc>
          <w:tcPr>
            <w:tcW w:w="2977" w:type="dxa"/>
            <w:gridSpan w:val="2"/>
            <w:tcBorders>
              <w:top w:val="none" w:sz="0" w:space="0" w:color="auto"/>
              <w:left w:val="none" w:sz="0" w:space="0" w:color="auto"/>
              <w:right w:val="none" w:sz="0" w:space="0" w:color="auto"/>
            </w:tcBorders>
            <w:shd w:val="clear" w:color="auto" w:fill="D50000"/>
            <w:vAlign w:val="center"/>
          </w:tcPr>
          <w:p w14:paraId="4D1E0F89" w14:textId="77777777" w:rsidR="00641E6A" w:rsidRPr="00B561A1" w:rsidRDefault="00641E6A" w:rsidP="00101051">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6"/>
                <w:szCs w:val="16"/>
              </w:rPr>
            </w:pPr>
            <w:r w:rsidRPr="00B561A1">
              <w:rPr>
                <w:rFonts w:cs="Open Sans"/>
                <w:sz w:val="16"/>
                <w:szCs w:val="16"/>
              </w:rPr>
              <w:t>Jednolita Część Wód Powierzchniowych</w:t>
            </w:r>
          </w:p>
        </w:tc>
        <w:tc>
          <w:tcPr>
            <w:tcW w:w="851" w:type="dxa"/>
            <w:vMerge w:val="restart"/>
            <w:tcBorders>
              <w:top w:val="none" w:sz="0" w:space="0" w:color="auto"/>
              <w:left w:val="none" w:sz="0" w:space="0" w:color="auto"/>
              <w:right w:val="none" w:sz="0" w:space="0" w:color="auto"/>
            </w:tcBorders>
            <w:shd w:val="clear" w:color="auto" w:fill="D50000"/>
            <w:vAlign w:val="center"/>
          </w:tcPr>
          <w:p w14:paraId="1546E073" w14:textId="77777777" w:rsidR="00641E6A" w:rsidRPr="00B561A1" w:rsidRDefault="00641E6A" w:rsidP="00101051">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6"/>
                <w:szCs w:val="16"/>
              </w:rPr>
            </w:pPr>
            <w:r w:rsidRPr="00B561A1">
              <w:rPr>
                <w:rFonts w:cs="Open Sans"/>
                <w:sz w:val="16"/>
                <w:szCs w:val="16"/>
              </w:rPr>
              <w:t>Typ JCWP</w:t>
            </w:r>
          </w:p>
        </w:tc>
        <w:tc>
          <w:tcPr>
            <w:tcW w:w="1134" w:type="dxa"/>
            <w:vMerge w:val="restart"/>
            <w:tcBorders>
              <w:top w:val="none" w:sz="0" w:space="0" w:color="auto"/>
              <w:left w:val="none" w:sz="0" w:space="0" w:color="auto"/>
              <w:right w:val="none" w:sz="0" w:space="0" w:color="auto"/>
            </w:tcBorders>
            <w:shd w:val="clear" w:color="auto" w:fill="D50000"/>
            <w:vAlign w:val="center"/>
          </w:tcPr>
          <w:p w14:paraId="5B1D61E9" w14:textId="77777777" w:rsidR="00641E6A" w:rsidRPr="00B561A1" w:rsidRDefault="00641E6A" w:rsidP="00101051">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6"/>
                <w:szCs w:val="16"/>
              </w:rPr>
            </w:pPr>
            <w:r w:rsidRPr="00B561A1">
              <w:rPr>
                <w:rFonts w:cs="Open Sans"/>
                <w:sz w:val="16"/>
                <w:szCs w:val="16"/>
              </w:rPr>
              <w:t>Status</w:t>
            </w:r>
          </w:p>
        </w:tc>
        <w:tc>
          <w:tcPr>
            <w:tcW w:w="1275" w:type="dxa"/>
            <w:vMerge w:val="restart"/>
            <w:tcBorders>
              <w:top w:val="none" w:sz="0" w:space="0" w:color="auto"/>
              <w:left w:val="none" w:sz="0" w:space="0" w:color="auto"/>
              <w:right w:val="none" w:sz="0" w:space="0" w:color="auto"/>
            </w:tcBorders>
            <w:shd w:val="clear" w:color="auto" w:fill="D50000"/>
            <w:vAlign w:val="center"/>
          </w:tcPr>
          <w:p w14:paraId="11420216" w14:textId="77777777" w:rsidR="00641E6A" w:rsidRPr="00B561A1" w:rsidRDefault="00641E6A" w:rsidP="00101051">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6"/>
                <w:szCs w:val="16"/>
              </w:rPr>
            </w:pPr>
            <w:r w:rsidRPr="00B561A1">
              <w:rPr>
                <w:rFonts w:cs="Open Sans"/>
                <w:sz w:val="16"/>
                <w:szCs w:val="16"/>
              </w:rPr>
              <w:t>Klasyfikacja stanu/potencjału ekologicznego</w:t>
            </w:r>
          </w:p>
        </w:tc>
        <w:tc>
          <w:tcPr>
            <w:tcW w:w="1276" w:type="dxa"/>
            <w:vMerge w:val="restart"/>
            <w:tcBorders>
              <w:top w:val="none" w:sz="0" w:space="0" w:color="auto"/>
              <w:left w:val="none" w:sz="0" w:space="0" w:color="auto"/>
              <w:right w:val="none" w:sz="0" w:space="0" w:color="auto"/>
            </w:tcBorders>
            <w:shd w:val="clear" w:color="auto" w:fill="D50000"/>
            <w:vAlign w:val="center"/>
          </w:tcPr>
          <w:p w14:paraId="2C56C2B0" w14:textId="77777777" w:rsidR="00641E6A" w:rsidRPr="00B561A1" w:rsidRDefault="00641E6A" w:rsidP="00101051">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6"/>
                <w:szCs w:val="16"/>
              </w:rPr>
            </w:pPr>
            <w:r w:rsidRPr="00B561A1">
              <w:rPr>
                <w:rFonts w:cs="Open Sans"/>
                <w:sz w:val="16"/>
                <w:szCs w:val="16"/>
              </w:rPr>
              <w:t>Klasyfikacja stanu chemicznego</w:t>
            </w:r>
          </w:p>
        </w:tc>
        <w:tc>
          <w:tcPr>
            <w:tcW w:w="1134" w:type="dxa"/>
            <w:vMerge w:val="restart"/>
            <w:tcBorders>
              <w:top w:val="none" w:sz="0" w:space="0" w:color="auto"/>
              <w:left w:val="none" w:sz="0" w:space="0" w:color="auto"/>
              <w:right w:val="none" w:sz="0" w:space="0" w:color="auto"/>
            </w:tcBorders>
            <w:shd w:val="clear" w:color="auto" w:fill="D50000"/>
            <w:vAlign w:val="center"/>
          </w:tcPr>
          <w:p w14:paraId="1777925C" w14:textId="77777777" w:rsidR="00641E6A" w:rsidRPr="00B561A1" w:rsidRDefault="00641E6A" w:rsidP="00101051">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6"/>
                <w:szCs w:val="16"/>
              </w:rPr>
            </w:pPr>
            <w:r w:rsidRPr="00B561A1">
              <w:rPr>
                <w:rFonts w:cs="Open Sans"/>
                <w:sz w:val="16"/>
                <w:szCs w:val="16"/>
              </w:rPr>
              <w:t>Ocena stanu</w:t>
            </w:r>
          </w:p>
        </w:tc>
        <w:tc>
          <w:tcPr>
            <w:tcW w:w="1985" w:type="dxa"/>
            <w:vMerge w:val="restart"/>
            <w:tcBorders>
              <w:top w:val="none" w:sz="0" w:space="0" w:color="auto"/>
              <w:left w:val="none" w:sz="0" w:space="0" w:color="auto"/>
              <w:right w:val="none" w:sz="0" w:space="0" w:color="auto"/>
            </w:tcBorders>
            <w:shd w:val="clear" w:color="auto" w:fill="D50000"/>
            <w:vAlign w:val="center"/>
          </w:tcPr>
          <w:p w14:paraId="6136A4A4" w14:textId="77777777" w:rsidR="00641E6A" w:rsidRPr="00B561A1" w:rsidRDefault="00641E6A" w:rsidP="00101051">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6"/>
                <w:szCs w:val="16"/>
              </w:rPr>
            </w:pPr>
            <w:r w:rsidRPr="00B561A1">
              <w:rPr>
                <w:rFonts w:cs="Open Sans"/>
                <w:sz w:val="16"/>
                <w:szCs w:val="16"/>
              </w:rPr>
              <w:t>Ocena ryzyka nieosiągnięcia celów środowiskowych</w:t>
            </w:r>
          </w:p>
        </w:tc>
        <w:tc>
          <w:tcPr>
            <w:tcW w:w="2800" w:type="dxa"/>
            <w:vMerge w:val="restart"/>
            <w:tcBorders>
              <w:top w:val="none" w:sz="0" w:space="0" w:color="auto"/>
              <w:left w:val="none" w:sz="0" w:space="0" w:color="auto"/>
              <w:right w:val="none" w:sz="0" w:space="0" w:color="auto"/>
            </w:tcBorders>
            <w:shd w:val="clear" w:color="auto" w:fill="D50000"/>
            <w:vAlign w:val="center"/>
          </w:tcPr>
          <w:p w14:paraId="085723E3" w14:textId="77777777" w:rsidR="00641E6A" w:rsidRPr="00B561A1" w:rsidRDefault="00641E6A" w:rsidP="00101051">
            <w:pPr>
              <w:jc w:val="center"/>
              <w:cnfStyle w:val="100000000000" w:firstRow="1" w:lastRow="0" w:firstColumn="0" w:lastColumn="0" w:oddVBand="0" w:evenVBand="0" w:oddHBand="0" w:evenHBand="0" w:firstRowFirstColumn="0" w:firstRowLastColumn="0" w:lastRowFirstColumn="0" w:lastRowLastColumn="0"/>
              <w:rPr>
                <w:rFonts w:cs="Open Sans"/>
                <w:b w:val="0"/>
                <w:bCs w:val="0"/>
                <w:sz w:val="16"/>
                <w:szCs w:val="16"/>
              </w:rPr>
            </w:pPr>
            <w:r w:rsidRPr="00B561A1">
              <w:rPr>
                <w:rFonts w:cs="Open Sans"/>
                <w:sz w:val="16"/>
                <w:szCs w:val="16"/>
              </w:rPr>
              <w:t>Wyznaczone cele środowiskowe</w:t>
            </w:r>
          </w:p>
        </w:tc>
      </w:tr>
      <w:tr w:rsidR="00CF4A8E" w:rsidRPr="00B561A1" w14:paraId="590805B4" w14:textId="77777777" w:rsidTr="00894C40">
        <w:trPr>
          <w:cnfStyle w:val="000000100000" w:firstRow="0" w:lastRow="0" w:firstColumn="0" w:lastColumn="0" w:oddVBand="0" w:evenVBand="0" w:oddHBand="1" w:evenHBand="0" w:firstRowFirstColumn="0" w:firstRowLastColumn="0" w:lastRowFirstColumn="0" w:lastRowLastColumn="0"/>
          <w:trHeight w:val="595"/>
        </w:trPr>
        <w:tc>
          <w:tcPr>
            <w:cnfStyle w:val="001000000000" w:firstRow="0" w:lastRow="0" w:firstColumn="1" w:lastColumn="0" w:oddVBand="0" w:evenVBand="0" w:oddHBand="0" w:evenHBand="0" w:firstRowFirstColumn="0" w:firstRowLastColumn="0" w:lastRowFirstColumn="0" w:lastRowLastColumn="0"/>
            <w:tcW w:w="562" w:type="dxa"/>
            <w:vMerge/>
            <w:tcBorders>
              <w:left w:val="none" w:sz="0" w:space="0" w:color="auto"/>
            </w:tcBorders>
            <w:vAlign w:val="center"/>
          </w:tcPr>
          <w:p w14:paraId="6A8BEE97" w14:textId="77777777" w:rsidR="00641E6A" w:rsidRPr="00B561A1" w:rsidRDefault="00641E6A" w:rsidP="00101051">
            <w:pPr>
              <w:jc w:val="center"/>
              <w:rPr>
                <w:rFonts w:cs="Open Sans"/>
                <w:sz w:val="16"/>
                <w:szCs w:val="16"/>
              </w:rPr>
            </w:pPr>
          </w:p>
        </w:tc>
        <w:tc>
          <w:tcPr>
            <w:tcW w:w="1276" w:type="dxa"/>
            <w:shd w:val="clear" w:color="auto" w:fill="D50000"/>
            <w:vAlign w:val="center"/>
          </w:tcPr>
          <w:p w14:paraId="154CF7F7" w14:textId="77777777" w:rsidR="00641E6A" w:rsidRPr="00B561A1" w:rsidRDefault="00641E6A" w:rsidP="00101051">
            <w:pPr>
              <w:jc w:val="center"/>
              <w:cnfStyle w:val="000000100000" w:firstRow="0" w:lastRow="0" w:firstColumn="0" w:lastColumn="0" w:oddVBand="0" w:evenVBand="0" w:oddHBand="1" w:evenHBand="0" w:firstRowFirstColumn="0" w:firstRowLastColumn="0" w:lastRowFirstColumn="0" w:lastRowLastColumn="0"/>
              <w:rPr>
                <w:rFonts w:cs="Open Sans"/>
                <w:b/>
                <w:bCs/>
                <w:color w:val="FFFFFF" w:themeColor="background1"/>
                <w:sz w:val="16"/>
                <w:szCs w:val="16"/>
              </w:rPr>
            </w:pPr>
            <w:r w:rsidRPr="00B561A1">
              <w:rPr>
                <w:rFonts w:cs="Open Sans"/>
                <w:b/>
                <w:bCs/>
                <w:color w:val="FFFFFF" w:themeColor="background1"/>
                <w:sz w:val="16"/>
                <w:szCs w:val="16"/>
              </w:rPr>
              <w:t>Nazwa</w:t>
            </w:r>
          </w:p>
        </w:tc>
        <w:tc>
          <w:tcPr>
            <w:tcW w:w="1701" w:type="dxa"/>
            <w:shd w:val="clear" w:color="auto" w:fill="D50000"/>
            <w:vAlign w:val="center"/>
          </w:tcPr>
          <w:p w14:paraId="44D181CB" w14:textId="77777777" w:rsidR="00641E6A" w:rsidRPr="00B561A1" w:rsidRDefault="00641E6A" w:rsidP="00101051">
            <w:pPr>
              <w:jc w:val="center"/>
              <w:cnfStyle w:val="000000100000" w:firstRow="0" w:lastRow="0" w:firstColumn="0" w:lastColumn="0" w:oddVBand="0" w:evenVBand="0" w:oddHBand="1" w:evenHBand="0" w:firstRowFirstColumn="0" w:firstRowLastColumn="0" w:lastRowFirstColumn="0" w:lastRowLastColumn="0"/>
              <w:rPr>
                <w:rFonts w:cs="Open Sans"/>
                <w:b/>
                <w:bCs/>
                <w:color w:val="FFFFFF" w:themeColor="background1"/>
                <w:sz w:val="16"/>
                <w:szCs w:val="16"/>
              </w:rPr>
            </w:pPr>
            <w:r w:rsidRPr="00B561A1">
              <w:rPr>
                <w:rFonts w:cs="Open Sans"/>
                <w:b/>
                <w:bCs/>
                <w:color w:val="FFFFFF" w:themeColor="background1"/>
                <w:sz w:val="16"/>
                <w:szCs w:val="16"/>
              </w:rPr>
              <w:t>Kod</w:t>
            </w:r>
          </w:p>
        </w:tc>
        <w:tc>
          <w:tcPr>
            <w:tcW w:w="851" w:type="dxa"/>
            <w:vMerge/>
            <w:vAlign w:val="center"/>
          </w:tcPr>
          <w:p w14:paraId="346D1207" w14:textId="77777777" w:rsidR="00641E6A" w:rsidRPr="00B561A1" w:rsidRDefault="00641E6A" w:rsidP="00101051">
            <w:pPr>
              <w:jc w:val="center"/>
              <w:cnfStyle w:val="000000100000" w:firstRow="0" w:lastRow="0" w:firstColumn="0" w:lastColumn="0" w:oddVBand="0" w:evenVBand="0" w:oddHBand="1" w:evenHBand="0" w:firstRowFirstColumn="0" w:firstRowLastColumn="0" w:lastRowFirstColumn="0" w:lastRowLastColumn="0"/>
              <w:rPr>
                <w:rFonts w:cs="Open Sans"/>
                <w:b/>
                <w:bCs/>
                <w:sz w:val="16"/>
                <w:szCs w:val="16"/>
              </w:rPr>
            </w:pPr>
          </w:p>
        </w:tc>
        <w:tc>
          <w:tcPr>
            <w:tcW w:w="1134" w:type="dxa"/>
            <w:vMerge/>
            <w:vAlign w:val="center"/>
          </w:tcPr>
          <w:p w14:paraId="575962BE" w14:textId="77777777" w:rsidR="00641E6A" w:rsidRPr="00B561A1" w:rsidRDefault="00641E6A" w:rsidP="00101051">
            <w:pPr>
              <w:jc w:val="center"/>
              <w:cnfStyle w:val="000000100000" w:firstRow="0" w:lastRow="0" w:firstColumn="0" w:lastColumn="0" w:oddVBand="0" w:evenVBand="0" w:oddHBand="1" w:evenHBand="0" w:firstRowFirstColumn="0" w:firstRowLastColumn="0" w:lastRowFirstColumn="0" w:lastRowLastColumn="0"/>
              <w:rPr>
                <w:rFonts w:cs="Open Sans"/>
                <w:b/>
                <w:bCs/>
                <w:sz w:val="16"/>
                <w:szCs w:val="16"/>
              </w:rPr>
            </w:pPr>
          </w:p>
        </w:tc>
        <w:tc>
          <w:tcPr>
            <w:tcW w:w="1275" w:type="dxa"/>
            <w:vMerge/>
            <w:vAlign w:val="center"/>
          </w:tcPr>
          <w:p w14:paraId="1B2E08D0" w14:textId="77777777" w:rsidR="00641E6A" w:rsidRPr="00B561A1" w:rsidRDefault="00641E6A" w:rsidP="00101051">
            <w:pPr>
              <w:jc w:val="center"/>
              <w:cnfStyle w:val="000000100000" w:firstRow="0" w:lastRow="0" w:firstColumn="0" w:lastColumn="0" w:oddVBand="0" w:evenVBand="0" w:oddHBand="1" w:evenHBand="0" w:firstRowFirstColumn="0" w:firstRowLastColumn="0" w:lastRowFirstColumn="0" w:lastRowLastColumn="0"/>
              <w:rPr>
                <w:rFonts w:cs="Open Sans"/>
                <w:b/>
                <w:bCs/>
                <w:sz w:val="16"/>
                <w:szCs w:val="16"/>
              </w:rPr>
            </w:pPr>
          </w:p>
        </w:tc>
        <w:tc>
          <w:tcPr>
            <w:tcW w:w="1276" w:type="dxa"/>
            <w:vMerge/>
            <w:vAlign w:val="center"/>
          </w:tcPr>
          <w:p w14:paraId="5014DBB8" w14:textId="77777777" w:rsidR="00641E6A" w:rsidRPr="00B561A1" w:rsidRDefault="00641E6A" w:rsidP="00101051">
            <w:pPr>
              <w:jc w:val="center"/>
              <w:cnfStyle w:val="000000100000" w:firstRow="0" w:lastRow="0" w:firstColumn="0" w:lastColumn="0" w:oddVBand="0" w:evenVBand="0" w:oddHBand="1" w:evenHBand="0" w:firstRowFirstColumn="0" w:firstRowLastColumn="0" w:lastRowFirstColumn="0" w:lastRowLastColumn="0"/>
              <w:rPr>
                <w:rFonts w:cs="Open Sans"/>
                <w:b/>
                <w:bCs/>
                <w:sz w:val="16"/>
                <w:szCs w:val="16"/>
              </w:rPr>
            </w:pPr>
          </w:p>
        </w:tc>
        <w:tc>
          <w:tcPr>
            <w:tcW w:w="1134" w:type="dxa"/>
            <w:vMerge/>
            <w:vAlign w:val="center"/>
          </w:tcPr>
          <w:p w14:paraId="4B3DF89C" w14:textId="77777777" w:rsidR="00641E6A" w:rsidRPr="00B561A1" w:rsidRDefault="00641E6A" w:rsidP="00101051">
            <w:pPr>
              <w:jc w:val="center"/>
              <w:cnfStyle w:val="000000100000" w:firstRow="0" w:lastRow="0" w:firstColumn="0" w:lastColumn="0" w:oddVBand="0" w:evenVBand="0" w:oddHBand="1" w:evenHBand="0" w:firstRowFirstColumn="0" w:firstRowLastColumn="0" w:lastRowFirstColumn="0" w:lastRowLastColumn="0"/>
              <w:rPr>
                <w:rFonts w:cs="Open Sans"/>
                <w:b/>
                <w:bCs/>
                <w:sz w:val="16"/>
                <w:szCs w:val="16"/>
              </w:rPr>
            </w:pPr>
          </w:p>
        </w:tc>
        <w:tc>
          <w:tcPr>
            <w:tcW w:w="1985" w:type="dxa"/>
            <w:vMerge/>
            <w:vAlign w:val="center"/>
          </w:tcPr>
          <w:p w14:paraId="23775F8D" w14:textId="77777777" w:rsidR="00641E6A" w:rsidRPr="00B561A1" w:rsidRDefault="00641E6A" w:rsidP="00101051">
            <w:pPr>
              <w:jc w:val="center"/>
              <w:cnfStyle w:val="000000100000" w:firstRow="0" w:lastRow="0" w:firstColumn="0" w:lastColumn="0" w:oddVBand="0" w:evenVBand="0" w:oddHBand="1" w:evenHBand="0" w:firstRowFirstColumn="0" w:firstRowLastColumn="0" w:lastRowFirstColumn="0" w:lastRowLastColumn="0"/>
              <w:rPr>
                <w:rFonts w:cs="Open Sans"/>
                <w:b/>
                <w:bCs/>
                <w:sz w:val="16"/>
                <w:szCs w:val="16"/>
              </w:rPr>
            </w:pPr>
          </w:p>
        </w:tc>
        <w:tc>
          <w:tcPr>
            <w:tcW w:w="2800" w:type="dxa"/>
            <w:vMerge/>
            <w:vAlign w:val="center"/>
          </w:tcPr>
          <w:p w14:paraId="359966C3" w14:textId="77777777" w:rsidR="00641E6A" w:rsidRPr="00B561A1" w:rsidRDefault="00641E6A" w:rsidP="00101051">
            <w:pPr>
              <w:jc w:val="center"/>
              <w:cnfStyle w:val="000000100000" w:firstRow="0" w:lastRow="0" w:firstColumn="0" w:lastColumn="0" w:oddVBand="0" w:evenVBand="0" w:oddHBand="1" w:evenHBand="0" w:firstRowFirstColumn="0" w:firstRowLastColumn="0" w:lastRowFirstColumn="0" w:lastRowLastColumn="0"/>
              <w:rPr>
                <w:rFonts w:cs="Open Sans"/>
                <w:b/>
                <w:bCs/>
                <w:sz w:val="16"/>
                <w:szCs w:val="16"/>
              </w:rPr>
            </w:pPr>
          </w:p>
        </w:tc>
      </w:tr>
      <w:tr w:rsidR="00F968E7" w:rsidRPr="00B561A1" w14:paraId="455BBE50" w14:textId="77777777" w:rsidTr="00894C40">
        <w:trPr>
          <w:trHeight w:val="1471"/>
        </w:trPr>
        <w:tc>
          <w:tcPr>
            <w:cnfStyle w:val="001000000000" w:firstRow="0" w:lastRow="0" w:firstColumn="1" w:lastColumn="0" w:oddVBand="0" w:evenVBand="0" w:oddHBand="0" w:evenHBand="0" w:firstRowFirstColumn="0" w:firstRowLastColumn="0" w:lastRowFirstColumn="0" w:lastRowLastColumn="0"/>
            <w:tcW w:w="562" w:type="dxa"/>
            <w:tcBorders>
              <w:left w:val="none" w:sz="0" w:space="0" w:color="auto"/>
            </w:tcBorders>
            <w:shd w:val="clear" w:color="auto" w:fill="D50000"/>
            <w:vAlign w:val="center"/>
          </w:tcPr>
          <w:p w14:paraId="46262005" w14:textId="51C32426" w:rsidR="00641E6A" w:rsidRPr="00B561A1" w:rsidRDefault="00F549CB" w:rsidP="00101051">
            <w:pPr>
              <w:jc w:val="center"/>
              <w:rPr>
                <w:rFonts w:cs="Open Sans"/>
                <w:b w:val="0"/>
                <w:bCs w:val="0"/>
                <w:sz w:val="16"/>
                <w:szCs w:val="16"/>
              </w:rPr>
            </w:pPr>
            <w:r w:rsidRPr="00B561A1">
              <w:rPr>
                <w:rFonts w:cs="Open Sans"/>
                <w:sz w:val="16"/>
                <w:szCs w:val="16"/>
              </w:rPr>
              <w:t>1</w:t>
            </w:r>
            <w:r w:rsidR="00641E6A" w:rsidRPr="00B561A1">
              <w:rPr>
                <w:rFonts w:cs="Open Sans"/>
                <w:sz w:val="16"/>
                <w:szCs w:val="16"/>
              </w:rPr>
              <w:t>.</w:t>
            </w:r>
          </w:p>
        </w:tc>
        <w:tc>
          <w:tcPr>
            <w:tcW w:w="1276" w:type="dxa"/>
            <w:shd w:val="clear" w:color="auto" w:fill="FFFFFF" w:themeFill="background1"/>
            <w:vAlign w:val="center"/>
          </w:tcPr>
          <w:p w14:paraId="3FA740A0" w14:textId="3E9D6563" w:rsidR="00641E6A" w:rsidRPr="00B561A1" w:rsidRDefault="00894C40"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 xml:space="preserve">Słudwia do </w:t>
            </w:r>
            <w:proofErr w:type="spellStart"/>
            <w:r w:rsidRPr="00B561A1">
              <w:rPr>
                <w:rFonts w:cs="Open Sans"/>
                <w:sz w:val="16"/>
                <w:szCs w:val="16"/>
                <w:shd w:val="clear" w:color="auto" w:fill="FFFFFF"/>
              </w:rPr>
              <w:t>Przysowej</w:t>
            </w:r>
            <w:proofErr w:type="spellEnd"/>
          </w:p>
        </w:tc>
        <w:tc>
          <w:tcPr>
            <w:tcW w:w="1701" w:type="dxa"/>
            <w:shd w:val="clear" w:color="auto" w:fill="FFFFFF" w:themeFill="background1"/>
            <w:vAlign w:val="center"/>
          </w:tcPr>
          <w:p w14:paraId="0E6707AE" w14:textId="36C6C19B" w:rsidR="00641E6A" w:rsidRPr="00B561A1" w:rsidRDefault="00894C40"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RW200010272439</w:t>
            </w:r>
          </w:p>
        </w:tc>
        <w:tc>
          <w:tcPr>
            <w:tcW w:w="851" w:type="dxa"/>
            <w:shd w:val="clear" w:color="auto" w:fill="FFFFFF" w:themeFill="background1"/>
            <w:vAlign w:val="center"/>
          </w:tcPr>
          <w:p w14:paraId="219E519D" w14:textId="0B28A24B" w:rsidR="00641E6A" w:rsidRPr="00B561A1" w:rsidRDefault="00894C40"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Potok lub strumień nizinny piaszczysty</w:t>
            </w:r>
          </w:p>
        </w:tc>
        <w:tc>
          <w:tcPr>
            <w:tcW w:w="1134" w:type="dxa"/>
            <w:shd w:val="clear" w:color="auto" w:fill="FFFFFF" w:themeFill="background1"/>
            <w:vAlign w:val="center"/>
          </w:tcPr>
          <w:p w14:paraId="51ADBEBD" w14:textId="0288EA0C" w:rsidR="00641E6A" w:rsidRPr="00B561A1" w:rsidRDefault="00894C40"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naturalna część wód</w:t>
            </w:r>
          </w:p>
        </w:tc>
        <w:tc>
          <w:tcPr>
            <w:tcW w:w="1275" w:type="dxa"/>
            <w:shd w:val="clear" w:color="auto" w:fill="FFFFFF" w:themeFill="background1"/>
            <w:vAlign w:val="center"/>
          </w:tcPr>
          <w:p w14:paraId="117B362D" w14:textId="184C647B" w:rsidR="00641E6A" w:rsidRPr="00B561A1" w:rsidRDefault="00B561A1"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zły stan ekologiczny</w:t>
            </w:r>
          </w:p>
        </w:tc>
        <w:tc>
          <w:tcPr>
            <w:tcW w:w="1276" w:type="dxa"/>
            <w:shd w:val="clear" w:color="auto" w:fill="FFFFFF" w:themeFill="background1"/>
            <w:vAlign w:val="center"/>
          </w:tcPr>
          <w:p w14:paraId="3EDA03D6" w14:textId="3E0FA8D4" w:rsidR="00641E6A" w:rsidRPr="00B561A1" w:rsidRDefault="00B561A1"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stan chemiczny poniżej dobrego</w:t>
            </w:r>
          </w:p>
        </w:tc>
        <w:tc>
          <w:tcPr>
            <w:tcW w:w="1134" w:type="dxa"/>
            <w:shd w:val="clear" w:color="auto" w:fill="FFFFFF" w:themeFill="background1"/>
            <w:vAlign w:val="center"/>
          </w:tcPr>
          <w:p w14:paraId="4CD1F804" w14:textId="4303E58A" w:rsidR="00BF5D08" w:rsidRPr="00B561A1" w:rsidRDefault="00B561A1"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zły stan wód</w:t>
            </w:r>
          </w:p>
        </w:tc>
        <w:tc>
          <w:tcPr>
            <w:tcW w:w="1985" w:type="dxa"/>
            <w:shd w:val="clear" w:color="auto" w:fill="FFFFFF" w:themeFill="background1"/>
            <w:vAlign w:val="center"/>
          </w:tcPr>
          <w:p w14:paraId="2E249209" w14:textId="54AF4C40" w:rsidR="00641E6A" w:rsidRPr="00B561A1" w:rsidRDefault="00894C40"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zagrożona</w:t>
            </w:r>
          </w:p>
        </w:tc>
        <w:tc>
          <w:tcPr>
            <w:tcW w:w="2800" w:type="dxa"/>
            <w:shd w:val="clear" w:color="auto" w:fill="FFFFFF" w:themeFill="background1"/>
            <w:vAlign w:val="center"/>
          </w:tcPr>
          <w:p w14:paraId="1D8816B4" w14:textId="77777777" w:rsidR="00D231F1" w:rsidRPr="00B561A1" w:rsidRDefault="00894C40"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shd w:val="clear" w:color="auto" w:fill="FFFFFF"/>
              </w:rPr>
            </w:pPr>
            <w:r w:rsidRPr="00B561A1">
              <w:rPr>
                <w:rFonts w:cs="Open Sans"/>
                <w:sz w:val="16"/>
                <w:szCs w:val="16"/>
                <w:shd w:val="clear" w:color="auto" w:fill="FFFFFF"/>
              </w:rPr>
              <w:t xml:space="preserve">dobry stan ekologiczny; zapewnienie drożności cieku dla migracji ichtiofauny o ile jest monitorowany wskaźnik </w:t>
            </w:r>
            <w:proofErr w:type="spellStart"/>
            <w:r w:rsidRPr="00B561A1">
              <w:rPr>
                <w:rFonts w:cs="Open Sans"/>
                <w:sz w:val="16"/>
                <w:szCs w:val="16"/>
                <w:shd w:val="clear" w:color="auto" w:fill="FFFFFF"/>
              </w:rPr>
              <w:t>diadromiczny</w:t>
            </w:r>
            <w:proofErr w:type="spellEnd"/>
            <w:r w:rsidRPr="00B561A1">
              <w:rPr>
                <w:rFonts w:cs="Open Sans"/>
                <w:sz w:val="16"/>
                <w:szCs w:val="16"/>
                <w:shd w:val="clear" w:color="auto" w:fill="FFFFFF"/>
              </w:rPr>
              <w:t xml:space="preserve"> D</w:t>
            </w:r>
          </w:p>
          <w:p w14:paraId="74E2131F" w14:textId="77777777" w:rsidR="00894C40" w:rsidRPr="00B561A1" w:rsidRDefault="00894C40"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shd w:val="clear" w:color="auto" w:fill="FFFFFF"/>
              </w:rPr>
            </w:pPr>
          </w:p>
          <w:p w14:paraId="341283EC" w14:textId="55310318" w:rsidR="00894C40" w:rsidRPr="00B561A1" w:rsidRDefault="00894C40" w:rsidP="00101051">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stan chemiczny: dla złagodzonych wskaźników [</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(a)</w:t>
            </w:r>
            <w:proofErr w:type="spellStart"/>
            <w:r w:rsidRPr="00B561A1">
              <w:rPr>
                <w:rFonts w:cs="Open Sans"/>
                <w:sz w:val="16"/>
                <w:szCs w:val="16"/>
                <w:shd w:val="clear" w:color="auto" w:fill="FFFFFF"/>
              </w:rPr>
              <w:t>piren</w:t>
            </w:r>
            <w:proofErr w:type="spellEnd"/>
            <w:r w:rsidRPr="00B561A1">
              <w:rPr>
                <w:rFonts w:cs="Open Sans"/>
                <w:sz w:val="16"/>
                <w:szCs w:val="16"/>
                <w:shd w:val="clear" w:color="auto" w:fill="FFFFFF"/>
              </w:rPr>
              <w:t xml:space="preserve">(w), </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(b)</w:t>
            </w:r>
            <w:proofErr w:type="spellStart"/>
            <w:r w:rsidRPr="00B561A1">
              <w:rPr>
                <w:rFonts w:cs="Open Sans"/>
                <w:sz w:val="16"/>
                <w:szCs w:val="16"/>
                <w:shd w:val="clear" w:color="auto" w:fill="FFFFFF"/>
              </w:rPr>
              <w:t>fluoranten</w:t>
            </w:r>
            <w:proofErr w:type="spellEnd"/>
            <w:r w:rsidRPr="00B561A1">
              <w:rPr>
                <w:rFonts w:cs="Open Sans"/>
                <w:sz w:val="16"/>
                <w:szCs w:val="16"/>
                <w:shd w:val="clear" w:color="auto" w:fill="FFFFFF"/>
              </w:rPr>
              <w:t>(w),</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w:t>
            </w:r>
            <w:proofErr w:type="spellStart"/>
            <w:r w:rsidRPr="00B561A1">
              <w:rPr>
                <w:rFonts w:cs="Open Sans"/>
                <w:sz w:val="16"/>
                <w:szCs w:val="16"/>
                <w:shd w:val="clear" w:color="auto" w:fill="FFFFFF"/>
              </w:rPr>
              <w:t>g,h,i</w:t>
            </w:r>
            <w:proofErr w:type="spellEnd"/>
            <w:r w:rsidRPr="00B561A1">
              <w:rPr>
                <w:rFonts w:cs="Open Sans"/>
                <w:sz w:val="16"/>
                <w:szCs w:val="16"/>
                <w:shd w:val="clear" w:color="auto" w:fill="FFFFFF"/>
              </w:rPr>
              <w:t>)</w:t>
            </w:r>
            <w:proofErr w:type="spellStart"/>
            <w:r w:rsidRPr="00B561A1">
              <w:rPr>
                <w:rFonts w:cs="Open Sans"/>
                <w:sz w:val="16"/>
                <w:szCs w:val="16"/>
                <w:shd w:val="clear" w:color="auto" w:fill="FFFFFF"/>
              </w:rPr>
              <w:t>perylen</w:t>
            </w:r>
            <w:proofErr w:type="spellEnd"/>
            <w:r w:rsidRPr="00B561A1">
              <w:rPr>
                <w:rFonts w:cs="Open Sans"/>
                <w:sz w:val="16"/>
                <w:szCs w:val="16"/>
                <w:shd w:val="clear" w:color="auto" w:fill="FFFFFF"/>
              </w:rPr>
              <w:t>(w),</w:t>
            </w:r>
            <w:proofErr w:type="spellStart"/>
            <w:r w:rsidRPr="00B561A1">
              <w:rPr>
                <w:rFonts w:cs="Open Sans"/>
                <w:sz w:val="16"/>
                <w:szCs w:val="16"/>
                <w:shd w:val="clear" w:color="auto" w:fill="FFFFFF"/>
              </w:rPr>
              <w:t>fluoranten</w:t>
            </w:r>
            <w:proofErr w:type="spellEnd"/>
            <w:r w:rsidRPr="00B561A1">
              <w:rPr>
                <w:rFonts w:cs="Open Sans"/>
                <w:sz w:val="16"/>
                <w:szCs w:val="16"/>
                <w:shd w:val="clear" w:color="auto" w:fill="FFFFFF"/>
              </w:rPr>
              <w:t>(w)] poniżej stanu dobrego, dla pozostałych wskaźników - stan dobry</w:t>
            </w:r>
          </w:p>
        </w:tc>
      </w:tr>
      <w:tr w:rsidR="00CF4A8E" w:rsidRPr="00B561A1" w14:paraId="4E046951" w14:textId="77777777" w:rsidTr="00894C40">
        <w:trPr>
          <w:cnfStyle w:val="000000100000" w:firstRow="0" w:lastRow="0" w:firstColumn="0" w:lastColumn="0" w:oddVBand="0" w:evenVBand="0" w:oddHBand="1" w:evenHBand="0" w:firstRowFirstColumn="0" w:firstRowLastColumn="0" w:lastRowFirstColumn="0" w:lastRowLastColumn="0"/>
          <w:trHeight w:val="1471"/>
        </w:trPr>
        <w:tc>
          <w:tcPr>
            <w:cnfStyle w:val="001000000000" w:firstRow="0" w:lastRow="0" w:firstColumn="1" w:lastColumn="0" w:oddVBand="0" w:evenVBand="0" w:oddHBand="0" w:evenHBand="0" w:firstRowFirstColumn="0" w:firstRowLastColumn="0" w:lastRowFirstColumn="0" w:lastRowLastColumn="0"/>
            <w:tcW w:w="562" w:type="dxa"/>
            <w:tcBorders>
              <w:left w:val="none" w:sz="0" w:space="0" w:color="auto"/>
            </w:tcBorders>
            <w:shd w:val="clear" w:color="auto" w:fill="D50000"/>
            <w:vAlign w:val="center"/>
          </w:tcPr>
          <w:p w14:paraId="57A78B79" w14:textId="254A2570" w:rsidR="00234E00" w:rsidRPr="00B561A1" w:rsidRDefault="00234E00" w:rsidP="00101051">
            <w:pPr>
              <w:jc w:val="center"/>
              <w:rPr>
                <w:rFonts w:cs="Open Sans"/>
                <w:b w:val="0"/>
                <w:bCs w:val="0"/>
                <w:sz w:val="16"/>
                <w:szCs w:val="16"/>
              </w:rPr>
            </w:pPr>
            <w:r w:rsidRPr="00B561A1">
              <w:rPr>
                <w:rFonts w:cs="Open Sans"/>
                <w:sz w:val="16"/>
                <w:szCs w:val="16"/>
              </w:rPr>
              <w:t>2.</w:t>
            </w:r>
          </w:p>
        </w:tc>
        <w:tc>
          <w:tcPr>
            <w:tcW w:w="1276" w:type="dxa"/>
            <w:shd w:val="clear" w:color="auto" w:fill="FFFFFF" w:themeFill="background1"/>
            <w:vAlign w:val="center"/>
          </w:tcPr>
          <w:p w14:paraId="519E915A" w14:textId="2178D869" w:rsidR="00234E00" w:rsidRPr="00B561A1" w:rsidRDefault="00894C40" w:rsidP="00101051">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 xml:space="preserve">Mroga od </w:t>
            </w:r>
            <w:proofErr w:type="spellStart"/>
            <w:r w:rsidRPr="00B561A1">
              <w:rPr>
                <w:rFonts w:cs="Open Sans"/>
                <w:sz w:val="16"/>
                <w:szCs w:val="16"/>
                <w:shd w:val="clear" w:color="auto" w:fill="FFFFFF"/>
              </w:rPr>
              <w:t>Mrożycy</w:t>
            </w:r>
            <w:proofErr w:type="spellEnd"/>
            <w:r w:rsidRPr="00B561A1">
              <w:rPr>
                <w:rFonts w:cs="Open Sans"/>
                <w:sz w:val="16"/>
                <w:szCs w:val="16"/>
                <w:shd w:val="clear" w:color="auto" w:fill="FFFFFF"/>
              </w:rPr>
              <w:t xml:space="preserve"> do ujścia</w:t>
            </w:r>
          </w:p>
        </w:tc>
        <w:tc>
          <w:tcPr>
            <w:tcW w:w="1701" w:type="dxa"/>
            <w:shd w:val="clear" w:color="auto" w:fill="FFFFFF" w:themeFill="background1"/>
            <w:vAlign w:val="center"/>
          </w:tcPr>
          <w:p w14:paraId="4B3B05DB" w14:textId="66DEE716" w:rsidR="00234E00" w:rsidRPr="00B561A1" w:rsidRDefault="00894C40" w:rsidP="00101051">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RW200011272349</w:t>
            </w:r>
          </w:p>
        </w:tc>
        <w:tc>
          <w:tcPr>
            <w:tcW w:w="851" w:type="dxa"/>
            <w:shd w:val="clear" w:color="auto" w:fill="FFFFFF" w:themeFill="background1"/>
            <w:vAlign w:val="center"/>
          </w:tcPr>
          <w:p w14:paraId="325C8C6F" w14:textId="5BDCF820" w:rsidR="00234E00" w:rsidRPr="00B561A1" w:rsidRDefault="008831E0" w:rsidP="00101051">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Rzeka nizinna</w:t>
            </w:r>
          </w:p>
        </w:tc>
        <w:tc>
          <w:tcPr>
            <w:tcW w:w="1134" w:type="dxa"/>
            <w:shd w:val="clear" w:color="auto" w:fill="FFFFFF" w:themeFill="background1"/>
            <w:vAlign w:val="center"/>
          </w:tcPr>
          <w:p w14:paraId="23844B0E" w14:textId="4BFBD7FA" w:rsidR="00234E00" w:rsidRPr="00B561A1" w:rsidRDefault="008831E0" w:rsidP="00101051">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naturalna część wód</w:t>
            </w:r>
          </w:p>
        </w:tc>
        <w:tc>
          <w:tcPr>
            <w:tcW w:w="1275" w:type="dxa"/>
            <w:shd w:val="clear" w:color="auto" w:fill="FFFFFF" w:themeFill="background1"/>
            <w:vAlign w:val="center"/>
          </w:tcPr>
          <w:p w14:paraId="25400B90" w14:textId="107961E6" w:rsidR="00234E00" w:rsidRPr="00B561A1" w:rsidRDefault="005B6DDD" w:rsidP="00CF4A8E">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słaby stan ekologiczny</w:t>
            </w:r>
          </w:p>
        </w:tc>
        <w:tc>
          <w:tcPr>
            <w:tcW w:w="1276" w:type="dxa"/>
            <w:shd w:val="clear" w:color="auto" w:fill="FFFFFF" w:themeFill="background1"/>
            <w:vAlign w:val="center"/>
          </w:tcPr>
          <w:p w14:paraId="250864FC" w14:textId="5FCC4814" w:rsidR="00234E00" w:rsidRPr="00B561A1" w:rsidRDefault="005B6DDD" w:rsidP="00101051">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stan chemiczny poniżej dobrego</w:t>
            </w:r>
          </w:p>
        </w:tc>
        <w:tc>
          <w:tcPr>
            <w:tcW w:w="1134" w:type="dxa"/>
            <w:shd w:val="clear" w:color="auto" w:fill="FFFFFF" w:themeFill="background1"/>
            <w:vAlign w:val="center"/>
          </w:tcPr>
          <w:p w14:paraId="4E16F0F0" w14:textId="1D8A866F" w:rsidR="00234E00" w:rsidRPr="00B561A1" w:rsidRDefault="005B6DDD" w:rsidP="00101051">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zły stan wód</w:t>
            </w:r>
          </w:p>
        </w:tc>
        <w:tc>
          <w:tcPr>
            <w:tcW w:w="1985" w:type="dxa"/>
            <w:shd w:val="clear" w:color="auto" w:fill="FFFFFF" w:themeFill="background1"/>
            <w:vAlign w:val="center"/>
          </w:tcPr>
          <w:p w14:paraId="6125F569" w14:textId="776FA723" w:rsidR="00234E00" w:rsidRPr="00B561A1" w:rsidRDefault="008831E0" w:rsidP="00101051">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zagrożona</w:t>
            </w:r>
          </w:p>
        </w:tc>
        <w:tc>
          <w:tcPr>
            <w:tcW w:w="2800" w:type="dxa"/>
            <w:shd w:val="clear" w:color="auto" w:fill="FFFFFF" w:themeFill="background1"/>
            <w:vAlign w:val="center"/>
          </w:tcPr>
          <w:p w14:paraId="70031B12" w14:textId="77777777" w:rsidR="00CF4A8E" w:rsidRPr="00B561A1" w:rsidRDefault="008831E0" w:rsidP="00101051">
            <w:pPr>
              <w:jc w:val="center"/>
              <w:cnfStyle w:val="000000100000" w:firstRow="0" w:lastRow="0" w:firstColumn="0" w:lastColumn="0" w:oddVBand="0" w:evenVBand="0" w:oddHBand="1" w:evenHBand="0" w:firstRowFirstColumn="0" w:firstRowLastColumn="0" w:lastRowFirstColumn="0" w:lastRowLastColumn="0"/>
              <w:rPr>
                <w:rFonts w:cs="Open Sans"/>
                <w:sz w:val="16"/>
                <w:szCs w:val="16"/>
                <w:shd w:val="clear" w:color="auto" w:fill="FFFFFF"/>
              </w:rPr>
            </w:pPr>
            <w:r w:rsidRPr="00B561A1">
              <w:rPr>
                <w:rFonts w:cs="Open Sans"/>
                <w:sz w:val="16"/>
                <w:szCs w:val="16"/>
                <w:shd w:val="clear" w:color="auto" w:fill="FFFFFF"/>
              </w:rPr>
              <w:t xml:space="preserve">umiarkowany stan ekologiczny (złagodzone wskaźniki: [MMI]; pozostałe wskaźniki - II klasa jakości); zapewnienie drożności cieku dla migracji ichtiofauny o ile jest monitorowany wskaźnik </w:t>
            </w:r>
            <w:proofErr w:type="spellStart"/>
            <w:r w:rsidRPr="00B561A1">
              <w:rPr>
                <w:rFonts w:cs="Open Sans"/>
                <w:sz w:val="16"/>
                <w:szCs w:val="16"/>
                <w:shd w:val="clear" w:color="auto" w:fill="FFFFFF"/>
              </w:rPr>
              <w:t>diadromiczny</w:t>
            </w:r>
            <w:proofErr w:type="spellEnd"/>
            <w:r w:rsidRPr="00B561A1">
              <w:rPr>
                <w:rFonts w:cs="Open Sans"/>
                <w:sz w:val="16"/>
                <w:szCs w:val="16"/>
                <w:shd w:val="clear" w:color="auto" w:fill="FFFFFF"/>
              </w:rPr>
              <w:t xml:space="preserve"> D; zapewnienie drożności cieku według wymagań gatunków chronionych</w:t>
            </w:r>
          </w:p>
          <w:p w14:paraId="269128CF" w14:textId="77777777" w:rsidR="008831E0" w:rsidRPr="00B561A1" w:rsidRDefault="008831E0" w:rsidP="00101051">
            <w:pPr>
              <w:jc w:val="center"/>
              <w:cnfStyle w:val="000000100000" w:firstRow="0" w:lastRow="0" w:firstColumn="0" w:lastColumn="0" w:oddVBand="0" w:evenVBand="0" w:oddHBand="1" w:evenHBand="0" w:firstRowFirstColumn="0" w:firstRowLastColumn="0" w:lastRowFirstColumn="0" w:lastRowLastColumn="0"/>
              <w:rPr>
                <w:rFonts w:cs="Open Sans"/>
                <w:sz w:val="16"/>
                <w:szCs w:val="16"/>
                <w:shd w:val="clear" w:color="auto" w:fill="FFFFFF"/>
              </w:rPr>
            </w:pPr>
          </w:p>
          <w:p w14:paraId="0844AF44" w14:textId="7AFD99AC" w:rsidR="008831E0" w:rsidRPr="00B561A1" w:rsidRDefault="008831E0" w:rsidP="00101051">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stan chemiczny: dla złagodzonych wskaźników [</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(a)</w:t>
            </w:r>
            <w:proofErr w:type="spellStart"/>
            <w:r w:rsidRPr="00B561A1">
              <w:rPr>
                <w:rFonts w:cs="Open Sans"/>
                <w:sz w:val="16"/>
                <w:szCs w:val="16"/>
                <w:shd w:val="clear" w:color="auto" w:fill="FFFFFF"/>
              </w:rPr>
              <w:t>piren</w:t>
            </w:r>
            <w:proofErr w:type="spellEnd"/>
            <w:r w:rsidRPr="00B561A1">
              <w:rPr>
                <w:rFonts w:cs="Open Sans"/>
                <w:sz w:val="16"/>
                <w:szCs w:val="16"/>
                <w:shd w:val="clear" w:color="auto" w:fill="FFFFFF"/>
              </w:rPr>
              <w:t>(w)] poniżej stanu dobrego, dla pozostałych wskaźników - stan dobry</w:t>
            </w:r>
          </w:p>
        </w:tc>
      </w:tr>
      <w:tr w:rsidR="00A25408" w:rsidRPr="00B561A1" w14:paraId="33116313" w14:textId="77777777" w:rsidTr="00894C40">
        <w:trPr>
          <w:trHeight w:val="1471"/>
        </w:trPr>
        <w:tc>
          <w:tcPr>
            <w:cnfStyle w:val="001000000000" w:firstRow="0" w:lastRow="0" w:firstColumn="1" w:lastColumn="0" w:oddVBand="0" w:evenVBand="0" w:oddHBand="0" w:evenHBand="0" w:firstRowFirstColumn="0" w:firstRowLastColumn="0" w:lastRowFirstColumn="0" w:lastRowLastColumn="0"/>
            <w:tcW w:w="562" w:type="dxa"/>
            <w:tcBorders>
              <w:left w:val="none" w:sz="0" w:space="0" w:color="auto"/>
            </w:tcBorders>
            <w:shd w:val="clear" w:color="auto" w:fill="D50000"/>
            <w:vAlign w:val="center"/>
          </w:tcPr>
          <w:p w14:paraId="0F3D1E4F" w14:textId="5576ECA6" w:rsidR="00A25408" w:rsidRPr="00B561A1" w:rsidRDefault="00A25408" w:rsidP="00A25408">
            <w:pPr>
              <w:jc w:val="center"/>
              <w:rPr>
                <w:rFonts w:cs="Open Sans"/>
                <w:sz w:val="16"/>
                <w:szCs w:val="16"/>
              </w:rPr>
            </w:pPr>
            <w:r w:rsidRPr="00B561A1">
              <w:rPr>
                <w:rFonts w:cs="Open Sans"/>
                <w:sz w:val="16"/>
                <w:szCs w:val="16"/>
              </w:rPr>
              <w:t>3.</w:t>
            </w:r>
          </w:p>
        </w:tc>
        <w:tc>
          <w:tcPr>
            <w:tcW w:w="1276" w:type="dxa"/>
            <w:shd w:val="clear" w:color="auto" w:fill="FFFFFF" w:themeFill="background1"/>
            <w:vAlign w:val="center"/>
          </w:tcPr>
          <w:p w14:paraId="36C07E1D" w14:textId="1B58F1F7"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 xml:space="preserve">Bzura od Kanału Tumskiego do </w:t>
            </w:r>
            <w:proofErr w:type="spellStart"/>
            <w:r w:rsidRPr="00B561A1">
              <w:rPr>
                <w:rFonts w:cs="Open Sans"/>
                <w:sz w:val="16"/>
                <w:szCs w:val="16"/>
                <w:shd w:val="clear" w:color="auto" w:fill="FFFFFF"/>
              </w:rPr>
              <w:t>Uchanki</w:t>
            </w:r>
            <w:proofErr w:type="spellEnd"/>
          </w:p>
        </w:tc>
        <w:tc>
          <w:tcPr>
            <w:tcW w:w="1701" w:type="dxa"/>
            <w:shd w:val="clear" w:color="auto" w:fill="FFFFFF" w:themeFill="background1"/>
            <w:vAlign w:val="center"/>
          </w:tcPr>
          <w:p w14:paraId="11B2E7F8" w14:textId="0B5B7C16"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RW20001627253</w:t>
            </w:r>
          </w:p>
        </w:tc>
        <w:tc>
          <w:tcPr>
            <w:tcW w:w="851" w:type="dxa"/>
            <w:shd w:val="clear" w:color="auto" w:fill="FFFFFF" w:themeFill="background1"/>
            <w:vAlign w:val="center"/>
          </w:tcPr>
          <w:p w14:paraId="1779C8DF" w14:textId="6CBD2C0A"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Rzeka w dolinie o dużym udziale torfowisk</w:t>
            </w:r>
          </w:p>
        </w:tc>
        <w:tc>
          <w:tcPr>
            <w:tcW w:w="1134" w:type="dxa"/>
            <w:shd w:val="clear" w:color="auto" w:fill="FFFFFF" w:themeFill="background1"/>
            <w:vAlign w:val="center"/>
          </w:tcPr>
          <w:p w14:paraId="361BDA32" w14:textId="03AC3558"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naturalna część wód</w:t>
            </w:r>
          </w:p>
        </w:tc>
        <w:tc>
          <w:tcPr>
            <w:tcW w:w="1275" w:type="dxa"/>
            <w:shd w:val="clear" w:color="auto" w:fill="FFFFFF" w:themeFill="background1"/>
            <w:vAlign w:val="center"/>
          </w:tcPr>
          <w:p w14:paraId="658E7911" w14:textId="2EFAFE5E"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umiarkowany stan ekologiczny</w:t>
            </w:r>
          </w:p>
        </w:tc>
        <w:tc>
          <w:tcPr>
            <w:tcW w:w="1276" w:type="dxa"/>
            <w:shd w:val="clear" w:color="auto" w:fill="FFFFFF" w:themeFill="background1"/>
            <w:vAlign w:val="center"/>
          </w:tcPr>
          <w:p w14:paraId="25C77744" w14:textId="1336C854"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stan chemiczny poniżej dobrego</w:t>
            </w:r>
          </w:p>
        </w:tc>
        <w:tc>
          <w:tcPr>
            <w:tcW w:w="1134" w:type="dxa"/>
            <w:shd w:val="clear" w:color="auto" w:fill="FFFFFF" w:themeFill="background1"/>
            <w:vAlign w:val="center"/>
          </w:tcPr>
          <w:p w14:paraId="7037295E" w14:textId="37AFEC5F"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zły stan wód</w:t>
            </w:r>
          </w:p>
        </w:tc>
        <w:tc>
          <w:tcPr>
            <w:tcW w:w="1985" w:type="dxa"/>
            <w:shd w:val="clear" w:color="auto" w:fill="FFFFFF" w:themeFill="background1"/>
            <w:vAlign w:val="center"/>
          </w:tcPr>
          <w:p w14:paraId="0F3AE7CC" w14:textId="67B8851F"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zagrożona</w:t>
            </w:r>
          </w:p>
        </w:tc>
        <w:tc>
          <w:tcPr>
            <w:tcW w:w="2800" w:type="dxa"/>
            <w:shd w:val="clear" w:color="auto" w:fill="FFFFFF" w:themeFill="background1"/>
            <w:vAlign w:val="center"/>
          </w:tcPr>
          <w:p w14:paraId="002F25FD" w14:textId="77777777"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shd w:val="clear" w:color="auto" w:fill="FFFFFF"/>
              </w:rPr>
            </w:pPr>
            <w:r w:rsidRPr="00B561A1">
              <w:rPr>
                <w:rFonts w:cs="Open Sans"/>
                <w:sz w:val="16"/>
                <w:szCs w:val="16"/>
                <w:shd w:val="clear" w:color="auto" w:fill="FFFFFF"/>
              </w:rPr>
              <w:t>umiarkowany stan ekologiczny (złagodzone wskaźniki: [przewodność elektrolityczna właściwa w 20°C, MIR, MMI]; pozostałe wskaźniki - II klasa jakości); zapewnienie drożności cieku według wymagań gatunków chronionych</w:t>
            </w:r>
          </w:p>
          <w:p w14:paraId="0D66E60C" w14:textId="77777777"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shd w:val="clear" w:color="auto" w:fill="FFFFFF"/>
              </w:rPr>
            </w:pPr>
          </w:p>
          <w:p w14:paraId="61DB3F1F" w14:textId="4691FEAC"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stan chemiczny: dla złagodzonych wskaźników [</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(a)</w:t>
            </w:r>
            <w:proofErr w:type="spellStart"/>
            <w:r w:rsidRPr="00B561A1">
              <w:rPr>
                <w:rFonts w:cs="Open Sans"/>
                <w:sz w:val="16"/>
                <w:szCs w:val="16"/>
                <w:shd w:val="clear" w:color="auto" w:fill="FFFFFF"/>
              </w:rPr>
              <w:t>piren</w:t>
            </w:r>
            <w:proofErr w:type="spellEnd"/>
            <w:r w:rsidRPr="00B561A1">
              <w:rPr>
                <w:rFonts w:cs="Open Sans"/>
                <w:sz w:val="16"/>
                <w:szCs w:val="16"/>
                <w:shd w:val="clear" w:color="auto" w:fill="FFFFFF"/>
              </w:rPr>
              <w:t>(w)] poniżej stanu dobrego, dla pozostałych wskaźników - stan dobry</w:t>
            </w:r>
          </w:p>
        </w:tc>
      </w:tr>
      <w:tr w:rsidR="00A25408" w:rsidRPr="00B561A1" w14:paraId="55864C23" w14:textId="77777777" w:rsidTr="00894C40">
        <w:trPr>
          <w:cnfStyle w:val="000000100000" w:firstRow="0" w:lastRow="0" w:firstColumn="0" w:lastColumn="0" w:oddVBand="0" w:evenVBand="0" w:oddHBand="1" w:evenHBand="0" w:firstRowFirstColumn="0" w:firstRowLastColumn="0" w:lastRowFirstColumn="0" w:lastRowLastColumn="0"/>
          <w:trHeight w:val="1471"/>
        </w:trPr>
        <w:tc>
          <w:tcPr>
            <w:cnfStyle w:val="001000000000" w:firstRow="0" w:lastRow="0" w:firstColumn="1" w:lastColumn="0" w:oddVBand="0" w:evenVBand="0" w:oddHBand="0" w:evenHBand="0" w:firstRowFirstColumn="0" w:firstRowLastColumn="0" w:lastRowFirstColumn="0" w:lastRowLastColumn="0"/>
            <w:tcW w:w="562" w:type="dxa"/>
            <w:tcBorders>
              <w:left w:val="none" w:sz="0" w:space="0" w:color="auto"/>
            </w:tcBorders>
            <w:shd w:val="clear" w:color="auto" w:fill="D50000"/>
            <w:vAlign w:val="center"/>
          </w:tcPr>
          <w:p w14:paraId="5E78B03B" w14:textId="0B2F446E" w:rsidR="00A25408" w:rsidRPr="00B561A1" w:rsidRDefault="00A25408" w:rsidP="00A25408">
            <w:pPr>
              <w:jc w:val="center"/>
              <w:rPr>
                <w:rFonts w:cs="Open Sans"/>
                <w:sz w:val="16"/>
                <w:szCs w:val="16"/>
              </w:rPr>
            </w:pPr>
            <w:r w:rsidRPr="00B561A1">
              <w:rPr>
                <w:rFonts w:cs="Open Sans"/>
                <w:sz w:val="16"/>
                <w:szCs w:val="16"/>
              </w:rPr>
              <w:t>4.</w:t>
            </w:r>
          </w:p>
        </w:tc>
        <w:tc>
          <w:tcPr>
            <w:tcW w:w="1276" w:type="dxa"/>
            <w:shd w:val="clear" w:color="auto" w:fill="FFFFFF" w:themeFill="background1"/>
            <w:vAlign w:val="center"/>
          </w:tcPr>
          <w:p w14:paraId="570DB9EC" w14:textId="42994FAF"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 xml:space="preserve">Moszczenica od Dopływu z </w:t>
            </w:r>
            <w:proofErr w:type="spellStart"/>
            <w:r w:rsidRPr="00B561A1">
              <w:rPr>
                <w:rFonts w:cs="Open Sans"/>
                <w:sz w:val="16"/>
                <w:szCs w:val="16"/>
                <w:shd w:val="clear" w:color="auto" w:fill="FFFFFF"/>
              </w:rPr>
              <w:t>Besiekierza</w:t>
            </w:r>
            <w:proofErr w:type="spellEnd"/>
            <w:r w:rsidRPr="00B561A1">
              <w:rPr>
                <w:rFonts w:cs="Open Sans"/>
                <w:sz w:val="16"/>
                <w:szCs w:val="16"/>
                <w:shd w:val="clear" w:color="auto" w:fill="FFFFFF"/>
              </w:rPr>
              <w:t xml:space="preserve"> do ujścia</w:t>
            </w:r>
          </w:p>
        </w:tc>
        <w:tc>
          <w:tcPr>
            <w:tcW w:w="1701" w:type="dxa"/>
            <w:shd w:val="clear" w:color="auto" w:fill="FFFFFF" w:themeFill="background1"/>
            <w:vAlign w:val="center"/>
          </w:tcPr>
          <w:p w14:paraId="44A2818E" w14:textId="57D2C2AB"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RW20001127229</w:t>
            </w:r>
          </w:p>
        </w:tc>
        <w:tc>
          <w:tcPr>
            <w:tcW w:w="851" w:type="dxa"/>
            <w:shd w:val="clear" w:color="auto" w:fill="FFFFFF" w:themeFill="background1"/>
            <w:vAlign w:val="center"/>
          </w:tcPr>
          <w:p w14:paraId="2950F0DD" w14:textId="432EC3D9"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Rzeka nizinna</w:t>
            </w:r>
          </w:p>
        </w:tc>
        <w:tc>
          <w:tcPr>
            <w:tcW w:w="1134" w:type="dxa"/>
            <w:shd w:val="clear" w:color="auto" w:fill="FFFFFF" w:themeFill="background1"/>
            <w:vAlign w:val="center"/>
          </w:tcPr>
          <w:p w14:paraId="213524AE" w14:textId="46B364BF"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naturalna część wód</w:t>
            </w:r>
          </w:p>
        </w:tc>
        <w:tc>
          <w:tcPr>
            <w:tcW w:w="1275" w:type="dxa"/>
            <w:shd w:val="clear" w:color="auto" w:fill="FFFFFF" w:themeFill="background1"/>
            <w:vAlign w:val="center"/>
          </w:tcPr>
          <w:p w14:paraId="0ECCEB40" w14:textId="79557BA4"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zły stan ekologiczny</w:t>
            </w:r>
          </w:p>
        </w:tc>
        <w:tc>
          <w:tcPr>
            <w:tcW w:w="1276" w:type="dxa"/>
            <w:shd w:val="clear" w:color="auto" w:fill="FFFFFF" w:themeFill="background1"/>
            <w:vAlign w:val="center"/>
          </w:tcPr>
          <w:p w14:paraId="6669A707" w14:textId="59ECC397"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stan chemiczny poniżej dobrego</w:t>
            </w:r>
          </w:p>
        </w:tc>
        <w:tc>
          <w:tcPr>
            <w:tcW w:w="1134" w:type="dxa"/>
            <w:shd w:val="clear" w:color="auto" w:fill="FFFFFF" w:themeFill="background1"/>
            <w:vAlign w:val="center"/>
          </w:tcPr>
          <w:p w14:paraId="7E399AE5" w14:textId="6B18677F"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zły stan wód</w:t>
            </w:r>
          </w:p>
        </w:tc>
        <w:tc>
          <w:tcPr>
            <w:tcW w:w="1985" w:type="dxa"/>
            <w:shd w:val="clear" w:color="auto" w:fill="FFFFFF" w:themeFill="background1"/>
            <w:vAlign w:val="center"/>
          </w:tcPr>
          <w:p w14:paraId="02F83DDA" w14:textId="58844394" w:rsidR="00A25408" w:rsidRPr="00B561A1" w:rsidRDefault="00C85879"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zagrożona</w:t>
            </w:r>
          </w:p>
        </w:tc>
        <w:tc>
          <w:tcPr>
            <w:tcW w:w="2800" w:type="dxa"/>
            <w:shd w:val="clear" w:color="auto" w:fill="FFFFFF" w:themeFill="background1"/>
            <w:vAlign w:val="center"/>
          </w:tcPr>
          <w:p w14:paraId="0224FFE0" w14:textId="77777777"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shd w:val="clear" w:color="auto" w:fill="FFFFFF"/>
              </w:rPr>
            </w:pPr>
            <w:r w:rsidRPr="00B561A1">
              <w:rPr>
                <w:rFonts w:cs="Open Sans"/>
                <w:sz w:val="16"/>
                <w:szCs w:val="16"/>
                <w:shd w:val="clear" w:color="auto" w:fill="FFFFFF"/>
              </w:rPr>
              <w:t xml:space="preserve">umiarkowany stan ekologiczny (złagodzone wskaźniki: [azot </w:t>
            </w:r>
            <w:proofErr w:type="gramStart"/>
            <w:r w:rsidRPr="00B561A1">
              <w:rPr>
                <w:rFonts w:cs="Open Sans"/>
                <w:sz w:val="16"/>
                <w:szCs w:val="16"/>
                <w:shd w:val="clear" w:color="auto" w:fill="FFFFFF"/>
              </w:rPr>
              <w:t>azotanowy,,</w:t>
            </w:r>
            <w:proofErr w:type="gramEnd"/>
            <w:r w:rsidRPr="00B561A1">
              <w:rPr>
                <w:rFonts w:cs="Open Sans"/>
                <w:sz w:val="16"/>
                <w:szCs w:val="16"/>
                <w:shd w:val="clear" w:color="auto" w:fill="FFFFFF"/>
              </w:rPr>
              <w:t xml:space="preserve"> MMI]; pozostałe wskaźniki - II klasa jakości); zapewnienie drożności cieku dla migracji ichtiofauny o ile jest monitorowany wskaźnik </w:t>
            </w:r>
            <w:proofErr w:type="spellStart"/>
            <w:r w:rsidRPr="00B561A1">
              <w:rPr>
                <w:rFonts w:cs="Open Sans"/>
                <w:sz w:val="16"/>
                <w:szCs w:val="16"/>
                <w:shd w:val="clear" w:color="auto" w:fill="FFFFFF"/>
              </w:rPr>
              <w:t>diadromiczny</w:t>
            </w:r>
            <w:proofErr w:type="spellEnd"/>
            <w:r w:rsidRPr="00B561A1">
              <w:rPr>
                <w:rFonts w:cs="Open Sans"/>
                <w:sz w:val="16"/>
                <w:szCs w:val="16"/>
                <w:shd w:val="clear" w:color="auto" w:fill="FFFFFF"/>
              </w:rPr>
              <w:t xml:space="preserve"> D; zapewnienie drożności cieku według wymagań gatunków chronionych</w:t>
            </w:r>
          </w:p>
          <w:p w14:paraId="1801D7C8" w14:textId="77777777"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shd w:val="clear" w:color="auto" w:fill="FFFFFF"/>
              </w:rPr>
            </w:pPr>
          </w:p>
          <w:p w14:paraId="08699503" w14:textId="62813BB4"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stan chemiczny: dla złagodzonych wskaźników [</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(a)</w:t>
            </w:r>
            <w:proofErr w:type="spellStart"/>
            <w:r w:rsidRPr="00B561A1">
              <w:rPr>
                <w:rFonts w:cs="Open Sans"/>
                <w:sz w:val="16"/>
                <w:szCs w:val="16"/>
                <w:shd w:val="clear" w:color="auto" w:fill="FFFFFF"/>
              </w:rPr>
              <w:t>piren</w:t>
            </w:r>
            <w:proofErr w:type="spellEnd"/>
            <w:r w:rsidRPr="00B561A1">
              <w:rPr>
                <w:rFonts w:cs="Open Sans"/>
                <w:sz w:val="16"/>
                <w:szCs w:val="16"/>
                <w:shd w:val="clear" w:color="auto" w:fill="FFFFFF"/>
              </w:rPr>
              <w:t>(w)] poniżej stanu dobrego, dla pozostałych wskaźników - stan dobry</w:t>
            </w:r>
          </w:p>
        </w:tc>
      </w:tr>
      <w:tr w:rsidR="00A25408" w:rsidRPr="00B561A1" w14:paraId="07A77847" w14:textId="77777777" w:rsidTr="00894C40">
        <w:trPr>
          <w:trHeight w:val="1471"/>
        </w:trPr>
        <w:tc>
          <w:tcPr>
            <w:cnfStyle w:val="001000000000" w:firstRow="0" w:lastRow="0" w:firstColumn="1" w:lastColumn="0" w:oddVBand="0" w:evenVBand="0" w:oddHBand="0" w:evenHBand="0" w:firstRowFirstColumn="0" w:firstRowLastColumn="0" w:lastRowFirstColumn="0" w:lastRowLastColumn="0"/>
            <w:tcW w:w="562" w:type="dxa"/>
            <w:tcBorders>
              <w:left w:val="none" w:sz="0" w:space="0" w:color="auto"/>
            </w:tcBorders>
            <w:shd w:val="clear" w:color="auto" w:fill="D50000"/>
            <w:vAlign w:val="center"/>
          </w:tcPr>
          <w:p w14:paraId="20EB0754" w14:textId="3169E3BA" w:rsidR="00A25408" w:rsidRPr="00B561A1" w:rsidRDefault="00A25408" w:rsidP="00A25408">
            <w:pPr>
              <w:jc w:val="center"/>
              <w:rPr>
                <w:rFonts w:cs="Open Sans"/>
                <w:sz w:val="16"/>
                <w:szCs w:val="16"/>
              </w:rPr>
            </w:pPr>
            <w:r w:rsidRPr="00B561A1">
              <w:rPr>
                <w:rFonts w:cs="Open Sans"/>
                <w:sz w:val="16"/>
                <w:szCs w:val="16"/>
              </w:rPr>
              <w:t>5.</w:t>
            </w:r>
          </w:p>
        </w:tc>
        <w:tc>
          <w:tcPr>
            <w:tcW w:w="1276" w:type="dxa"/>
            <w:shd w:val="clear" w:color="auto" w:fill="FFFFFF" w:themeFill="background1"/>
            <w:vAlign w:val="center"/>
          </w:tcPr>
          <w:p w14:paraId="7384D956" w14:textId="36A80417"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Malina</w:t>
            </w:r>
          </w:p>
        </w:tc>
        <w:tc>
          <w:tcPr>
            <w:tcW w:w="1701" w:type="dxa"/>
            <w:shd w:val="clear" w:color="auto" w:fill="FFFFFF" w:themeFill="background1"/>
            <w:vAlign w:val="center"/>
          </w:tcPr>
          <w:p w14:paraId="4A929E72" w14:textId="0C8D2F28"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RW200010272289</w:t>
            </w:r>
          </w:p>
        </w:tc>
        <w:tc>
          <w:tcPr>
            <w:tcW w:w="851" w:type="dxa"/>
            <w:shd w:val="clear" w:color="auto" w:fill="FFFFFF" w:themeFill="background1"/>
            <w:vAlign w:val="center"/>
          </w:tcPr>
          <w:p w14:paraId="75D54BF6" w14:textId="270C91A4"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Potok lub strumień nizinny piaszczysty</w:t>
            </w:r>
          </w:p>
        </w:tc>
        <w:tc>
          <w:tcPr>
            <w:tcW w:w="1134" w:type="dxa"/>
            <w:shd w:val="clear" w:color="auto" w:fill="FFFFFF" w:themeFill="background1"/>
            <w:vAlign w:val="center"/>
          </w:tcPr>
          <w:p w14:paraId="12D00053" w14:textId="685E1CBA"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naturalna część wód</w:t>
            </w:r>
          </w:p>
        </w:tc>
        <w:tc>
          <w:tcPr>
            <w:tcW w:w="1275" w:type="dxa"/>
            <w:shd w:val="clear" w:color="auto" w:fill="FFFFFF" w:themeFill="background1"/>
            <w:vAlign w:val="center"/>
          </w:tcPr>
          <w:p w14:paraId="50A92F77" w14:textId="7E679874"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słaby stan ekologiczny</w:t>
            </w:r>
          </w:p>
        </w:tc>
        <w:tc>
          <w:tcPr>
            <w:tcW w:w="1276" w:type="dxa"/>
            <w:shd w:val="clear" w:color="auto" w:fill="FFFFFF" w:themeFill="background1"/>
            <w:vAlign w:val="center"/>
          </w:tcPr>
          <w:p w14:paraId="058ED4BB" w14:textId="4174A4C9"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stan chemiczny poniżej dobrego</w:t>
            </w:r>
          </w:p>
        </w:tc>
        <w:tc>
          <w:tcPr>
            <w:tcW w:w="1134" w:type="dxa"/>
            <w:shd w:val="clear" w:color="auto" w:fill="FFFFFF" w:themeFill="background1"/>
            <w:vAlign w:val="center"/>
          </w:tcPr>
          <w:p w14:paraId="5383BE02" w14:textId="32E284EB"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zły stan wód</w:t>
            </w:r>
          </w:p>
        </w:tc>
        <w:tc>
          <w:tcPr>
            <w:tcW w:w="1985" w:type="dxa"/>
            <w:shd w:val="clear" w:color="auto" w:fill="FFFFFF" w:themeFill="background1"/>
            <w:vAlign w:val="center"/>
          </w:tcPr>
          <w:p w14:paraId="001D35C9" w14:textId="65217BF9" w:rsidR="00A25408" w:rsidRPr="00B561A1" w:rsidRDefault="00C85879"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zagrożona</w:t>
            </w:r>
          </w:p>
        </w:tc>
        <w:tc>
          <w:tcPr>
            <w:tcW w:w="2800" w:type="dxa"/>
            <w:shd w:val="clear" w:color="auto" w:fill="FFFFFF" w:themeFill="background1"/>
            <w:vAlign w:val="center"/>
          </w:tcPr>
          <w:p w14:paraId="76CF6723" w14:textId="77777777"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shd w:val="clear" w:color="auto" w:fill="FFFFFF"/>
              </w:rPr>
            </w:pPr>
            <w:r w:rsidRPr="00B561A1">
              <w:rPr>
                <w:rFonts w:cs="Open Sans"/>
                <w:sz w:val="16"/>
                <w:szCs w:val="16"/>
                <w:shd w:val="clear" w:color="auto" w:fill="FFFFFF"/>
              </w:rPr>
              <w:t xml:space="preserve">dobry stan ekologiczny; zapewnienie drożności cieku dla migracji ichtiofauny o ile jest monitorowany wskaźnik </w:t>
            </w:r>
            <w:proofErr w:type="spellStart"/>
            <w:r w:rsidRPr="00B561A1">
              <w:rPr>
                <w:rFonts w:cs="Open Sans"/>
                <w:sz w:val="16"/>
                <w:szCs w:val="16"/>
                <w:shd w:val="clear" w:color="auto" w:fill="FFFFFF"/>
              </w:rPr>
              <w:t>diadromiczny</w:t>
            </w:r>
            <w:proofErr w:type="spellEnd"/>
            <w:r w:rsidRPr="00B561A1">
              <w:rPr>
                <w:rFonts w:cs="Open Sans"/>
                <w:sz w:val="16"/>
                <w:szCs w:val="16"/>
                <w:shd w:val="clear" w:color="auto" w:fill="FFFFFF"/>
              </w:rPr>
              <w:t xml:space="preserve"> D</w:t>
            </w:r>
          </w:p>
          <w:p w14:paraId="659CDCEA" w14:textId="77777777"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shd w:val="clear" w:color="auto" w:fill="FFFFFF"/>
              </w:rPr>
            </w:pPr>
          </w:p>
          <w:p w14:paraId="7BA51870" w14:textId="3D7E1184"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stan chemiczny: dla złagodzonych wskaźników [</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(a)</w:t>
            </w:r>
            <w:proofErr w:type="spellStart"/>
            <w:r w:rsidRPr="00B561A1">
              <w:rPr>
                <w:rFonts w:cs="Open Sans"/>
                <w:sz w:val="16"/>
                <w:szCs w:val="16"/>
                <w:shd w:val="clear" w:color="auto" w:fill="FFFFFF"/>
              </w:rPr>
              <w:t>piren</w:t>
            </w:r>
            <w:proofErr w:type="spellEnd"/>
            <w:r w:rsidRPr="00B561A1">
              <w:rPr>
                <w:rFonts w:cs="Open Sans"/>
                <w:sz w:val="16"/>
                <w:szCs w:val="16"/>
                <w:shd w:val="clear" w:color="auto" w:fill="FFFFFF"/>
              </w:rPr>
              <w:t xml:space="preserve">(w),związki </w:t>
            </w:r>
            <w:proofErr w:type="spellStart"/>
            <w:r w:rsidRPr="00B561A1">
              <w:rPr>
                <w:rFonts w:cs="Open Sans"/>
                <w:sz w:val="16"/>
                <w:szCs w:val="16"/>
                <w:shd w:val="clear" w:color="auto" w:fill="FFFFFF"/>
              </w:rPr>
              <w:t>tributylocyny</w:t>
            </w:r>
            <w:proofErr w:type="spellEnd"/>
            <w:r w:rsidRPr="00B561A1">
              <w:rPr>
                <w:rFonts w:cs="Open Sans"/>
                <w:sz w:val="16"/>
                <w:szCs w:val="16"/>
                <w:shd w:val="clear" w:color="auto" w:fill="FFFFFF"/>
              </w:rPr>
              <w:t>(w)] poniżej stanu dobrego, dla pozostałych wskaźników - stan dobry</w:t>
            </w:r>
          </w:p>
        </w:tc>
      </w:tr>
      <w:tr w:rsidR="00A25408" w:rsidRPr="00B561A1" w14:paraId="5C813454" w14:textId="77777777" w:rsidTr="00894C40">
        <w:trPr>
          <w:cnfStyle w:val="000000100000" w:firstRow="0" w:lastRow="0" w:firstColumn="0" w:lastColumn="0" w:oddVBand="0" w:evenVBand="0" w:oddHBand="1" w:evenHBand="0" w:firstRowFirstColumn="0" w:firstRowLastColumn="0" w:lastRowFirstColumn="0" w:lastRowLastColumn="0"/>
          <w:trHeight w:val="1471"/>
        </w:trPr>
        <w:tc>
          <w:tcPr>
            <w:cnfStyle w:val="001000000000" w:firstRow="0" w:lastRow="0" w:firstColumn="1" w:lastColumn="0" w:oddVBand="0" w:evenVBand="0" w:oddHBand="0" w:evenHBand="0" w:firstRowFirstColumn="0" w:firstRowLastColumn="0" w:lastRowFirstColumn="0" w:lastRowLastColumn="0"/>
            <w:tcW w:w="562" w:type="dxa"/>
            <w:tcBorders>
              <w:left w:val="none" w:sz="0" w:space="0" w:color="auto"/>
            </w:tcBorders>
            <w:shd w:val="clear" w:color="auto" w:fill="D50000"/>
            <w:vAlign w:val="center"/>
          </w:tcPr>
          <w:p w14:paraId="36B59A00" w14:textId="55BCAFFE" w:rsidR="00A25408" w:rsidRPr="00B561A1" w:rsidRDefault="00A25408" w:rsidP="00A25408">
            <w:pPr>
              <w:jc w:val="center"/>
              <w:rPr>
                <w:rFonts w:cs="Open Sans"/>
                <w:sz w:val="16"/>
                <w:szCs w:val="16"/>
              </w:rPr>
            </w:pPr>
            <w:r w:rsidRPr="00B561A1">
              <w:rPr>
                <w:rFonts w:cs="Open Sans"/>
                <w:sz w:val="16"/>
                <w:szCs w:val="16"/>
              </w:rPr>
              <w:lastRenderedPageBreak/>
              <w:t>6.</w:t>
            </w:r>
          </w:p>
        </w:tc>
        <w:tc>
          <w:tcPr>
            <w:tcW w:w="1276" w:type="dxa"/>
            <w:shd w:val="clear" w:color="auto" w:fill="FFFFFF" w:themeFill="background1"/>
            <w:vAlign w:val="center"/>
          </w:tcPr>
          <w:p w14:paraId="6FE1C6BE" w14:textId="06DE57A4"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 xml:space="preserve">Słudwia od </w:t>
            </w:r>
            <w:proofErr w:type="spellStart"/>
            <w:r w:rsidRPr="00B561A1">
              <w:rPr>
                <w:rFonts w:cs="Open Sans"/>
                <w:sz w:val="16"/>
                <w:szCs w:val="16"/>
                <w:shd w:val="clear" w:color="auto" w:fill="FFFFFF"/>
              </w:rPr>
              <w:t>Przysowej</w:t>
            </w:r>
            <w:proofErr w:type="spellEnd"/>
            <w:r w:rsidRPr="00B561A1">
              <w:rPr>
                <w:rFonts w:cs="Open Sans"/>
                <w:sz w:val="16"/>
                <w:szCs w:val="16"/>
                <w:shd w:val="clear" w:color="auto" w:fill="FFFFFF"/>
              </w:rPr>
              <w:t xml:space="preserve"> do ujścia</w:t>
            </w:r>
          </w:p>
        </w:tc>
        <w:tc>
          <w:tcPr>
            <w:tcW w:w="1701" w:type="dxa"/>
            <w:shd w:val="clear" w:color="auto" w:fill="FFFFFF" w:themeFill="background1"/>
            <w:vAlign w:val="center"/>
          </w:tcPr>
          <w:p w14:paraId="43925192" w14:textId="5300983C"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RW20001627249</w:t>
            </w:r>
          </w:p>
        </w:tc>
        <w:tc>
          <w:tcPr>
            <w:tcW w:w="851" w:type="dxa"/>
            <w:shd w:val="clear" w:color="auto" w:fill="FFFFFF" w:themeFill="background1"/>
            <w:vAlign w:val="center"/>
          </w:tcPr>
          <w:p w14:paraId="5F50331E" w14:textId="3A7AB1DD"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Rzeka w dolinie o dużym udziale torfowisk</w:t>
            </w:r>
          </w:p>
        </w:tc>
        <w:tc>
          <w:tcPr>
            <w:tcW w:w="1134" w:type="dxa"/>
            <w:shd w:val="clear" w:color="auto" w:fill="FFFFFF" w:themeFill="background1"/>
            <w:vAlign w:val="center"/>
          </w:tcPr>
          <w:p w14:paraId="22C5E103" w14:textId="4EFE5BB2"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naturalna część wód</w:t>
            </w:r>
          </w:p>
        </w:tc>
        <w:tc>
          <w:tcPr>
            <w:tcW w:w="1275" w:type="dxa"/>
            <w:shd w:val="clear" w:color="auto" w:fill="FFFFFF" w:themeFill="background1"/>
            <w:vAlign w:val="center"/>
          </w:tcPr>
          <w:p w14:paraId="1C560523" w14:textId="261F7E4E"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umiarkowany stan ekologiczny</w:t>
            </w:r>
          </w:p>
        </w:tc>
        <w:tc>
          <w:tcPr>
            <w:tcW w:w="1276" w:type="dxa"/>
            <w:shd w:val="clear" w:color="auto" w:fill="FFFFFF" w:themeFill="background1"/>
            <w:vAlign w:val="center"/>
          </w:tcPr>
          <w:p w14:paraId="2B0FC969" w14:textId="213D3714"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stan chemiczny poniżej dobrego</w:t>
            </w:r>
          </w:p>
        </w:tc>
        <w:tc>
          <w:tcPr>
            <w:tcW w:w="1134" w:type="dxa"/>
            <w:shd w:val="clear" w:color="auto" w:fill="FFFFFF" w:themeFill="background1"/>
            <w:vAlign w:val="center"/>
          </w:tcPr>
          <w:p w14:paraId="17AE95BE" w14:textId="4476AB58"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zły stan wód</w:t>
            </w:r>
          </w:p>
        </w:tc>
        <w:tc>
          <w:tcPr>
            <w:tcW w:w="1985" w:type="dxa"/>
            <w:shd w:val="clear" w:color="auto" w:fill="FFFFFF" w:themeFill="background1"/>
            <w:vAlign w:val="center"/>
          </w:tcPr>
          <w:p w14:paraId="1FB35046" w14:textId="509DFF49" w:rsidR="00A25408" w:rsidRPr="00B561A1" w:rsidRDefault="00C85879"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zagrożona</w:t>
            </w:r>
          </w:p>
        </w:tc>
        <w:tc>
          <w:tcPr>
            <w:tcW w:w="2800" w:type="dxa"/>
            <w:shd w:val="clear" w:color="auto" w:fill="FFFFFF" w:themeFill="background1"/>
            <w:vAlign w:val="center"/>
          </w:tcPr>
          <w:p w14:paraId="6A1229CD" w14:textId="77777777"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shd w:val="clear" w:color="auto" w:fill="FFFFFF"/>
              </w:rPr>
            </w:pPr>
            <w:r w:rsidRPr="00B561A1">
              <w:rPr>
                <w:rFonts w:cs="Open Sans"/>
                <w:sz w:val="16"/>
                <w:szCs w:val="16"/>
                <w:shd w:val="clear" w:color="auto" w:fill="FFFFFF"/>
              </w:rPr>
              <w:t>dobry stan ekologiczny</w:t>
            </w:r>
          </w:p>
          <w:p w14:paraId="3E7E0BEB" w14:textId="77777777"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shd w:val="clear" w:color="auto" w:fill="FFFFFF"/>
              </w:rPr>
            </w:pPr>
          </w:p>
          <w:p w14:paraId="3D1B5463" w14:textId="74459E90" w:rsidR="00A25408" w:rsidRPr="00B561A1" w:rsidRDefault="00A25408" w:rsidP="00A25408">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stan chemiczny: dla złagodzonych wskaźników [</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(a)</w:t>
            </w:r>
            <w:proofErr w:type="spellStart"/>
            <w:r w:rsidRPr="00B561A1">
              <w:rPr>
                <w:rFonts w:cs="Open Sans"/>
                <w:sz w:val="16"/>
                <w:szCs w:val="16"/>
                <w:shd w:val="clear" w:color="auto" w:fill="FFFFFF"/>
              </w:rPr>
              <w:t>piren</w:t>
            </w:r>
            <w:proofErr w:type="spellEnd"/>
            <w:r w:rsidRPr="00B561A1">
              <w:rPr>
                <w:rFonts w:cs="Open Sans"/>
                <w:sz w:val="16"/>
                <w:szCs w:val="16"/>
                <w:shd w:val="clear" w:color="auto" w:fill="FFFFFF"/>
              </w:rPr>
              <w:t>(w)] poniżej stanu dobrego, dla pozostałych wskaźników - stan dobry</w:t>
            </w:r>
          </w:p>
        </w:tc>
      </w:tr>
      <w:tr w:rsidR="00A25408" w:rsidRPr="00B561A1" w14:paraId="50B29909" w14:textId="77777777" w:rsidTr="00894C40">
        <w:trPr>
          <w:trHeight w:val="1471"/>
        </w:trPr>
        <w:tc>
          <w:tcPr>
            <w:cnfStyle w:val="001000000000" w:firstRow="0" w:lastRow="0" w:firstColumn="1" w:lastColumn="0" w:oddVBand="0" w:evenVBand="0" w:oddHBand="0" w:evenHBand="0" w:firstRowFirstColumn="0" w:firstRowLastColumn="0" w:lastRowFirstColumn="0" w:lastRowLastColumn="0"/>
            <w:tcW w:w="562" w:type="dxa"/>
            <w:tcBorders>
              <w:left w:val="none" w:sz="0" w:space="0" w:color="auto"/>
            </w:tcBorders>
            <w:shd w:val="clear" w:color="auto" w:fill="D50000"/>
            <w:vAlign w:val="center"/>
          </w:tcPr>
          <w:p w14:paraId="7B2E6ACC" w14:textId="3E7BA6FA" w:rsidR="00A25408" w:rsidRPr="00B561A1" w:rsidRDefault="00A25408" w:rsidP="00A25408">
            <w:pPr>
              <w:jc w:val="center"/>
              <w:rPr>
                <w:rFonts w:cs="Open Sans"/>
                <w:sz w:val="16"/>
                <w:szCs w:val="16"/>
              </w:rPr>
            </w:pPr>
            <w:r w:rsidRPr="00B561A1">
              <w:rPr>
                <w:rFonts w:cs="Open Sans"/>
                <w:sz w:val="16"/>
                <w:szCs w:val="16"/>
              </w:rPr>
              <w:t>7.</w:t>
            </w:r>
          </w:p>
        </w:tc>
        <w:tc>
          <w:tcPr>
            <w:tcW w:w="1276" w:type="dxa"/>
            <w:shd w:val="clear" w:color="auto" w:fill="FFFFFF" w:themeFill="background1"/>
            <w:vAlign w:val="center"/>
          </w:tcPr>
          <w:p w14:paraId="3EC419B5" w14:textId="5A5F64EA"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proofErr w:type="spellStart"/>
            <w:r w:rsidRPr="00B561A1">
              <w:rPr>
                <w:rFonts w:cs="Open Sans"/>
                <w:sz w:val="16"/>
                <w:szCs w:val="16"/>
                <w:shd w:val="clear" w:color="auto" w:fill="FFFFFF"/>
              </w:rPr>
              <w:t>Igla</w:t>
            </w:r>
            <w:proofErr w:type="spellEnd"/>
          </w:p>
        </w:tc>
        <w:tc>
          <w:tcPr>
            <w:tcW w:w="1701" w:type="dxa"/>
            <w:shd w:val="clear" w:color="auto" w:fill="FFFFFF" w:themeFill="background1"/>
            <w:vAlign w:val="center"/>
          </w:tcPr>
          <w:p w14:paraId="041B14E4" w14:textId="5EDB3C0D"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RW200010272369</w:t>
            </w:r>
          </w:p>
        </w:tc>
        <w:tc>
          <w:tcPr>
            <w:tcW w:w="851" w:type="dxa"/>
            <w:shd w:val="clear" w:color="auto" w:fill="FFFFFF" w:themeFill="background1"/>
            <w:vAlign w:val="center"/>
          </w:tcPr>
          <w:p w14:paraId="1DFD2408" w14:textId="694D026B"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Potok lub strumień nizinny piaszczysty</w:t>
            </w:r>
          </w:p>
        </w:tc>
        <w:tc>
          <w:tcPr>
            <w:tcW w:w="1134" w:type="dxa"/>
            <w:shd w:val="clear" w:color="auto" w:fill="FFFFFF" w:themeFill="background1"/>
            <w:vAlign w:val="center"/>
          </w:tcPr>
          <w:p w14:paraId="135BF909" w14:textId="6CD0DDBA"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silnie zmieniona część wód</w:t>
            </w:r>
          </w:p>
        </w:tc>
        <w:tc>
          <w:tcPr>
            <w:tcW w:w="1275" w:type="dxa"/>
            <w:shd w:val="clear" w:color="auto" w:fill="FFFFFF" w:themeFill="background1"/>
            <w:vAlign w:val="center"/>
          </w:tcPr>
          <w:p w14:paraId="4A6D959A" w14:textId="78C16273"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zły potencjał ekologiczny</w:t>
            </w:r>
          </w:p>
        </w:tc>
        <w:tc>
          <w:tcPr>
            <w:tcW w:w="1276" w:type="dxa"/>
            <w:shd w:val="clear" w:color="auto" w:fill="FFFFFF" w:themeFill="background1"/>
            <w:vAlign w:val="center"/>
          </w:tcPr>
          <w:p w14:paraId="69110BC9" w14:textId="728BE1E8"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stan chemiczny poniżej dobrego</w:t>
            </w:r>
          </w:p>
        </w:tc>
        <w:tc>
          <w:tcPr>
            <w:tcW w:w="1134" w:type="dxa"/>
            <w:shd w:val="clear" w:color="auto" w:fill="FFFFFF" w:themeFill="background1"/>
            <w:vAlign w:val="center"/>
          </w:tcPr>
          <w:p w14:paraId="4DFE0BDD" w14:textId="2CFC5AD8"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Pr>
                <w:rFonts w:cs="Open Sans"/>
                <w:sz w:val="16"/>
                <w:szCs w:val="16"/>
              </w:rPr>
              <w:t>zły stan wód</w:t>
            </w:r>
          </w:p>
        </w:tc>
        <w:tc>
          <w:tcPr>
            <w:tcW w:w="1985" w:type="dxa"/>
            <w:shd w:val="clear" w:color="auto" w:fill="FFFFFF" w:themeFill="background1"/>
            <w:vAlign w:val="center"/>
          </w:tcPr>
          <w:p w14:paraId="261A0211" w14:textId="585768B6" w:rsidR="00A25408" w:rsidRPr="00B561A1" w:rsidRDefault="00C85879"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zagrożona</w:t>
            </w:r>
          </w:p>
        </w:tc>
        <w:tc>
          <w:tcPr>
            <w:tcW w:w="2800" w:type="dxa"/>
            <w:shd w:val="clear" w:color="auto" w:fill="FFFFFF" w:themeFill="background1"/>
            <w:vAlign w:val="center"/>
          </w:tcPr>
          <w:p w14:paraId="38EB35B5" w14:textId="77777777"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shd w:val="clear" w:color="auto" w:fill="FFFFFF"/>
              </w:rPr>
            </w:pPr>
            <w:r w:rsidRPr="00B561A1">
              <w:rPr>
                <w:rFonts w:cs="Open Sans"/>
                <w:sz w:val="16"/>
                <w:szCs w:val="16"/>
                <w:shd w:val="clear" w:color="auto" w:fill="FFFFFF"/>
              </w:rPr>
              <w:t>umiarkowany potencjał ekologiczny (złagodzone wskaźniki: [azot ogólny, azot azotanowy, przewodność elektrolityczna właściwa w 20°C (maksymalna dopuszczalna wartość w wodzie: do 2740 µS/cm), EFI+PL/ IBI_PL]; pozostałe wskaźniki - II klasa jakości)</w:t>
            </w:r>
          </w:p>
          <w:p w14:paraId="4ABCFBC2" w14:textId="77777777"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shd w:val="clear" w:color="auto" w:fill="FFFFFF"/>
              </w:rPr>
            </w:pPr>
          </w:p>
          <w:p w14:paraId="4ECE056A" w14:textId="0C4948E7" w:rsidR="00A25408" w:rsidRPr="00B561A1" w:rsidRDefault="00A25408" w:rsidP="00A25408">
            <w:pPr>
              <w:jc w:val="center"/>
              <w:cnfStyle w:val="000000000000" w:firstRow="0" w:lastRow="0" w:firstColumn="0" w:lastColumn="0" w:oddVBand="0" w:evenVBand="0" w:oddHBand="0" w:evenHBand="0" w:firstRowFirstColumn="0" w:firstRowLastColumn="0" w:lastRowFirstColumn="0" w:lastRowLastColumn="0"/>
              <w:rPr>
                <w:rFonts w:cs="Open Sans"/>
                <w:sz w:val="16"/>
                <w:szCs w:val="16"/>
              </w:rPr>
            </w:pPr>
            <w:r w:rsidRPr="00B561A1">
              <w:rPr>
                <w:rFonts w:cs="Open Sans"/>
                <w:sz w:val="16"/>
                <w:szCs w:val="16"/>
                <w:shd w:val="clear" w:color="auto" w:fill="FFFFFF"/>
              </w:rPr>
              <w:t>stan chemiczny: dla złagodzonych wskaźników [</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(a)</w:t>
            </w:r>
            <w:proofErr w:type="spellStart"/>
            <w:r w:rsidRPr="00B561A1">
              <w:rPr>
                <w:rFonts w:cs="Open Sans"/>
                <w:sz w:val="16"/>
                <w:szCs w:val="16"/>
                <w:shd w:val="clear" w:color="auto" w:fill="FFFFFF"/>
              </w:rPr>
              <w:t>piren</w:t>
            </w:r>
            <w:proofErr w:type="spellEnd"/>
            <w:r w:rsidRPr="00B561A1">
              <w:rPr>
                <w:rFonts w:cs="Open Sans"/>
                <w:sz w:val="16"/>
                <w:szCs w:val="16"/>
                <w:shd w:val="clear" w:color="auto" w:fill="FFFFFF"/>
              </w:rPr>
              <w:t>(w),</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w:t>
            </w:r>
            <w:proofErr w:type="spellStart"/>
            <w:r w:rsidRPr="00B561A1">
              <w:rPr>
                <w:rFonts w:cs="Open Sans"/>
                <w:sz w:val="16"/>
                <w:szCs w:val="16"/>
                <w:shd w:val="clear" w:color="auto" w:fill="FFFFFF"/>
              </w:rPr>
              <w:t>g,h,i</w:t>
            </w:r>
            <w:proofErr w:type="spellEnd"/>
            <w:r w:rsidRPr="00B561A1">
              <w:rPr>
                <w:rFonts w:cs="Open Sans"/>
                <w:sz w:val="16"/>
                <w:szCs w:val="16"/>
                <w:shd w:val="clear" w:color="auto" w:fill="FFFFFF"/>
              </w:rPr>
              <w:t>)</w:t>
            </w:r>
            <w:proofErr w:type="spellStart"/>
            <w:r w:rsidRPr="00B561A1">
              <w:rPr>
                <w:rFonts w:cs="Open Sans"/>
                <w:sz w:val="16"/>
                <w:szCs w:val="16"/>
                <w:shd w:val="clear" w:color="auto" w:fill="FFFFFF"/>
              </w:rPr>
              <w:t>perylen</w:t>
            </w:r>
            <w:proofErr w:type="spellEnd"/>
            <w:r w:rsidRPr="00B561A1">
              <w:rPr>
                <w:rFonts w:cs="Open Sans"/>
                <w:sz w:val="16"/>
                <w:szCs w:val="16"/>
                <w:shd w:val="clear" w:color="auto" w:fill="FFFFFF"/>
              </w:rPr>
              <w:t>(w),</w:t>
            </w:r>
            <w:proofErr w:type="spellStart"/>
            <w:r w:rsidRPr="00B561A1">
              <w:rPr>
                <w:rFonts w:cs="Open Sans"/>
                <w:sz w:val="16"/>
                <w:szCs w:val="16"/>
                <w:shd w:val="clear" w:color="auto" w:fill="FFFFFF"/>
              </w:rPr>
              <w:t>fluoranten</w:t>
            </w:r>
            <w:proofErr w:type="spellEnd"/>
            <w:r w:rsidRPr="00B561A1">
              <w:rPr>
                <w:rFonts w:cs="Open Sans"/>
                <w:sz w:val="16"/>
                <w:szCs w:val="16"/>
                <w:shd w:val="clear" w:color="auto" w:fill="FFFFFF"/>
              </w:rPr>
              <w:t>(w)] poniżej stanu dobrego, dla pozostałych wskaźników - stan dobry</w:t>
            </w:r>
          </w:p>
        </w:tc>
      </w:tr>
      <w:tr w:rsidR="00FB256F" w:rsidRPr="00B561A1" w14:paraId="6010807A" w14:textId="77777777" w:rsidTr="00894C40">
        <w:trPr>
          <w:cnfStyle w:val="000000100000" w:firstRow="0" w:lastRow="0" w:firstColumn="0" w:lastColumn="0" w:oddVBand="0" w:evenVBand="0" w:oddHBand="1" w:evenHBand="0" w:firstRowFirstColumn="0" w:firstRowLastColumn="0" w:lastRowFirstColumn="0" w:lastRowLastColumn="0"/>
          <w:trHeight w:val="1471"/>
        </w:trPr>
        <w:tc>
          <w:tcPr>
            <w:cnfStyle w:val="001000000000" w:firstRow="0" w:lastRow="0" w:firstColumn="1" w:lastColumn="0" w:oddVBand="0" w:evenVBand="0" w:oddHBand="0" w:evenHBand="0" w:firstRowFirstColumn="0" w:firstRowLastColumn="0" w:lastRowFirstColumn="0" w:lastRowLastColumn="0"/>
            <w:tcW w:w="562" w:type="dxa"/>
            <w:tcBorders>
              <w:left w:val="none" w:sz="0" w:space="0" w:color="auto"/>
              <w:bottom w:val="none" w:sz="0" w:space="0" w:color="auto"/>
            </w:tcBorders>
            <w:shd w:val="clear" w:color="auto" w:fill="D50000"/>
            <w:vAlign w:val="center"/>
          </w:tcPr>
          <w:p w14:paraId="31810FB6" w14:textId="28607A84" w:rsidR="00FB256F" w:rsidRPr="00B561A1" w:rsidRDefault="00FB256F" w:rsidP="00FB256F">
            <w:pPr>
              <w:jc w:val="center"/>
              <w:rPr>
                <w:rFonts w:cs="Open Sans"/>
                <w:sz w:val="16"/>
                <w:szCs w:val="16"/>
              </w:rPr>
            </w:pPr>
            <w:r w:rsidRPr="00B561A1">
              <w:rPr>
                <w:rFonts w:cs="Open Sans"/>
                <w:sz w:val="16"/>
                <w:szCs w:val="16"/>
              </w:rPr>
              <w:t>8.</w:t>
            </w:r>
          </w:p>
        </w:tc>
        <w:tc>
          <w:tcPr>
            <w:tcW w:w="1276" w:type="dxa"/>
            <w:shd w:val="clear" w:color="auto" w:fill="FFFFFF" w:themeFill="background1"/>
            <w:vAlign w:val="center"/>
          </w:tcPr>
          <w:p w14:paraId="3F447A3B" w14:textId="1948CEE8" w:rsidR="00FB256F" w:rsidRPr="00B561A1" w:rsidRDefault="00FB256F"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proofErr w:type="spellStart"/>
            <w:r w:rsidRPr="00B561A1">
              <w:rPr>
                <w:rFonts w:cs="Open Sans"/>
                <w:sz w:val="16"/>
                <w:szCs w:val="16"/>
                <w:shd w:val="clear" w:color="auto" w:fill="FFFFFF"/>
              </w:rPr>
              <w:t>Ochnia</w:t>
            </w:r>
            <w:proofErr w:type="spellEnd"/>
            <w:r w:rsidRPr="00B561A1">
              <w:rPr>
                <w:rFonts w:cs="Open Sans"/>
                <w:sz w:val="16"/>
                <w:szCs w:val="16"/>
                <w:shd w:val="clear" w:color="auto" w:fill="FFFFFF"/>
              </w:rPr>
              <w:t xml:space="preserve"> od </w:t>
            </w:r>
            <w:proofErr w:type="spellStart"/>
            <w:r w:rsidRPr="00B561A1">
              <w:rPr>
                <w:rFonts w:cs="Open Sans"/>
                <w:sz w:val="16"/>
                <w:szCs w:val="16"/>
                <w:shd w:val="clear" w:color="auto" w:fill="FFFFFF"/>
              </w:rPr>
              <w:t>Miłonki</w:t>
            </w:r>
            <w:proofErr w:type="spellEnd"/>
            <w:r w:rsidRPr="00B561A1">
              <w:rPr>
                <w:rFonts w:cs="Open Sans"/>
                <w:sz w:val="16"/>
                <w:szCs w:val="16"/>
                <w:shd w:val="clear" w:color="auto" w:fill="FFFFFF"/>
              </w:rPr>
              <w:t xml:space="preserve"> do ujścia</w:t>
            </w:r>
          </w:p>
        </w:tc>
        <w:tc>
          <w:tcPr>
            <w:tcW w:w="1701" w:type="dxa"/>
            <w:shd w:val="clear" w:color="auto" w:fill="FFFFFF" w:themeFill="background1"/>
            <w:vAlign w:val="center"/>
          </w:tcPr>
          <w:p w14:paraId="4111FD5B" w14:textId="7255C4EB" w:rsidR="00FB256F" w:rsidRPr="00B561A1" w:rsidRDefault="00FB256F"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RW2000162721899</w:t>
            </w:r>
          </w:p>
        </w:tc>
        <w:tc>
          <w:tcPr>
            <w:tcW w:w="851" w:type="dxa"/>
            <w:shd w:val="clear" w:color="auto" w:fill="FFFFFF" w:themeFill="background1"/>
            <w:vAlign w:val="center"/>
          </w:tcPr>
          <w:p w14:paraId="6A315051" w14:textId="6DC0F46E" w:rsidR="00FB256F" w:rsidRPr="00B561A1" w:rsidRDefault="00FB256F"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proofErr w:type="spellStart"/>
            <w:r w:rsidRPr="00B561A1">
              <w:rPr>
                <w:rFonts w:cs="Open Sans"/>
                <w:sz w:val="16"/>
                <w:szCs w:val="16"/>
                <w:shd w:val="clear" w:color="auto" w:fill="FFFFFF"/>
              </w:rPr>
              <w:t>zeka</w:t>
            </w:r>
            <w:proofErr w:type="spellEnd"/>
            <w:r w:rsidRPr="00B561A1">
              <w:rPr>
                <w:rFonts w:cs="Open Sans"/>
                <w:sz w:val="16"/>
                <w:szCs w:val="16"/>
                <w:shd w:val="clear" w:color="auto" w:fill="FFFFFF"/>
              </w:rPr>
              <w:t xml:space="preserve"> w dolinie o dużym udziale torfowisk</w:t>
            </w:r>
          </w:p>
        </w:tc>
        <w:tc>
          <w:tcPr>
            <w:tcW w:w="1134" w:type="dxa"/>
            <w:shd w:val="clear" w:color="auto" w:fill="FFFFFF" w:themeFill="background1"/>
            <w:vAlign w:val="center"/>
          </w:tcPr>
          <w:p w14:paraId="00E31F7A" w14:textId="2B939380" w:rsidR="00FB256F" w:rsidRPr="00B561A1" w:rsidRDefault="00FB256F"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silnie zmieniona część wód</w:t>
            </w:r>
          </w:p>
        </w:tc>
        <w:tc>
          <w:tcPr>
            <w:tcW w:w="1275" w:type="dxa"/>
            <w:shd w:val="clear" w:color="auto" w:fill="FFFFFF" w:themeFill="background1"/>
            <w:vAlign w:val="center"/>
          </w:tcPr>
          <w:p w14:paraId="243B3BF3" w14:textId="222CD3FA" w:rsidR="00FB256F" w:rsidRPr="00B561A1" w:rsidRDefault="00FB256F"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słaby potencjał ekologiczny</w:t>
            </w:r>
          </w:p>
        </w:tc>
        <w:tc>
          <w:tcPr>
            <w:tcW w:w="1276" w:type="dxa"/>
            <w:shd w:val="clear" w:color="auto" w:fill="FFFFFF" w:themeFill="background1"/>
            <w:vAlign w:val="center"/>
          </w:tcPr>
          <w:p w14:paraId="0F77AEB3" w14:textId="36465E3F" w:rsidR="00FB256F" w:rsidRPr="00B561A1" w:rsidRDefault="00FB256F"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stan chemiczny poniżej dobrego</w:t>
            </w:r>
          </w:p>
        </w:tc>
        <w:tc>
          <w:tcPr>
            <w:tcW w:w="1134" w:type="dxa"/>
            <w:shd w:val="clear" w:color="auto" w:fill="FFFFFF" w:themeFill="background1"/>
            <w:vAlign w:val="center"/>
          </w:tcPr>
          <w:p w14:paraId="7D75CAB3" w14:textId="449A7A77" w:rsidR="00FB256F" w:rsidRPr="00B561A1" w:rsidRDefault="00FB256F"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Pr>
                <w:rFonts w:cs="Open Sans"/>
                <w:sz w:val="16"/>
                <w:szCs w:val="16"/>
              </w:rPr>
              <w:t>zły stan wód</w:t>
            </w:r>
          </w:p>
        </w:tc>
        <w:tc>
          <w:tcPr>
            <w:tcW w:w="1985" w:type="dxa"/>
            <w:shd w:val="clear" w:color="auto" w:fill="FFFFFF" w:themeFill="background1"/>
            <w:vAlign w:val="center"/>
          </w:tcPr>
          <w:p w14:paraId="2AEE2A08" w14:textId="2C58FC1D" w:rsidR="00FB256F" w:rsidRPr="00B561A1" w:rsidRDefault="00C85879"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zagrożona</w:t>
            </w:r>
          </w:p>
        </w:tc>
        <w:tc>
          <w:tcPr>
            <w:tcW w:w="2800" w:type="dxa"/>
            <w:shd w:val="clear" w:color="auto" w:fill="FFFFFF" w:themeFill="background1"/>
            <w:vAlign w:val="center"/>
          </w:tcPr>
          <w:p w14:paraId="6963F047" w14:textId="77777777" w:rsidR="00FB256F" w:rsidRPr="00B561A1" w:rsidRDefault="00FB256F"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shd w:val="clear" w:color="auto" w:fill="FFFFFF"/>
              </w:rPr>
            </w:pPr>
            <w:r w:rsidRPr="00B561A1">
              <w:rPr>
                <w:rFonts w:cs="Open Sans"/>
                <w:sz w:val="16"/>
                <w:szCs w:val="16"/>
                <w:shd w:val="clear" w:color="auto" w:fill="FFFFFF"/>
              </w:rPr>
              <w:t>umiarkowany potencjał ekologiczny (złagodzone wskaźniki: [przewodność elektrolityczna właściwa w 20°C, MIR, MMI]; pozostałe wskaźniki - II klasa jakości)</w:t>
            </w:r>
          </w:p>
          <w:p w14:paraId="08082456" w14:textId="77777777" w:rsidR="00FB256F" w:rsidRPr="00B561A1" w:rsidRDefault="00FB256F"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shd w:val="clear" w:color="auto" w:fill="FFFFFF"/>
              </w:rPr>
            </w:pPr>
          </w:p>
          <w:p w14:paraId="0DCF2D7B" w14:textId="59D401D0" w:rsidR="00FB256F" w:rsidRPr="00B561A1" w:rsidRDefault="00FB256F" w:rsidP="00FB256F">
            <w:pPr>
              <w:jc w:val="center"/>
              <w:cnfStyle w:val="000000100000" w:firstRow="0" w:lastRow="0" w:firstColumn="0" w:lastColumn="0" w:oddVBand="0" w:evenVBand="0" w:oddHBand="1" w:evenHBand="0" w:firstRowFirstColumn="0" w:firstRowLastColumn="0" w:lastRowFirstColumn="0" w:lastRowLastColumn="0"/>
              <w:rPr>
                <w:rFonts w:cs="Open Sans"/>
                <w:sz w:val="16"/>
                <w:szCs w:val="16"/>
              </w:rPr>
            </w:pPr>
            <w:r w:rsidRPr="00B561A1">
              <w:rPr>
                <w:rFonts w:cs="Open Sans"/>
                <w:sz w:val="16"/>
                <w:szCs w:val="16"/>
                <w:shd w:val="clear" w:color="auto" w:fill="FFFFFF"/>
              </w:rPr>
              <w:t>stan chemiczny: dla złagodzonych wskaźników [</w:t>
            </w:r>
            <w:proofErr w:type="spellStart"/>
            <w:r w:rsidRPr="00B561A1">
              <w:rPr>
                <w:rFonts w:cs="Open Sans"/>
                <w:sz w:val="16"/>
                <w:szCs w:val="16"/>
                <w:shd w:val="clear" w:color="auto" w:fill="FFFFFF"/>
              </w:rPr>
              <w:t>benzo</w:t>
            </w:r>
            <w:proofErr w:type="spellEnd"/>
            <w:r w:rsidRPr="00B561A1">
              <w:rPr>
                <w:rFonts w:cs="Open Sans"/>
                <w:sz w:val="16"/>
                <w:szCs w:val="16"/>
                <w:shd w:val="clear" w:color="auto" w:fill="FFFFFF"/>
              </w:rPr>
              <w:t>(a)</w:t>
            </w:r>
            <w:proofErr w:type="spellStart"/>
            <w:r w:rsidRPr="00B561A1">
              <w:rPr>
                <w:rFonts w:cs="Open Sans"/>
                <w:sz w:val="16"/>
                <w:szCs w:val="16"/>
                <w:shd w:val="clear" w:color="auto" w:fill="FFFFFF"/>
              </w:rPr>
              <w:t>piren</w:t>
            </w:r>
            <w:proofErr w:type="spellEnd"/>
            <w:r w:rsidRPr="00B561A1">
              <w:rPr>
                <w:rFonts w:cs="Open Sans"/>
                <w:sz w:val="16"/>
                <w:szCs w:val="16"/>
                <w:shd w:val="clear" w:color="auto" w:fill="FFFFFF"/>
              </w:rPr>
              <w:t>(w),</w:t>
            </w:r>
            <w:proofErr w:type="spellStart"/>
            <w:r w:rsidRPr="00B561A1">
              <w:rPr>
                <w:rFonts w:cs="Open Sans"/>
                <w:sz w:val="16"/>
                <w:szCs w:val="16"/>
                <w:shd w:val="clear" w:color="auto" w:fill="FFFFFF"/>
              </w:rPr>
              <w:t>fluoranten</w:t>
            </w:r>
            <w:proofErr w:type="spellEnd"/>
            <w:r w:rsidRPr="00B561A1">
              <w:rPr>
                <w:rFonts w:cs="Open Sans"/>
                <w:sz w:val="16"/>
                <w:szCs w:val="16"/>
                <w:shd w:val="clear" w:color="auto" w:fill="FFFFFF"/>
              </w:rPr>
              <w:t>(w)] poniżej stanu dobrego, dla pozostałych wskaźników - stan dobry</w:t>
            </w:r>
          </w:p>
        </w:tc>
      </w:tr>
    </w:tbl>
    <w:bookmarkEnd w:id="65"/>
    <w:p w14:paraId="256338DF" w14:textId="5E3B4676" w:rsidR="000A1D84" w:rsidRDefault="001C7439" w:rsidP="000A1D84">
      <w:pPr>
        <w:pStyle w:val="rdo0"/>
      </w:pPr>
      <w:r w:rsidRPr="00490F83">
        <w:t xml:space="preserve">Źródło: </w:t>
      </w:r>
      <w:bookmarkStart w:id="66" w:name="_Hlk140399140"/>
      <w:r w:rsidR="00921557" w:rsidRPr="00921557">
        <w:t>karty.apgw.gov.pl</w:t>
      </w:r>
      <w:bookmarkEnd w:id="66"/>
      <w:r w:rsidR="00C85879">
        <w:t xml:space="preserve"> oraz </w:t>
      </w:r>
      <w:r w:rsidR="00C85879" w:rsidRPr="00C85879">
        <w:t>Raport z klasyfikacji i oceny stanu jednolitych części wód powierzchniowych na podstawie danych z lat 2019-2024</w:t>
      </w:r>
    </w:p>
    <w:p w14:paraId="7194A398" w14:textId="77777777" w:rsidR="000A1D84" w:rsidRPr="008314F4" w:rsidRDefault="000A1D84" w:rsidP="000A1D84">
      <w:pPr>
        <w:pStyle w:val="rdo0"/>
        <w:jc w:val="left"/>
      </w:pPr>
    </w:p>
    <w:p w14:paraId="31142764" w14:textId="548D86B0" w:rsidR="00921557" w:rsidRPr="00F968E7" w:rsidRDefault="00CB70A3" w:rsidP="000A1D84">
      <w:pPr>
        <w:spacing w:line="360" w:lineRule="auto"/>
        <w:jc w:val="both"/>
        <w:rPr>
          <w:rFonts w:cs="Open Sans"/>
          <w:szCs w:val="20"/>
        </w:rPr>
      </w:pPr>
      <w:r w:rsidRPr="00F968E7">
        <w:rPr>
          <w:rFonts w:cs="Open Sans"/>
          <w:szCs w:val="20"/>
        </w:rPr>
        <w:lastRenderedPageBreak/>
        <w:t>W</w:t>
      </w:r>
      <w:r w:rsidR="009125A6" w:rsidRPr="00F968E7">
        <w:rPr>
          <w:rFonts w:cs="Open Sans"/>
          <w:szCs w:val="20"/>
        </w:rPr>
        <w:t>szystkie</w:t>
      </w:r>
      <w:r w:rsidRPr="00F968E7">
        <w:rPr>
          <w:rFonts w:cs="Open Sans"/>
          <w:szCs w:val="20"/>
        </w:rPr>
        <w:t xml:space="preserve"> JCWP występując</w:t>
      </w:r>
      <w:r w:rsidR="009125A6" w:rsidRPr="00F968E7">
        <w:rPr>
          <w:rFonts w:cs="Open Sans"/>
          <w:szCs w:val="20"/>
        </w:rPr>
        <w:t>e</w:t>
      </w:r>
      <w:r w:rsidRPr="00F968E7">
        <w:rPr>
          <w:rFonts w:cs="Open Sans"/>
          <w:szCs w:val="20"/>
        </w:rPr>
        <w:t xml:space="preserve"> w granicach </w:t>
      </w:r>
      <w:r w:rsidR="009125A6" w:rsidRPr="00F968E7">
        <w:rPr>
          <w:rFonts w:cs="Open Sans"/>
          <w:szCs w:val="20"/>
        </w:rPr>
        <w:t xml:space="preserve">Gminy </w:t>
      </w:r>
      <w:r w:rsidR="00145271">
        <w:rPr>
          <w:rFonts w:cs="Open Sans"/>
          <w:szCs w:val="20"/>
        </w:rPr>
        <w:t xml:space="preserve">Bedlno </w:t>
      </w:r>
      <w:r w:rsidRPr="00F968E7">
        <w:rPr>
          <w:rFonts w:cs="Open Sans"/>
          <w:szCs w:val="20"/>
        </w:rPr>
        <w:t>mają zły stan wód</w:t>
      </w:r>
      <w:r w:rsidR="00921557" w:rsidRPr="00F968E7">
        <w:rPr>
          <w:rFonts w:cs="Open Sans"/>
          <w:szCs w:val="20"/>
        </w:rPr>
        <w:t xml:space="preserve"> </w:t>
      </w:r>
      <w:r w:rsidRPr="00F968E7">
        <w:rPr>
          <w:rFonts w:cs="Open Sans"/>
          <w:szCs w:val="20"/>
        </w:rPr>
        <w:t xml:space="preserve">w ocenie ryzyka nieosiągnięcia celów środowiskowych </w:t>
      </w:r>
      <w:r w:rsidR="009125A6" w:rsidRPr="00F968E7">
        <w:rPr>
          <w:rFonts w:cs="Open Sans"/>
          <w:szCs w:val="20"/>
        </w:rPr>
        <w:t xml:space="preserve">większość </w:t>
      </w:r>
      <w:r w:rsidRPr="00F968E7">
        <w:rPr>
          <w:rFonts w:cs="Open Sans"/>
          <w:szCs w:val="20"/>
        </w:rPr>
        <w:t>występuj</w:t>
      </w:r>
      <w:r w:rsidR="009125A6" w:rsidRPr="00F968E7">
        <w:rPr>
          <w:rFonts w:cs="Open Sans"/>
          <w:szCs w:val="20"/>
        </w:rPr>
        <w:t>e</w:t>
      </w:r>
      <w:r w:rsidRPr="00F968E7">
        <w:rPr>
          <w:rFonts w:cs="Open Sans"/>
          <w:szCs w:val="20"/>
        </w:rPr>
        <w:t xml:space="preserve"> jako zagrożon</w:t>
      </w:r>
      <w:r w:rsidR="00D61A53" w:rsidRPr="00F968E7">
        <w:rPr>
          <w:rFonts w:cs="Open Sans"/>
          <w:szCs w:val="20"/>
        </w:rPr>
        <w:t>e</w:t>
      </w:r>
      <w:r w:rsidRPr="00F968E7">
        <w:rPr>
          <w:rFonts w:cs="Open Sans"/>
          <w:szCs w:val="20"/>
        </w:rPr>
        <w:t xml:space="preserve">. </w:t>
      </w:r>
      <w:r w:rsidR="00402B17">
        <w:rPr>
          <w:rFonts w:cs="Open Sans"/>
          <w:szCs w:val="20"/>
        </w:rPr>
        <w:t xml:space="preserve">Ponadto, wszystkie charakteryzują się stanem chemicznym poniżej dobrego oraz </w:t>
      </w:r>
      <w:r w:rsidR="000A1D84" w:rsidRPr="00F968E7">
        <w:rPr>
          <w:rFonts w:cs="Open Sans"/>
          <w:szCs w:val="20"/>
        </w:rPr>
        <w:t xml:space="preserve">W ocenie stanu JCWP uwzględnia się wyniki klasyfikacji stanu lub potencjału ekologicznego (stan ekologiczny – dla wód naturalnych, potencjał ekologiczny – dla wód sztucznych i silnie zmienionych) oraz stanu </w:t>
      </w:r>
      <w:proofErr w:type="gramStart"/>
      <w:r w:rsidR="000A1D84" w:rsidRPr="00F968E7">
        <w:rPr>
          <w:rFonts w:cs="Open Sans"/>
          <w:szCs w:val="20"/>
        </w:rPr>
        <w:t>chemicznego.</w:t>
      </w:r>
      <w:r w:rsidR="00D61A53" w:rsidRPr="00F968E7">
        <w:rPr>
          <w:rFonts w:cs="Open Sans"/>
          <w:szCs w:val="20"/>
        </w:rPr>
        <w:t>.</w:t>
      </w:r>
      <w:proofErr w:type="gramEnd"/>
    </w:p>
    <w:p w14:paraId="48C07549" w14:textId="22246FDD" w:rsidR="00921557" w:rsidRPr="00F968E7" w:rsidRDefault="00921557" w:rsidP="00921557">
      <w:pPr>
        <w:spacing w:line="360" w:lineRule="auto"/>
        <w:jc w:val="both"/>
        <w:rPr>
          <w:rFonts w:cs="Open Sans"/>
          <w:szCs w:val="20"/>
        </w:rPr>
      </w:pPr>
      <w:r w:rsidRPr="00F968E7">
        <w:rPr>
          <w:rFonts w:cs="Open Sans"/>
          <w:szCs w:val="20"/>
        </w:rPr>
        <w:t xml:space="preserve">W celu prawidłowego gospodarowania wodami tworzy się Plany gospodarowania wodami dla obszaru dorzecza. </w:t>
      </w:r>
      <w:r w:rsidR="009125A6" w:rsidRPr="00F968E7">
        <w:rPr>
          <w:rFonts w:cs="Open Sans"/>
          <w:szCs w:val="20"/>
        </w:rPr>
        <w:t xml:space="preserve">Gmina </w:t>
      </w:r>
      <w:r w:rsidR="005F37BD">
        <w:rPr>
          <w:rFonts w:cs="Open Sans"/>
          <w:szCs w:val="20"/>
        </w:rPr>
        <w:t xml:space="preserve">Bedlno </w:t>
      </w:r>
      <w:r w:rsidRPr="00F968E7">
        <w:rPr>
          <w:rFonts w:cs="Open Sans"/>
          <w:szCs w:val="20"/>
        </w:rPr>
        <w:t>położon</w:t>
      </w:r>
      <w:r w:rsidR="009125A6" w:rsidRPr="00F968E7">
        <w:rPr>
          <w:rFonts w:cs="Open Sans"/>
          <w:szCs w:val="20"/>
        </w:rPr>
        <w:t>a</w:t>
      </w:r>
      <w:r w:rsidRPr="00F968E7">
        <w:rPr>
          <w:rFonts w:cs="Open Sans"/>
          <w:szCs w:val="20"/>
        </w:rPr>
        <w:t xml:space="preserve"> jest </w:t>
      </w:r>
      <w:r w:rsidR="003E45A5" w:rsidRPr="00F968E7">
        <w:rPr>
          <w:rFonts w:cs="Open Sans"/>
          <w:szCs w:val="20"/>
        </w:rPr>
        <w:t>na obszarze dorzecza Wisły</w:t>
      </w:r>
      <w:r w:rsidRPr="00F968E7">
        <w:rPr>
          <w:rFonts w:cs="Open Sans"/>
          <w:szCs w:val="20"/>
        </w:rPr>
        <w:t xml:space="preserve">. </w:t>
      </w:r>
      <w:bookmarkStart w:id="67" w:name="_Hlk174967215"/>
      <w:r w:rsidR="00A329FE">
        <w:rPr>
          <w:rFonts w:cs="Open Sans"/>
          <w:szCs w:val="20"/>
        </w:rPr>
        <w:t>N</w:t>
      </w:r>
      <w:r w:rsidR="003E45A5" w:rsidRPr="00F968E7">
        <w:rPr>
          <w:rFonts w:cs="Open Sans"/>
          <w:szCs w:val="20"/>
        </w:rPr>
        <w:t xml:space="preserve">a obszarze dorzecza Wisły obowiązuje </w:t>
      </w:r>
      <w:r w:rsidRPr="00F968E7">
        <w:rPr>
          <w:rFonts w:cs="Open Sans"/>
          <w:szCs w:val="20"/>
        </w:rPr>
        <w:t xml:space="preserve">Plan gospodarowania wodami na obszarze dorzecza </w:t>
      </w:r>
      <w:r w:rsidR="003E45A5" w:rsidRPr="00F968E7">
        <w:rPr>
          <w:rFonts w:cs="Open Sans"/>
          <w:szCs w:val="20"/>
        </w:rPr>
        <w:t xml:space="preserve">Wisły, który został zatwierdzony przez Radę Ministrów i opublikowany w dniu 16 lutego 2023 r. w drodze rozporządzenia Ministra Infrastruktury z dnia 4 listopada 2022 r. (Dz. U. 2023 poz. 300). </w:t>
      </w:r>
      <w:bookmarkEnd w:id="67"/>
      <w:r w:rsidR="003E45A5" w:rsidRPr="00F968E7">
        <w:rPr>
          <w:rFonts w:cs="Open Sans"/>
          <w:szCs w:val="20"/>
        </w:rPr>
        <w:t>Plany te</w:t>
      </w:r>
      <w:r w:rsidRPr="00F968E7">
        <w:rPr>
          <w:rFonts w:cs="Open Sans"/>
          <w:szCs w:val="20"/>
        </w:rPr>
        <w:t xml:space="preserve"> ustala</w:t>
      </w:r>
      <w:r w:rsidR="003E45A5" w:rsidRPr="00F968E7">
        <w:rPr>
          <w:rFonts w:cs="Open Sans"/>
          <w:szCs w:val="20"/>
        </w:rPr>
        <w:t>ją</w:t>
      </w:r>
      <w:r w:rsidRPr="00F968E7">
        <w:rPr>
          <w:rFonts w:cs="Open Sans"/>
          <w:szCs w:val="20"/>
        </w:rPr>
        <w:t xml:space="preserve"> następujące cele środowiskowe:</w:t>
      </w:r>
    </w:p>
    <w:p w14:paraId="1A603E79" w14:textId="77777777" w:rsidR="00921557" w:rsidRPr="00F968E7" w:rsidRDefault="00921557">
      <w:pPr>
        <w:pStyle w:val="Akapitzlist"/>
        <w:numPr>
          <w:ilvl w:val="0"/>
          <w:numId w:val="35"/>
        </w:numPr>
        <w:spacing w:line="360" w:lineRule="auto"/>
        <w:rPr>
          <w:rFonts w:ascii="Open Sans" w:hAnsi="Open Sans" w:cs="Open Sans"/>
          <w:szCs w:val="20"/>
        </w:rPr>
      </w:pPr>
      <w:r w:rsidRPr="00F968E7">
        <w:rPr>
          <w:rFonts w:ascii="Open Sans" w:hAnsi="Open Sans" w:cs="Open Sans"/>
          <w:szCs w:val="20"/>
        </w:rPr>
        <w:t>dla jednolitych części wód – będących w dobrym stanie/potencjalne ekologicznym, utrzymanie tego stanu/potencjału;</w:t>
      </w:r>
    </w:p>
    <w:p w14:paraId="79497056" w14:textId="77777777" w:rsidR="00921557" w:rsidRPr="00F968E7" w:rsidRDefault="00921557">
      <w:pPr>
        <w:pStyle w:val="Akapitzlist"/>
        <w:numPr>
          <w:ilvl w:val="0"/>
          <w:numId w:val="35"/>
        </w:numPr>
        <w:spacing w:line="360" w:lineRule="auto"/>
        <w:rPr>
          <w:rFonts w:ascii="Open Sans" w:hAnsi="Open Sans" w:cs="Open Sans"/>
          <w:szCs w:val="20"/>
        </w:rPr>
      </w:pPr>
      <w:r w:rsidRPr="00F968E7">
        <w:rPr>
          <w:rFonts w:ascii="Open Sans" w:hAnsi="Open Sans" w:cs="Open Sans"/>
          <w:szCs w:val="20"/>
        </w:rPr>
        <w:t>dla naturalnych części wód – osiągnięcie co najmniej dobrego stanu ekologicznego, utrzymanie co najmniej dobrego stanu chemicznego;</w:t>
      </w:r>
    </w:p>
    <w:p w14:paraId="11677EEB" w14:textId="77777777" w:rsidR="00921557" w:rsidRPr="00F968E7" w:rsidRDefault="00921557">
      <w:pPr>
        <w:pStyle w:val="Akapitzlist"/>
        <w:numPr>
          <w:ilvl w:val="0"/>
          <w:numId w:val="35"/>
        </w:numPr>
        <w:spacing w:line="360" w:lineRule="auto"/>
        <w:rPr>
          <w:rFonts w:ascii="Open Sans" w:hAnsi="Open Sans" w:cs="Open Sans"/>
          <w:szCs w:val="20"/>
        </w:rPr>
      </w:pPr>
      <w:r w:rsidRPr="00F968E7">
        <w:rPr>
          <w:rFonts w:ascii="Open Sans" w:hAnsi="Open Sans" w:cs="Open Sans"/>
          <w:szCs w:val="20"/>
        </w:rPr>
        <w:t>dla silnie zmienionych i sztucznych części wód – osiągnięcie co najmniej dobrego potencjału ekologicznego, utrzymanie co najmniej dobrego stanu chemicznego.</w:t>
      </w:r>
    </w:p>
    <w:p w14:paraId="712C03B3" w14:textId="03C89A7C" w:rsidR="00921557" w:rsidRPr="008314F4" w:rsidRDefault="00921557" w:rsidP="000A1D84">
      <w:pPr>
        <w:spacing w:line="360" w:lineRule="auto"/>
        <w:jc w:val="both"/>
        <w:rPr>
          <w:rFonts w:ascii="Century Gothic" w:hAnsi="Century Gothic" w:cstheme="minorHAnsi"/>
          <w:szCs w:val="20"/>
        </w:rPr>
        <w:sectPr w:rsidR="00921557" w:rsidRPr="008314F4" w:rsidSect="00B862A7">
          <w:headerReference w:type="default" r:id="rId35"/>
          <w:pgSz w:w="16838" w:h="11906" w:orient="landscape"/>
          <w:pgMar w:top="1417" w:right="1417" w:bottom="1417" w:left="1417" w:header="708" w:footer="708" w:gutter="0"/>
          <w:cols w:space="708"/>
          <w:docGrid w:linePitch="360"/>
        </w:sectPr>
      </w:pPr>
    </w:p>
    <w:p w14:paraId="284C8D92" w14:textId="788DDAF0" w:rsidR="00CB70A3" w:rsidRPr="00880DAD" w:rsidRDefault="00CB70A3" w:rsidP="002A741F">
      <w:pPr>
        <w:pStyle w:val="Styl21"/>
        <w:numPr>
          <w:ilvl w:val="3"/>
          <w:numId w:val="6"/>
        </w:numPr>
        <w:rPr>
          <w:rFonts w:eastAsia="Calibri"/>
        </w:rPr>
      </w:pPr>
      <w:bookmarkStart w:id="68" w:name="_Toc241616782"/>
      <w:r w:rsidRPr="00880DAD">
        <w:rPr>
          <w:rFonts w:eastAsia="Calibri"/>
        </w:rPr>
        <w:lastRenderedPageBreak/>
        <w:t>Zagrożenia powodziowe</w:t>
      </w:r>
      <w:bookmarkEnd w:id="68"/>
      <w:r w:rsidRPr="00880DAD">
        <w:rPr>
          <w:rFonts w:eastAsia="Calibri"/>
        </w:rPr>
        <w:t xml:space="preserve"> </w:t>
      </w:r>
    </w:p>
    <w:p w14:paraId="270EBF5C" w14:textId="2BE282BF" w:rsidR="00E31277" w:rsidRPr="00065281" w:rsidRDefault="00CB70A3" w:rsidP="00065281">
      <w:pPr>
        <w:spacing w:line="360" w:lineRule="auto"/>
        <w:jc w:val="both"/>
        <w:rPr>
          <w:rFonts w:eastAsia="Calibri" w:cs="Open Sans"/>
          <w:szCs w:val="20"/>
        </w:rPr>
      </w:pPr>
      <w:r w:rsidRPr="00AA0FA2">
        <w:rPr>
          <w:rFonts w:eastAsia="Calibri" w:cs="Open Sans"/>
          <w:szCs w:val="20"/>
        </w:rPr>
        <w:t>Powódź to w rozumieniu art. 16 pkt. 43 ustawy z dnia 20 lipca 2017 r. Prawo wodne (</w:t>
      </w:r>
      <w:proofErr w:type="spellStart"/>
      <w:r w:rsidRPr="00AA0FA2">
        <w:rPr>
          <w:rFonts w:eastAsia="Calibri" w:cs="Open Sans"/>
          <w:szCs w:val="20"/>
        </w:rPr>
        <w:t>t.j</w:t>
      </w:r>
      <w:proofErr w:type="spellEnd"/>
      <w:r w:rsidRPr="00AA0FA2">
        <w:rPr>
          <w:rFonts w:eastAsia="Calibri" w:cs="Open Sans"/>
          <w:szCs w:val="20"/>
        </w:rPr>
        <w:t xml:space="preserve">. Dz. U. z </w:t>
      </w:r>
      <w:bookmarkStart w:id="69" w:name="_Hlk97202650"/>
      <w:r w:rsidRPr="00AA0FA2">
        <w:rPr>
          <w:rFonts w:eastAsia="Calibri" w:cs="Open Sans"/>
          <w:szCs w:val="20"/>
        </w:rPr>
        <w:t>202</w:t>
      </w:r>
      <w:r w:rsidR="00065281">
        <w:rPr>
          <w:rFonts w:eastAsia="Calibri" w:cs="Open Sans"/>
          <w:szCs w:val="20"/>
        </w:rPr>
        <w:t>5</w:t>
      </w:r>
      <w:r w:rsidRPr="00AA0FA2">
        <w:rPr>
          <w:rFonts w:eastAsia="Calibri" w:cs="Open Sans"/>
          <w:szCs w:val="20"/>
        </w:rPr>
        <w:t xml:space="preserve"> r. poz. </w:t>
      </w:r>
      <w:r w:rsidR="00065281">
        <w:rPr>
          <w:rFonts w:eastAsia="Calibri" w:cs="Open Sans"/>
          <w:szCs w:val="20"/>
        </w:rPr>
        <w:t>960</w:t>
      </w:r>
      <w:r w:rsidRPr="00AA0FA2">
        <w:rPr>
          <w:rFonts w:eastAsia="Calibri" w:cs="Open Sans"/>
          <w:szCs w:val="20"/>
        </w:rPr>
        <w:t xml:space="preserve"> ze zm.</w:t>
      </w:r>
      <w:bookmarkEnd w:id="69"/>
      <w:r w:rsidRPr="00AA0FA2">
        <w:rPr>
          <w:rFonts w:eastAsia="Calibri" w:cs="Open Sans"/>
          <w:szCs w:val="20"/>
        </w:rPr>
        <w:t xml:space="preserve">) czasowe pokrycie przez wodę terenu, który w normalnych warunkach nie jest pokryty wodą, w szczególności wywołane przez wezbranie wody w ciekach naturalnych, zbiornikach wodnych, kanałach oraz od strony morza, z wyłączeniem pokrycia przez wodę terenu </w:t>
      </w:r>
      <w:r w:rsidRPr="00065281">
        <w:rPr>
          <w:rFonts w:eastAsia="Calibri" w:cs="Open Sans"/>
          <w:szCs w:val="20"/>
        </w:rPr>
        <w:t>wywołanego przez wezbranie wody w systemach kanalizacyjnych.</w:t>
      </w:r>
    </w:p>
    <w:p w14:paraId="76A212AE" w14:textId="533C67FD" w:rsidR="00CB70A3" w:rsidRPr="00065281" w:rsidRDefault="00CB70A3" w:rsidP="00065281">
      <w:pPr>
        <w:spacing w:line="360" w:lineRule="auto"/>
        <w:jc w:val="both"/>
        <w:rPr>
          <w:rFonts w:eastAsia="Calibri" w:cs="Open Sans"/>
          <w:szCs w:val="20"/>
        </w:rPr>
      </w:pPr>
      <w:r w:rsidRPr="00065281">
        <w:rPr>
          <w:rFonts w:eastAsia="Calibri" w:cs="Open Sans"/>
          <w:szCs w:val="20"/>
        </w:rPr>
        <w:t xml:space="preserve">Mapy zagrożenia powodziowego (MZP) i mapy ryzyka powodziowego (MRP) to dokumenty planistyczne, których obowiązek opracowania wynika z dyrektywy 2007/60/WE Parlamentu Europejskiego i Rady z dnia 23 października 2007 r. w sprawie oceny ryzyka powodziowego i zarządzania nim (Dyrektywa Powodziowa). Za sporządzenie projektów map zagrożenia powodziowego oraz mapy ryzyka powodziowego odpowiedzialne jest Państwowe Gospodarstwo Wodne Wody Polskie. Mapy zagrożenia powodziowego sporządza się dla obszarów narażonych na niebezpieczeństwo powodzi, wskazanych we wstępnej ocenie ryzyka powodziowego, tj. </w:t>
      </w:r>
      <w:proofErr w:type="gramStart"/>
      <w:r w:rsidRPr="00065281">
        <w:rPr>
          <w:rFonts w:eastAsia="Calibri" w:cs="Open Sans"/>
          <w:szCs w:val="20"/>
        </w:rPr>
        <w:t>obszarów</w:t>
      </w:r>
      <w:proofErr w:type="gramEnd"/>
      <w:r w:rsidRPr="00065281">
        <w:rPr>
          <w:rFonts w:eastAsia="Calibri" w:cs="Open Sans"/>
          <w:szCs w:val="20"/>
        </w:rPr>
        <w:t xml:space="preserve"> na których stwierdza się istnienie znaczącego ryzyka powodziowego lub jego wystąpienie jest prawdopodobne. Mapy ryzyka powodziowego określają wartości potencjalnych strat powodziowych oraz przedstawiają obiekty narażone na zalanie w przypadku wystąpienia powodzi o określonym prawdopodobieństwie wystąpienia. Są to obiekty, które pozwalają na ocenę ryzyka powodziowego dla zdrowia i życia ludzi, środowiska, dziedzictwa kulturowego i działalności gospodarczej, czyli grupy, dla których należy ograniczyć negatywne skutki powodzi zgodnie z celami Dyrektywy Powodziowej.</w:t>
      </w:r>
    </w:p>
    <w:p w14:paraId="2F422B21" w14:textId="77777777" w:rsidR="00065281" w:rsidRPr="00065281" w:rsidRDefault="00065281" w:rsidP="00065281">
      <w:pPr>
        <w:spacing w:line="360" w:lineRule="auto"/>
        <w:jc w:val="both"/>
        <w:rPr>
          <w:rFonts w:cs="Open Sans"/>
        </w:rPr>
      </w:pPr>
      <w:r w:rsidRPr="00065281">
        <w:rPr>
          <w:rFonts w:cs="Open Sans"/>
        </w:rPr>
        <w:t xml:space="preserve">Gmina Bedlno znajduje się (na podstawie map zagrożenia powodziowego udostępnionych przez Państwowe Gospodarstwo Wodne Wody Polskie): </w:t>
      </w:r>
    </w:p>
    <w:p w14:paraId="187D6A15" w14:textId="77777777" w:rsidR="00065281" w:rsidRPr="00065281" w:rsidRDefault="00065281">
      <w:pPr>
        <w:pStyle w:val="Akapitzlist"/>
        <w:numPr>
          <w:ilvl w:val="0"/>
          <w:numId w:val="80"/>
        </w:numPr>
        <w:spacing w:before="0" w:after="160" w:line="360" w:lineRule="auto"/>
        <w:contextualSpacing/>
        <w:rPr>
          <w:rFonts w:ascii="Open Sans" w:hAnsi="Open Sans" w:cs="Open Sans"/>
        </w:rPr>
      </w:pPr>
      <w:r w:rsidRPr="00065281">
        <w:rPr>
          <w:rFonts w:ascii="Open Sans" w:hAnsi="Open Sans" w:cs="Open Sans"/>
        </w:rPr>
        <w:t>częściowo na obszarach szczególnego zagrożenia powodzią, w rozumieniu art. 16 pkt 34) lit. a) Prawa wodnego, tj. obszarze, na którym prawdopodobieństwo wystąpienia powodzi jest średnie i wynosi 1%);</w:t>
      </w:r>
    </w:p>
    <w:p w14:paraId="1E5B59FC" w14:textId="77777777" w:rsidR="00065281" w:rsidRPr="00065281" w:rsidRDefault="00065281">
      <w:pPr>
        <w:pStyle w:val="Akapitzlist"/>
        <w:numPr>
          <w:ilvl w:val="0"/>
          <w:numId w:val="80"/>
        </w:numPr>
        <w:spacing w:before="0" w:after="160" w:line="360" w:lineRule="auto"/>
        <w:contextualSpacing/>
        <w:rPr>
          <w:rFonts w:ascii="Open Sans" w:hAnsi="Open Sans" w:cs="Open Sans"/>
        </w:rPr>
      </w:pPr>
      <w:r w:rsidRPr="00065281">
        <w:rPr>
          <w:rFonts w:ascii="Open Sans" w:hAnsi="Open Sans" w:cs="Open Sans"/>
        </w:rPr>
        <w:t>częściowo na obszarach szczególnego zagrożenia powodzią, w rozumieniu art. 16 pkt 34) lit. b) Prawa wodnego, tj. obszarem, na którym prawdopodobieństwo wystąpienia powodzi jest wysokie i wynosi 10%);</w:t>
      </w:r>
    </w:p>
    <w:p w14:paraId="3197CE6C" w14:textId="77777777" w:rsidR="00065281" w:rsidRPr="00065281" w:rsidRDefault="00065281">
      <w:pPr>
        <w:pStyle w:val="Akapitzlist"/>
        <w:numPr>
          <w:ilvl w:val="0"/>
          <w:numId w:val="80"/>
        </w:numPr>
        <w:spacing w:before="0" w:after="160" w:line="360" w:lineRule="auto"/>
        <w:contextualSpacing/>
        <w:rPr>
          <w:rFonts w:ascii="Open Sans" w:hAnsi="Open Sans" w:cs="Open Sans"/>
        </w:rPr>
      </w:pPr>
      <w:r w:rsidRPr="00065281">
        <w:rPr>
          <w:rFonts w:ascii="Open Sans" w:hAnsi="Open Sans" w:cs="Open Sans"/>
        </w:rPr>
        <w:t>częściowo na obszarach, na których prawdopodobieństwo wystąpienia powodzi jest niskie i wynosi 0,2%;</w:t>
      </w:r>
    </w:p>
    <w:p w14:paraId="27D6CFB7" w14:textId="77777777" w:rsidR="00065281" w:rsidRPr="00065281" w:rsidRDefault="00065281">
      <w:pPr>
        <w:pStyle w:val="Akapitzlist"/>
        <w:numPr>
          <w:ilvl w:val="0"/>
          <w:numId w:val="80"/>
        </w:numPr>
        <w:spacing w:before="0" w:after="160" w:line="360" w:lineRule="auto"/>
        <w:contextualSpacing/>
        <w:rPr>
          <w:rFonts w:ascii="Open Sans" w:hAnsi="Open Sans" w:cs="Open Sans"/>
        </w:rPr>
      </w:pPr>
      <w:r w:rsidRPr="00065281">
        <w:rPr>
          <w:rFonts w:ascii="Open Sans" w:hAnsi="Open Sans" w:cs="Open Sans"/>
        </w:rPr>
        <w:t>poza obszarami obejmującymi tereny narażone na zalanie w przypadku uszkodzenia lub zniszczenia wału przeciwpowodziowego.</w:t>
      </w:r>
    </w:p>
    <w:p w14:paraId="76EB6815" w14:textId="77777777" w:rsidR="00065281" w:rsidRPr="00065281" w:rsidRDefault="00065281" w:rsidP="00065281">
      <w:pPr>
        <w:spacing w:line="360" w:lineRule="auto"/>
        <w:jc w:val="both"/>
        <w:rPr>
          <w:rFonts w:cs="Open Sans"/>
        </w:rPr>
      </w:pPr>
      <w:r w:rsidRPr="00065281">
        <w:rPr>
          <w:rFonts w:cs="Open Sans"/>
        </w:rPr>
        <w:lastRenderedPageBreak/>
        <w:t xml:space="preserve">Tereny, na których występują obszary zagrożenia powodzią koncentrują się w południowej części gminy, wzdłuż koryta rzeki Bzury. </w:t>
      </w:r>
    </w:p>
    <w:p w14:paraId="4004EE35" w14:textId="77777777" w:rsidR="00065281" w:rsidRPr="00065281" w:rsidRDefault="00065281" w:rsidP="00065281">
      <w:pPr>
        <w:spacing w:line="360" w:lineRule="auto"/>
        <w:jc w:val="both"/>
        <w:rPr>
          <w:rFonts w:cs="Open Sans"/>
        </w:rPr>
      </w:pPr>
      <w:r w:rsidRPr="00065281">
        <w:rPr>
          <w:rFonts w:cs="Open Sans"/>
        </w:rPr>
        <w:t>Tereny znajdujące się w ramach obszarów szczególnego zagrożenia powodzią podlegają określonemu zagospodarowaniu, gdzie zgodnie z art. 166 pkt 10 ustawy Prawo wodne planowane zagospodarowanie nie może m.in. naruszać ustaleń planu zarządzania ryzykiem powodziowym czy stanowić zagrożenia dla ochrony zdrowia ludzi czy środowiska oraz utrudniać zarządzanie ryzykiem powodziowym. Ponadto w Rozporządzeniu Ministra Infrastruktury z dnia 18 października 2022 r. w sprawie przyjęcia Planu zarządzania ryzykiem powodziowym dla obszaru dorzecza Wisły (Dz. U. 2022 poz. 2739), zostały zidentyfikowane główne cele zarządzania ryzykiem powodziowym, w tym cel główny obejmujący zapewnienie racjonalnego gospodarowania obszarami zagrożenia powodziowego. W przypadku lokalizowania na obszarach szczególnego zagrożenia powodzią m.in. nowych obiektów budowlanych oraz gromadzenia ścieków, niezbędne jest uzyskanie pozwolenia wodnoprawnego zgodnie z art. 390 ust. 1 ustawy Prawo wodne.</w:t>
      </w:r>
    </w:p>
    <w:p w14:paraId="244EF932" w14:textId="45A775FC" w:rsidR="00880DAD" w:rsidRPr="00880DAD" w:rsidRDefault="00880DAD" w:rsidP="00A2600A">
      <w:pPr>
        <w:pStyle w:val="Styl21"/>
        <w:numPr>
          <w:ilvl w:val="3"/>
          <w:numId w:val="6"/>
        </w:numPr>
        <w:rPr>
          <w:rFonts w:eastAsia="Calibri"/>
        </w:rPr>
      </w:pPr>
      <w:bookmarkStart w:id="70" w:name="_Toc241616783"/>
      <w:r w:rsidRPr="00880DAD">
        <w:rPr>
          <w:rFonts w:eastAsia="Calibri"/>
        </w:rPr>
        <w:t>Susze</w:t>
      </w:r>
      <w:bookmarkEnd w:id="70"/>
    </w:p>
    <w:p w14:paraId="04BAB4CE" w14:textId="4C0FA84A" w:rsidR="00880DAD" w:rsidRPr="009D10F1" w:rsidRDefault="00880DAD" w:rsidP="009D10F1">
      <w:pPr>
        <w:spacing w:line="360" w:lineRule="auto"/>
        <w:jc w:val="both"/>
        <w:rPr>
          <w:rFonts w:eastAsia="Calibri" w:cs="Open Sans"/>
          <w:szCs w:val="20"/>
        </w:rPr>
      </w:pPr>
      <w:r w:rsidRPr="009D10F1">
        <w:rPr>
          <w:rFonts w:eastAsia="Calibri" w:cs="Open Sans"/>
          <w:szCs w:val="20"/>
        </w:rPr>
        <w:t>Susza to zjawisko naturalne, wywołane przez długie okresy bez opadów deszczu lub śniegu. Jest jednym z ekstremalnych zjawisk meteorologicznych i hydrologicznych i obok powodzi jest jednym z najbardziej dotkliwych zjawisk naturalnych oddziałujących na społeczeństwo, środowisko i gospodarkę. Zjawisko to może prowadzić do zaburzenia stosunków wodnych w obszarze dorzecza. Jednym z jej skutków może być ograniczenie dostępu ludzi do wody pitnej, a także przesuszenie gleb. Podczas trwania suszy z uwagi na warunki meteorologiczne i klimatyczne, problemy rolnicze, warunki hydrologiczne i skutki gospodarcze wydziela się cztery etapy jej rozwoju: suszę atmosferyczną, glebową, hydrologiczną i hydrogeologiczną.</w:t>
      </w:r>
    </w:p>
    <w:p w14:paraId="58721955" w14:textId="1C5C13E3" w:rsidR="007F4A21" w:rsidRPr="009D10F1" w:rsidRDefault="007F4A21" w:rsidP="009D10F1">
      <w:pPr>
        <w:spacing w:line="360" w:lineRule="auto"/>
        <w:jc w:val="both"/>
        <w:rPr>
          <w:rFonts w:eastAsia="Calibri" w:cs="Open Sans"/>
          <w:szCs w:val="20"/>
        </w:rPr>
      </w:pPr>
      <w:r w:rsidRPr="009D10F1">
        <w:rPr>
          <w:rFonts w:eastAsia="Calibri" w:cs="Open Sans"/>
          <w:szCs w:val="20"/>
        </w:rPr>
        <w:t xml:space="preserve">Dnia 3 września 2021 roku, Minister właściwy ds. gospodarki wodnej opublikował rozporządzenie w sprawie przyjęcia Planu przeciwdziałania skutkom suszy. (Rozporządzenie Ministra Infrastruktury z dnia 15 lipca 2021 r. w sprawie przyjęcia Planu przeciwdziałania skutkom suszy, Dz. U. z 2021 r. poz. 1615). PPSS opracowywany został na okres od 2021 do 2027 r. Zgodnie z ustawą Prawo Wodne dokument ten podlega </w:t>
      </w:r>
      <w:proofErr w:type="gramStart"/>
      <w:r w:rsidRPr="009D10F1">
        <w:rPr>
          <w:rFonts w:eastAsia="Calibri" w:cs="Open Sans"/>
          <w:szCs w:val="20"/>
        </w:rPr>
        <w:t>nie</w:t>
      </w:r>
      <w:r w:rsidR="00065281">
        <w:rPr>
          <w:rFonts w:eastAsia="Calibri" w:cs="Open Sans"/>
          <w:szCs w:val="20"/>
        </w:rPr>
        <w:t xml:space="preserve"> </w:t>
      </w:r>
      <w:r w:rsidRPr="009D10F1">
        <w:rPr>
          <w:rFonts w:eastAsia="Calibri" w:cs="Open Sans"/>
          <w:szCs w:val="20"/>
        </w:rPr>
        <w:t>rzadziej</w:t>
      </w:r>
      <w:proofErr w:type="gramEnd"/>
      <w:r w:rsidRPr="009D10F1">
        <w:rPr>
          <w:rFonts w:eastAsia="Calibri" w:cs="Open Sans"/>
          <w:szCs w:val="20"/>
        </w:rPr>
        <w:t xml:space="preserve"> niż raz na 6 lat aktualizacji. Plan przeciwdziałania skutkom suszy jest głównym dokumentem planistycznym, którego celem jest wskazanie najistotniejszych kierunków działań, które pomogą zapobiec kryzysowi wodnemu w Polsce. Główny cel zawiera się już w samej nazwie </w:t>
      </w:r>
      <w:r w:rsidR="00B33FD8" w:rsidRPr="009D10F1">
        <w:rPr>
          <w:rFonts w:eastAsia="Calibri" w:cs="Open Sans"/>
          <w:szCs w:val="20"/>
        </w:rPr>
        <w:t>Planu</w:t>
      </w:r>
      <w:r w:rsidRPr="009D10F1">
        <w:rPr>
          <w:rFonts w:eastAsia="Calibri" w:cs="Open Sans"/>
          <w:szCs w:val="20"/>
        </w:rPr>
        <w:t xml:space="preserve"> jako przeciwdziałanie skutkom suszy. Cel główny PPSS doprecyzowany jest przez 4 cele szczegółowe:</w:t>
      </w:r>
    </w:p>
    <w:p w14:paraId="2C42A62D" w14:textId="77777777" w:rsidR="007F4A21" w:rsidRPr="009D10F1" w:rsidRDefault="007F4A21">
      <w:pPr>
        <w:numPr>
          <w:ilvl w:val="0"/>
          <w:numId w:val="59"/>
        </w:numPr>
        <w:spacing w:line="360" w:lineRule="auto"/>
        <w:jc w:val="both"/>
        <w:rPr>
          <w:rFonts w:eastAsia="Calibri" w:cs="Open Sans"/>
          <w:szCs w:val="20"/>
        </w:rPr>
      </w:pPr>
      <w:r w:rsidRPr="009D10F1">
        <w:rPr>
          <w:rFonts w:eastAsia="Calibri" w:cs="Open Sans"/>
          <w:szCs w:val="20"/>
        </w:rPr>
        <w:lastRenderedPageBreak/>
        <w:t>skuteczne zarządzanie zasobami wodnymi dla zwiększenia dostępnych zasobów wodnych,</w:t>
      </w:r>
    </w:p>
    <w:p w14:paraId="13EDCD17" w14:textId="77777777" w:rsidR="007F4A21" w:rsidRPr="009D10F1" w:rsidRDefault="007F4A21">
      <w:pPr>
        <w:numPr>
          <w:ilvl w:val="0"/>
          <w:numId w:val="59"/>
        </w:numPr>
        <w:spacing w:line="360" w:lineRule="auto"/>
        <w:jc w:val="both"/>
        <w:rPr>
          <w:rFonts w:eastAsia="Calibri" w:cs="Open Sans"/>
          <w:szCs w:val="20"/>
        </w:rPr>
      </w:pPr>
      <w:r w:rsidRPr="009D10F1">
        <w:rPr>
          <w:rFonts w:eastAsia="Calibri" w:cs="Open Sans"/>
          <w:szCs w:val="20"/>
        </w:rPr>
        <w:t>zwiększanie retencjonowania (magazynowania) wód,</w:t>
      </w:r>
    </w:p>
    <w:p w14:paraId="24E19C6F" w14:textId="77777777" w:rsidR="007F4A21" w:rsidRPr="009D10F1" w:rsidRDefault="007F4A21">
      <w:pPr>
        <w:numPr>
          <w:ilvl w:val="0"/>
          <w:numId w:val="59"/>
        </w:numPr>
        <w:spacing w:line="360" w:lineRule="auto"/>
        <w:jc w:val="both"/>
        <w:rPr>
          <w:rFonts w:eastAsia="Calibri" w:cs="Open Sans"/>
          <w:szCs w:val="20"/>
        </w:rPr>
      </w:pPr>
      <w:r w:rsidRPr="009D10F1">
        <w:rPr>
          <w:rFonts w:eastAsia="Calibri" w:cs="Open Sans"/>
          <w:szCs w:val="20"/>
        </w:rPr>
        <w:t xml:space="preserve"> edukacja w zakresie suszy i koordynacja działań powiązanych z suszą,</w:t>
      </w:r>
    </w:p>
    <w:p w14:paraId="7E3B2730" w14:textId="77777777" w:rsidR="007F4A21" w:rsidRPr="009D10F1" w:rsidRDefault="007F4A21">
      <w:pPr>
        <w:numPr>
          <w:ilvl w:val="0"/>
          <w:numId w:val="59"/>
        </w:numPr>
        <w:spacing w:line="360" w:lineRule="auto"/>
        <w:jc w:val="both"/>
        <w:rPr>
          <w:rFonts w:eastAsia="Calibri" w:cs="Open Sans"/>
          <w:szCs w:val="20"/>
        </w:rPr>
      </w:pPr>
      <w:r w:rsidRPr="009D10F1">
        <w:rPr>
          <w:rFonts w:eastAsia="Calibri" w:cs="Open Sans"/>
          <w:szCs w:val="20"/>
        </w:rPr>
        <w:t>stworzenie mechanizmów realizacji i finansowania działań służących przeciwdziałaniu skutkom suszy.</w:t>
      </w:r>
    </w:p>
    <w:p w14:paraId="34EF49BE" w14:textId="77777777" w:rsidR="00065281" w:rsidRPr="00065281" w:rsidRDefault="00065281" w:rsidP="00065281">
      <w:pPr>
        <w:spacing w:line="360" w:lineRule="auto"/>
        <w:jc w:val="both"/>
        <w:rPr>
          <w:rFonts w:cs="Open Sans"/>
        </w:rPr>
      </w:pPr>
      <w:r w:rsidRPr="00065281">
        <w:rPr>
          <w:rFonts w:cs="Open Sans"/>
        </w:rPr>
        <w:t>Obszar Gminy Bedlno zagrożony jest występowaniem wszystkich rodzajów suszy, których klasy zagrożeń są lokalnie zróżnicowane:</w:t>
      </w:r>
    </w:p>
    <w:p w14:paraId="5AECD1B8" w14:textId="77777777" w:rsidR="00065281" w:rsidRPr="00065281" w:rsidRDefault="00065281">
      <w:pPr>
        <w:pStyle w:val="Akapitzlist"/>
        <w:numPr>
          <w:ilvl w:val="0"/>
          <w:numId w:val="81"/>
        </w:numPr>
        <w:suppressAutoHyphens/>
        <w:spacing w:before="240" w:after="240" w:line="360" w:lineRule="auto"/>
        <w:contextualSpacing/>
        <w:rPr>
          <w:rFonts w:ascii="Open Sans" w:hAnsi="Open Sans" w:cs="Open Sans"/>
        </w:rPr>
      </w:pPr>
      <w:r w:rsidRPr="00065281">
        <w:rPr>
          <w:rFonts w:ascii="Open Sans" w:hAnsi="Open Sans" w:cs="Open Sans"/>
        </w:rPr>
        <w:t>susza atmosferyczna – klasa III (silne zagrożenie) w południowej części gminy i klasa IV (ekstremalne zagrożenie) w północnej części gminy,</w:t>
      </w:r>
    </w:p>
    <w:p w14:paraId="4A365590" w14:textId="77777777" w:rsidR="00065281" w:rsidRPr="00065281" w:rsidRDefault="00065281">
      <w:pPr>
        <w:pStyle w:val="Akapitzlist"/>
        <w:numPr>
          <w:ilvl w:val="0"/>
          <w:numId w:val="81"/>
        </w:numPr>
        <w:suppressAutoHyphens/>
        <w:spacing w:before="240" w:after="240" w:line="360" w:lineRule="auto"/>
        <w:contextualSpacing/>
        <w:rPr>
          <w:rFonts w:ascii="Open Sans" w:hAnsi="Open Sans" w:cs="Open Sans"/>
        </w:rPr>
      </w:pPr>
      <w:r w:rsidRPr="00065281">
        <w:rPr>
          <w:rFonts w:ascii="Open Sans" w:hAnsi="Open Sans" w:cs="Open Sans"/>
        </w:rPr>
        <w:t xml:space="preserve">susza rolnicza – klasa IV (ekstremalne zagrożenie), </w:t>
      </w:r>
    </w:p>
    <w:p w14:paraId="217D475C" w14:textId="77777777" w:rsidR="00065281" w:rsidRPr="00065281" w:rsidRDefault="00065281">
      <w:pPr>
        <w:pStyle w:val="Akapitzlist"/>
        <w:numPr>
          <w:ilvl w:val="0"/>
          <w:numId w:val="81"/>
        </w:numPr>
        <w:suppressAutoHyphens/>
        <w:spacing w:before="240" w:after="240" w:line="360" w:lineRule="auto"/>
        <w:contextualSpacing/>
        <w:rPr>
          <w:rFonts w:ascii="Open Sans" w:hAnsi="Open Sans" w:cs="Open Sans"/>
        </w:rPr>
      </w:pPr>
      <w:r w:rsidRPr="00065281">
        <w:rPr>
          <w:rFonts w:ascii="Open Sans" w:hAnsi="Open Sans" w:cs="Open Sans"/>
        </w:rPr>
        <w:t xml:space="preserve">susza hydrologiczna – klasa II (umiarkowane zagrożenie), </w:t>
      </w:r>
    </w:p>
    <w:p w14:paraId="5E276A4A" w14:textId="77777777" w:rsidR="00065281" w:rsidRPr="00065281" w:rsidRDefault="00065281">
      <w:pPr>
        <w:pStyle w:val="Akapitzlist"/>
        <w:numPr>
          <w:ilvl w:val="0"/>
          <w:numId w:val="81"/>
        </w:numPr>
        <w:suppressAutoHyphens/>
        <w:spacing w:before="240" w:after="240" w:line="360" w:lineRule="auto"/>
        <w:contextualSpacing/>
        <w:rPr>
          <w:rFonts w:ascii="Open Sans" w:hAnsi="Open Sans" w:cs="Open Sans"/>
        </w:rPr>
      </w:pPr>
      <w:r w:rsidRPr="00065281">
        <w:rPr>
          <w:rFonts w:ascii="Open Sans" w:hAnsi="Open Sans" w:cs="Open Sans"/>
        </w:rPr>
        <w:t xml:space="preserve">susza hydrogeologiczna – klasa I (słabe zagrożenie). </w:t>
      </w:r>
    </w:p>
    <w:p w14:paraId="292578DE" w14:textId="77777777" w:rsidR="00065281" w:rsidRPr="00065281" w:rsidRDefault="00065281" w:rsidP="00065281">
      <w:pPr>
        <w:spacing w:line="360" w:lineRule="auto"/>
        <w:jc w:val="both"/>
        <w:rPr>
          <w:rFonts w:cs="Open Sans"/>
        </w:rPr>
      </w:pPr>
      <w:r w:rsidRPr="00065281">
        <w:rPr>
          <w:rFonts w:cs="Open Sans"/>
        </w:rPr>
        <w:t xml:space="preserve">W łącznym zestawieniu Gmina Bedlno jest silnie zagrożona występowaniem suszy. W załączniku nr 3 do Planu przeciwdziałania skutkom suszy wpisane zostało zadanie pn. „Rewitalizacja infrastruktury hydrotechnicznej na obszarze Pradoliny Bzury-Neru”, którego realizacja dotyczyć ma obszaru gminy. </w:t>
      </w:r>
    </w:p>
    <w:p w14:paraId="56F0DEFF" w14:textId="77777777" w:rsidR="00946A9E" w:rsidRDefault="00946A9E" w:rsidP="00946A9E">
      <w:pPr>
        <w:spacing w:line="360" w:lineRule="auto"/>
        <w:jc w:val="both"/>
        <w:rPr>
          <w:rFonts w:asciiTheme="minorHAnsi" w:eastAsia="Calibri" w:hAnsiTheme="minorHAnsi" w:cstheme="minorHAnsi"/>
        </w:rPr>
      </w:pPr>
    </w:p>
    <w:p w14:paraId="79E86F32" w14:textId="77777777" w:rsidR="00946A9E" w:rsidRDefault="00946A9E" w:rsidP="00946A9E">
      <w:pPr>
        <w:spacing w:line="360" w:lineRule="auto"/>
        <w:jc w:val="both"/>
        <w:rPr>
          <w:rFonts w:asciiTheme="minorHAnsi" w:eastAsia="Calibri" w:hAnsiTheme="minorHAnsi" w:cstheme="minorHAnsi"/>
        </w:rPr>
        <w:sectPr w:rsidR="00946A9E">
          <w:headerReference w:type="even" r:id="rId36"/>
          <w:headerReference w:type="default" r:id="rId37"/>
          <w:footerReference w:type="even" r:id="rId38"/>
          <w:footerReference w:type="default" r:id="rId39"/>
          <w:headerReference w:type="first" r:id="rId40"/>
          <w:footerReference w:type="first" r:id="rId41"/>
          <w:pgSz w:w="11906" w:h="16838"/>
          <w:pgMar w:top="1456" w:right="1414" w:bottom="1503" w:left="1416" w:header="752" w:footer="709" w:gutter="0"/>
          <w:cols w:space="708"/>
        </w:sectPr>
      </w:pPr>
    </w:p>
    <w:p w14:paraId="32FBCE9B" w14:textId="0B902D48" w:rsidR="003D1220" w:rsidRDefault="003D1220" w:rsidP="00FA02B4">
      <w:pPr>
        <w:pStyle w:val="Styl20"/>
        <w:numPr>
          <w:ilvl w:val="2"/>
          <w:numId w:val="6"/>
        </w:numPr>
      </w:pPr>
      <w:bookmarkStart w:id="71" w:name="_Toc241616784"/>
      <w:r>
        <w:lastRenderedPageBreak/>
        <w:t>Gospodarka wodno-ściekowa</w:t>
      </w:r>
      <w:bookmarkEnd w:id="71"/>
    </w:p>
    <w:p w14:paraId="65BA388D" w14:textId="5F48171B" w:rsidR="00A55CE5" w:rsidRDefault="00A55CE5" w:rsidP="00C83116">
      <w:pPr>
        <w:spacing w:line="360" w:lineRule="auto"/>
        <w:jc w:val="both"/>
        <w:rPr>
          <w:rFonts w:cs="Open Sans"/>
          <w:szCs w:val="20"/>
        </w:rPr>
      </w:pPr>
      <w:r w:rsidRPr="00C83116">
        <w:rPr>
          <w:rFonts w:cs="Open Sans"/>
          <w:szCs w:val="20"/>
        </w:rPr>
        <w:t xml:space="preserve">Według </w:t>
      </w:r>
      <w:r w:rsidR="007935E8" w:rsidRPr="00C83116">
        <w:rPr>
          <w:rFonts w:cs="Open Sans"/>
          <w:szCs w:val="20"/>
        </w:rPr>
        <w:t xml:space="preserve">danych </w:t>
      </w:r>
      <w:r w:rsidRPr="00C83116">
        <w:rPr>
          <w:rFonts w:cs="Open Sans"/>
          <w:szCs w:val="20"/>
        </w:rPr>
        <w:t>Głównego Urzędu Statystycznego</w:t>
      </w:r>
      <w:r w:rsidR="00F30949" w:rsidRPr="00C83116">
        <w:rPr>
          <w:rFonts w:cs="Open Sans"/>
          <w:szCs w:val="20"/>
        </w:rPr>
        <w:t xml:space="preserve"> za 202</w:t>
      </w:r>
      <w:r w:rsidR="00915C3C">
        <w:rPr>
          <w:rFonts w:cs="Open Sans"/>
          <w:szCs w:val="20"/>
        </w:rPr>
        <w:t>5</w:t>
      </w:r>
      <w:r w:rsidR="00F30949" w:rsidRPr="00C83116">
        <w:rPr>
          <w:rFonts w:cs="Open Sans"/>
          <w:szCs w:val="20"/>
        </w:rPr>
        <w:t xml:space="preserve"> rok, łączna długość czynnej sieci wodociągowej na terenie </w:t>
      </w:r>
      <w:r w:rsidR="00067D87" w:rsidRPr="00C83116">
        <w:rPr>
          <w:rFonts w:cs="Open Sans"/>
          <w:szCs w:val="20"/>
        </w:rPr>
        <w:t xml:space="preserve">Gminy </w:t>
      </w:r>
      <w:r w:rsidR="00915C3C">
        <w:rPr>
          <w:rFonts w:cs="Open Sans"/>
          <w:szCs w:val="20"/>
        </w:rPr>
        <w:t xml:space="preserve">Bedlno </w:t>
      </w:r>
      <w:r w:rsidR="000573B9" w:rsidRPr="00C83116">
        <w:rPr>
          <w:rFonts w:cs="Open Sans"/>
          <w:szCs w:val="20"/>
        </w:rPr>
        <w:t xml:space="preserve">wynosiła </w:t>
      </w:r>
      <w:r w:rsidR="00915C3C">
        <w:rPr>
          <w:rFonts w:cs="Open Sans"/>
          <w:szCs w:val="20"/>
        </w:rPr>
        <w:t>157,8</w:t>
      </w:r>
      <w:r w:rsidR="000573B9" w:rsidRPr="00C83116">
        <w:rPr>
          <w:rFonts w:cs="Open Sans"/>
          <w:szCs w:val="20"/>
        </w:rPr>
        <w:t xml:space="preserve"> km</w:t>
      </w:r>
      <w:r w:rsidR="00F30949" w:rsidRPr="00C83116">
        <w:rPr>
          <w:rFonts w:cs="Open Sans"/>
          <w:szCs w:val="20"/>
        </w:rPr>
        <w:t>, natomiast liczba przyłączy prowadzących do budynków mieszkalnych i zbiorowego zamieszkania wynosi</w:t>
      </w:r>
      <w:r w:rsidR="007935E8" w:rsidRPr="00C83116">
        <w:rPr>
          <w:rFonts w:cs="Open Sans"/>
          <w:szCs w:val="20"/>
        </w:rPr>
        <w:t>ła</w:t>
      </w:r>
      <w:r w:rsidR="00F30949" w:rsidRPr="00C83116">
        <w:rPr>
          <w:rFonts w:cs="Open Sans"/>
          <w:szCs w:val="20"/>
        </w:rPr>
        <w:t xml:space="preserve"> </w:t>
      </w:r>
      <w:r w:rsidR="00915C3C">
        <w:rPr>
          <w:rFonts w:cs="Open Sans"/>
          <w:szCs w:val="20"/>
        </w:rPr>
        <w:t xml:space="preserve">1531 </w:t>
      </w:r>
      <w:r w:rsidR="00F30949" w:rsidRPr="00C83116">
        <w:rPr>
          <w:rFonts w:cs="Open Sans"/>
          <w:szCs w:val="20"/>
        </w:rPr>
        <w:t>szt</w:t>
      </w:r>
      <w:r w:rsidR="00941BF9" w:rsidRPr="00C83116">
        <w:rPr>
          <w:rFonts w:cs="Open Sans"/>
          <w:szCs w:val="20"/>
        </w:rPr>
        <w:t>.</w:t>
      </w:r>
      <w:r w:rsidR="00F30949" w:rsidRPr="00C83116">
        <w:rPr>
          <w:rFonts w:cs="Open Sans"/>
          <w:szCs w:val="20"/>
        </w:rPr>
        <w:t xml:space="preserve"> Stopień zwodociągowania </w:t>
      </w:r>
      <w:r w:rsidR="00067D87" w:rsidRPr="00C83116">
        <w:rPr>
          <w:rFonts w:cs="Open Sans"/>
          <w:szCs w:val="20"/>
        </w:rPr>
        <w:t xml:space="preserve">Gminy </w:t>
      </w:r>
      <w:r w:rsidR="00915C3C">
        <w:rPr>
          <w:rFonts w:cs="Open Sans"/>
          <w:szCs w:val="20"/>
        </w:rPr>
        <w:t xml:space="preserve">Bedlno </w:t>
      </w:r>
      <w:r w:rsidR="000573B9" w:rsidRPr="00C83116">
        <w:rPr>
          <w:rFonts w:cs="Open Sans"/>
          <w:szCs w:val="20"/>
        </w:rPr>
        <w:t>w 202</w:t>
      </w:r>
      <w:r w:rsidR="00915C3C">
        <w:rPr>
          <w:rFonts w:cs="Open Sans"/>
          <w:szCs w:val="20"/>
        </w:rPr>
        <w:t>5</w:t>
      </w:r>
      <w:r w:rsidR="000573B9" w:rsidRPr="00C83116">
        <w:rPr>
          <w:rFonts w:cs="Open Sans"/>
          <w:szCs w:val="20"/>
        </w:rPr>
        <w:t xml:space="preserve"> r. wynosił </w:t>
      </w:r>
      <w:r w:rsidR="00FF3854">
        <w:rPr>
          <w:rFonts w:cs="Open Sans"/>
          <w:szCs w:val="20"/>
        </w:rPr>
        <w:t>86,5</w:t>
      </w:r>
      <w:r w:rsidR="00F4243D" w:rsidRPr="00C83116">
        <w:rPr>
          <w:rFonts w:cs="Open Sans"/>
          <w:szCs w:val="20"/>
        </w:rPr>
        <w:t xml:space="preserve"> </w:t>
      </w:r>
      <w:r w:rsidR="000573B9" w:rsidRPr="00C83116">
        <w:rPr>
          <w:rFonts w:cs="Open Sans"/>
          <w:szCs w:val="20"/>
        </w:rPr>
        <w:t xml:space="preserve">%. </w:t>
      </w:r>
      <w:r w:rsidR="005904BF" w:rsidRPr="00C83116">
        <w:rPr>
          <w:rFonts w:cs="Open Sans"/>
          <w:szCs w:val="20"/>
        </w:rPr>
        <w:t xml:space="preserve">Zużycie wody w gospodarstwach domowych na terenie </w:t>
      </w:r>
      <w:r w:rsidR="00067D87" w:rsidRPr="00C83116">
        <w:rPr>
          <w:rFonts w:cs="Open Sans"/>
          <w:szCs w:val="20"/>
        </w:rPr>
        <w:t>gminy</w:t>
      </w:r>
      <w:r w:rsidR="005904BF" w:rsidRPr="00C83116">
        <w:rPr>
          <w:rFonts w:cs="Open Sans"/>
          <w:szCs w:val="20"/>
        </w:rPr>
        <w:t>, w przeliczeniu na jednego mieszkańca, wynosiło w 202</w:t>
      </w:r>
      <w:r w:rsidR="00915C3C">
        <w:rPr>
          <w:rFonts w:cs="Open Sans"/>
          <w:szCs w:val="20"/>
        </w:rPr>
        <w:t>5</w:t>
      </w:r>
      <w:r w:rsidR="005904BF" w:rsidRPr="00C83116">
        <w:rPr>
          <w:rFonts w:cs="Open Sans"/>
          <w:szCs w:val="20"/>
        </w:rPr>
        <w:t xml:space="preserve"> roku </w:t>
      </w:r>
      <w:r w:rsidR="00915C3C">
        <w:rPr>
          <w:rFonts w:cs="Open Sans"/>
          <w:szCs w:val="20"/>
        </w:rPr>
        <w:t>57,5</w:t>
      </w:r>
      <w:r w:rsidR="005904BF" w:rsidRPr="00C83116">
        <w:rPr>
          <w:rFonts w:cs="Open Sans"/>
          <w:szCs w:val="20"/>
        </w:rPr>
        <w:t xml:space="preserve"> m</w:t>
      </w:r>
      <w:r w:rsidR="005904BF" w:rsidRPr="00C83116">
        <w:rPr>
          <w:rFonts w:cs="Open Sans"/>
          <w:szCs w:val="20"/>
          <w:vertAlign w:val="superscript"/>
        </w:rPr>
        <w:t>3</w:t>
      </w:r>
      <w:r w:rsidR="005904BF" w:rsidRPr="00C83116">
        <w:rPr>
          <w:rFonts w:cs="Open Sans"/>
          <w:szCs w:val="20"/>
        </w:rPr>
        <w:t>.</w:t>
      </w:r>
    </w:p>
    <w:p w14:paraId="7B2BEFCE" w14:textId="77777777" w:rsidR="00915C3C" w:rsidRDefault="00915C3C" w:rsidP="00915C3C">
      <w:pPr>
        <w:spacing w:line="360" w:lineRule="auto"/>
        <w:jc w:val="both"/>
      </w:pPr>
      <w:r>
        <w:t xml:space="preserve">W Gminie Bedlno zlokalizowane są trzy wodociągi. Zgodnie z badaniami przeprowadzonymi przez Państwowego Powiatowego Inspektora Sanitarnego w Kutnie pod koniec 2024 roku woda we wszystkich trzech punktach poboru nadawała się do spożycia. Szczegółowe dane dotyczące punktów wodociągowych w Gminie Bedlno prezentuje poniższa tabela. </w:t>
      </w:r>
    </w:p>
    <w:p w14:paraId="5F9B9EB5" w14:textId="1D98DC36" w:rsidR="00915C3C" w:rsidRDefault="00915C3C" w:rsidP="00915C3C">
      <w:pPr>
        <w:pStyle w:val="Tabeleirysunki"/>
      </w:pPr>
      <w:bookmarkStart w:id="72" w:name="_Toc241528238"/>
      <w:r>
        <w:t xml:space="preserve">Tabela </w:t>
      </w:r>
      <w:fldSimple w:instr=" SEQ Tabela \* ARABIC ">
        <w:r w:rsidR="00C55A4B">
          <w:rPr>
            <w:noProof/>
          </w:rPr>
          <w:t>8</w:t>
        </w:r>
      </w:fldSimple>
      <w:r>
        <w:t>. Charakterystyka punktów poboru wody na terenie Gminy Bedlno</w:t>
      </w:r>
      <w:bookmarkEnd w:id="72"/>
    </w:p>
    <w:tbl>
      <w:tblPr>
        <w:tblStyle w:val="Tabela-Siatka"/>
        <w:tblW w:w="5000" w:type="pct"/>
        <w:tblLook w:val="04A0" w:firstRow="1" w:lastRow="0" w:firstColumn="1" w:lastColumn="0" w:noHBand="0" w:noVBand="1"/>
      </w:tblPr>
      <w:tblGrid>
        <w:gridCol w:w="1622"/>
        <w:gridCol w:w="3263"/>
        <w:gridCol w:w="1381"/>
        <w:gridCol w:w="1704"/>
        <w:gridCol w:w="1092"/>
      </w:tblGrid>
      <w:tr w:rsidR="00915C3C" w:rsidRPr="00AE5D63" w14:paraId="375E2648" w14:textId="77777777" w:rsidTr="00915C3C">
        <w:tc>
          <w:tcPr>
            <w:tcW w:w="915" w:type="pct"/>
            <w:shd w:val="clear" w:color="auto" w:fill="D50000"/>
            <w:vAlign w:val="center"/>
          </w:tcPr>
          <w:p w14:paraId="70245CBE" w14:textId="77777777" w:rsidR="00915C3C" w:rsidRPr="00AE5D63" w:rsidRDefault="00915C3C" w:rsidP="00915C3C">
            <w:pPr>
              <w:spacing w:before="20" w:after="20"/>
              <w:ind w:firstLine="0"/>
              <w:rPr>
                <w:b/>
                <w:bCs/>
                <w:color w:val="FFFFFF" w:themeColor="background1"/>
                <w:sz w:val="18"/>
                <w:szCs w:val="14"/>
              </w:rPr>
            </w:pPr>
            <w:r w:rsidRPr="00AE5D63">
              <w:rPr>
                <w:b/>
                <w:bCs/>
                <w:color w:val="FFFFFF" w:themeColor="background1"/>
                <w:sz w:val="18"/>
                <w:szCs w:val="14"/>
              </w:rPr>
              <w:t>Eksploatowany</w:t>
            </w:r>
            <w:r>
              <w:rPr>
                <w:b/>
                <w:bCs/>
                <w:color w:val="FFFFFF" w:themeColor="background1"/>
                <w:sz w:val="18"/>
                <w:szCs w:val="14"/>
              </w:rPr>
              <w:t xml:space="preserve"> </w:t>
            </w:r>
            <w:r w:rsidRPr="00AE5D63">
              <w:rPr>
                <w:b/>
                <w:bCs/>
                <w:color w:val="FFFFFF" w:themeColor="background1"/>
                <w:sz w:val="18"/>
                <w:szCs w:val="14"/>
              </w:rPr>
              <w:t>wodociąg</w:t>
            </w:r>
          </w:p>
        </w:tc>
        <w:tc>
          <w:tcPr>
            <w:tcW w:w="1820" w:type="pct"/>
            <w:shd w:val="clear" w:color="auto" w:fill="D50000"/>
            <w:vAlign w:val="center"/>
          </w:tcPr>
          <w:p w14:paraId="3E06E0CE" w14:textId="77777777" w:rsidR="00915C3C" w:rsidRPr="00AE5D63" w:rsidRDefault="00915C3C" w:rsidP="00915C3C">
            <w:pPr>
              <w:spacing w:before="20" w:after="20"/>
              <w:ind w:firstLine="0"/>
              <w:rPr>
                <w:b/>
                <w:bCs/>
                <w:color w:val="FFFFFF" w:themeColor="background1"/>
                <w:sz w:val="18"/>
                <w:szCs w:val="14"/>
              </w:rPr>
            </w:pPr>
            <w:r w:rsidRPr="00AE5D63">
              <w:rPr>
                <w:b/>
                <w:bCs/>
                <w:color w:val="FFFFFF" w:themeColor="background1"/>
                <w:sz w:val="18"/>
                <w:szCs w:val="14"/>
              </w:rPr>
              <w:t>Zaopatrywane</w:t>
            </w:r>
            <w:r>
              <w:rPr>
                <w:b/>
                <w:bCs/>
                <w:color w:val="FFFFFF" w:themeColor="background1"/>
                <w:sz w:val="18"/>
                <w:szCs w:val="14"/>
              </w:rPr>
              <w:t xml:space="preserve"> </w:t>
            </w:r>
            <w:r w:rsidRPr="00AE5D63">
              <w:rPr>
                <w:b/>
                <w:bCs/>
                <w:color w:val="FFFFFF" w:themeColor="background1"/>
                <w:sz w:val="18"/>
                <w:szCs w:val="14"/>
              </w:rPr>
              <w:t>miejscowości</w:t>
            </w:r>
          </w:p>
        </w:tc>
        <w:tc>
          <w:tcPr>
            <w:tcW w:w="782" w:type="pct"/>
            <w:shd w:val="clear" w:color="auto" w:fill="D50000"/>
            <w:vAlign w:val="center"/>
          </w:tcPr>
          <w:p w14:paraId="28EB1B60" w14:textId="77777777" w:rsidR="00915C3C" w:rsidRPr="00DC3A96" w:rsidRDefault="00915C3C" w:rsidP="00915C3C">
            <w:pPr>
              <w:spacing w:before="20" w:after="20"/>
              <w:ind w:firstLine="0"/>
              <w:rPr>
                <w:b/>
                <w:bCs/>
                <w:color w:val="FFFFFF" w:themeColor="background1"/>
                <w:sz w:val="18"/>
                <w:szCs w:val="14"/>
              </w:rPr>
            </w:pPr>
            <w:r w:rsidRPr="00AE5D63">
              <w:rPr>
                <w:b/>
                <w:bCs/>
                <w:color w:val="FFFFFF" w:themeColor="background1"/>
                <w:sz w:val="18"/>
                <w:szCs w:val="14"/>
              </w:rPr>
              <w:t>Produkcja</w:t>
            </w:r>
            <w:r>
              <w:rPr>
                <w:b/>
                <w:bCs/>
                <w:color w:val="FFFFFF" w:themeColor="background1"/>
                <w:sz w:val="18"/>
                <w:szCs w:val="14"/>
              </w:rPr>
              <w:t xml:space="preserve"> </w:t>
            </w:r>
            <w:r w:rsidRPr="00AE5D63">
              <w:rPr>
                <w:b/>
                <w:bCs/>
                <w:color w:val="FFFFFF" w:themeColor="background1"/>
                <w:sz w:val="18"/>
                <w:szCs w:val="14"/>
              </w:rPr>
              <w:t>wody</w:t>
            </w:r>
            <w:r>
              <w:rPr>
                <w:b/>
                <w:bCs/>
                <w:color w:val="FFFFFF" w:themeColor="background1"/>
                <w:sz w:val="18"/>
                <w:szCs w:val="14"/>
              </w:rPr>
              <w:t xml:space="preserve"> </w:t>
            </w:r>
            <w:r w:rsidRPr="00AE5D63">
              <w:rPr>
                <w:b/>
                <w:bCs/>
                <w:color w:val="FFFFFF" w:themeColor="background1"/>
                <w:sz w:val="18"/>
                <w:szCs w:val="14"/>
              </w:rPr>
              <w:t>[m</w:t>
            </w:r>
            <w:r w:rsidRPr="00DC3A96">
              <w:rPr>
                <w:b/>
                <w:bCs/>
                <w:color w:val="FFFFFF" w:themeColor="background1"/>
                <w:sz w:val="18"/>
                <w:szCs w:val="14"/>
                <w:vertAlign w:val="superscript"/>
              </w:rPr>
              <w:t>3</w:t>
            </w:r>
            <w:r w:rsidRPr="00AE5D63">
              <w:rPr>
                <w:b/>
                <w:bCs/>
                <w:color w:val="FFFFFF" w:themeColor="background1"/>
                <w:sz w:val="18"/>
                <w:szCs w:val="14"/>
              </w:rPr>
              <w:t>/d]</w:t>
            </w:r>
          </w:p>
        </w:tc>
        <w:tc>
          <w:tcPr>
            <w:tcW w:w="860" w:type="pct"/>
            <w:shd w:val="clear" w:color="auto" w:fill="D50000"/>
            <w:vAlign w:val="center"/>
          </w:tcPr>
          <w:p w14:paraId="5E85F1DD" w14:textId="77777777" w:rsidR="00915C3C" w:rsidRPr="00AE5D63" w:rsidRDefault="00915C3C" w:rsidP="00915C3C">
            <w:pPr>
              <w:spacing w:before="20" w:after="20"/>
              <w:ind w:firstLine="0"/>
              <w:rPr>
                <w:b/>
                <w:bCs/>
                <w:color w:val="FFFFFF" w:themeColor="background1"/>
                <w:sz w:val="18"/>
                <w:szCs w:val="14"/>
              </w:rPr>
            </w:pPr>
            <w:r>
              <w:rPr>
                <w:b/>
                <w:bCs/>
                <w:color w:val="FFFFFF" w:themeColor="background1"/>
                <w:sz w:val="18"/>
                <w:szCs w:val="14"/>
              </w:rPr>
              <w:t>Liczba zaopatrywanych osób</w:t>
            </w:r>
          </w:p>
        </w:tc>
        <w:tc>
          <w:tcPr>
            <w:tcW w:w="622" w:type="pct"/>
            <w:shd w:val="clear" w:color="auto" w:fill="D50000"/>
            <w:vAlign w:val="center"/>
          </w:tcPr>
          <w:p w14:paraId="539C89C5" w14:textId="77777777" w:rsidR="00915C3C" w:rsidRPr="00AE5D63" w:rsidRDefault="00915C3C" w:rsidP="00915C3C">
            <w:pPr>
              <w:spacing w:before="20" w:after="20"/>
              <w:ind w:firstLine="0"/>
              <w:rPr>
                <w:b/>
                <w:bCs/>
                <w:color w:val="FFFFFF" w:themeColor="background1"/>
                <w:sz w:val="18"/>
                <w:szCs w:val="14"/>
              </w:rPr>
            </w:pPr>
            <w:r w:rsidRPr="00AE5D63">
              <w:rPr>
                <w:b/>
                <w:bCs/>
                <w:color w:val="FFFFFF" w:themeColor="background1"/>
                <w:sz w:val="18"/>
                <w:szCs w:val="14"/>
              </w:rPr>
              <w:t>Jakość</w:t>
            </w:r>
            <w:r>
              <w:rPr>
                <w:b/>
                <w:bCs/>
                <w:color w:val="FFFFFF" w:themeColor="background1"/>
                <w:sz w:val="18"/>
                <w:szCs w:val="14"/>
              </w:rPr>
              <w:t xml:space="preserve"> </w:t>
            </w:r>
            <w:r w:rsidRPr="00AE5D63">
              <w:rPr>
                <w:b/>
                <w:bCs/>
                <w:color w:val="FFFFFF" w:themeColor="background1"/>
                <w:sz w:val="18"/>
                <w:szCs w:val="14"/>
              </w:rPr>
              <w:t>wody</w:t>
            </w:r>
            <w:r>
              <w:rPr>
                <w:b/>
                <w:bCs/>
                <w:color w:val="FFFFFF" w:themeColor="background1"/>
                <w:sz w:val="18"/>
                <w:szCs w:val="14"/>
              </w:rPr>
              <w:t xml:space="preserve"> </w:t>
            </w:r>
            <w:r w:rsidRPr="00AE5D63">
              <w:rPr>
                <w:b/>
                <w:bCs/>
                <w:color w:val="FFFFFF" w:themeColor="background1"/>
                <w:sz w:val="18"/>
                <w:szCs w:val="14"/>
              </w:rPr>
              <w:t>na</w:t>
            </w:r>
            <w:r>
              <w:rPr>
                <w:b/>
                <w:bCs/>
                <w:color w:val="FFFFFF" w:themeColor="background1"/>
                <w:sz w:val="18"/>
                <w:szCs w:val="14"/>
              </w:rPr>
              <w:t xml:space="preserve"> </w:t>
            </w:r>
            <w:r w:rsidRPr="00AE5D63">
              <w:rPr>
                <w:b/>
                <w:bCs/>
                <w:color w:val="FFFFFF" w:themeColor="background1"/>
                <w:sz w:val="18"/>
                <w:szCs w:val="14"/>
              </w:rPr>
              <w:t>koniec</w:t>
            </w:r>
            <w:r>
              <w:rPr>
                <w:b/>
                <w:bCs/>
                <w:color w:val="FFFFFF" w:themeColor="background1"/>
                <w:sz w:val="18"/>
                <w:szCs w:val="14"/>
              </w:rPr>
              <w:t xml:space="preserve"> </w:t>
            </w:r>
            <w:r w:rsidRPr="00AE5D63">
              <w:rPr>
                <w:b/>
                <w:bCs/>
                <w:color w:val="FFFFFF" w:themeColor="background1"/>
                <w:sz w:val="18"/>
                <w:szCs w:val="14"/>
              </w:rPr>
              <w:t>2024</w:t>
            </w:r>
            <w:r>
              <w:rPr>
                <w:b/>
                <w:bCs/>
                <w:color w:val="FFFFFF" w:themeColor="background1"/>
                <w:sz w:val="18"/>
                <w:szCs w:val="14"/>
              </w:rPr>
              <w:t xml:space="preserve"> </w:t>
            </w:r>
            <w:r w:rsidRPr="00AE5D63">
              <w:rPr>
                <w:b/>
                <w:bCs/>
                <w:color w:val="FFFFFF" w:themeColor="background1"/>
                <w:sz w:val="18"/>
                <w:szCs w:val="14"/>
              </w:rPr>
              <w:t>r.</w:t>
            </w:r>
          </w:p>
        </w:tc>
      </w:tr>
      <w:tr w:rsidR="00915C3C" w:rsidRPr="00AE5D63" w14:paraId="60A7DA43" w14:textId="77777777" w:rsidTr="00915C3C">
        <w:tc>
          <w:tcPr>
            <w:tcW w:w="915" w:type="pct"/>
            <w:vAlign w:val="center"/>
          </w:tcPr>
          <w:p w14:paraId="31EF5839" w14:textId="77777777" w:rsidR="00915C3C" w:rsidRPr="00AE5D63" w:rsidRDefault="00915C3C" w:rsidP="00915C3C">
            <w:pPr>
              <w:spacing w:before="20" w:after="20"/>
              <w:ind w:firstLine="0"/>
              <w:jc w:val="center"/>
              <w:rPr>
                <w:sz w:val="18"/>
                <w:szCs w:val="14"/>
              </w:rPr>
            </w:pPr>
            <w:r>
              <w:rPr>
                <w:sz w:val="18"/>
                <w:szCs w:val="14"/>
              </w:rPr>
              <w:t>Stacja uzdatniania wody Głuchów</w:t>
            </w:r>
          </w:p>
        </w:tc>
        <w:tc>
          <w:tcPr>
            <w:tcW w:w="1820" w:type="pct"/>
            <w:vAlign w:val="center"/>
          </w:tcPr>
          <w:p w14:paraId="461841CC" w14:textId="77777777" w:rsidR="00915C3C" w:rsidRPr="00AE5D63" w:rsidRDefault="00915C3C" w:rsidP="00FF3854">
            <w:pPr>
              <w:spacing w:before="20" w:after="20"/>
              <w:ind w:firstLine="0"/>
              <w:jc w:val="center"/>
              <w:rPr>
                <w:sz w:val="18"/>
                <w:szCs w:val="14"/>
              </w:rPr>
            </w:pPr>
            <w:r>
              <w:rPr>
                <w:sz w:val="18"/>
                <w:szCs w:val="14"/>
              </w:rPr>
              <w:t xml:space="preserve">Dębowa Góra, Lasota, cz. Ernestynów, Głuchów, Tomczyce, Franciszków Stary, Józefów, Teodorów, cz. Kazimierek, </w:t>
            </w:r>
            <w:proofErr w:type="spellStart"/>
            <w:r>
              <w:rPr>
                <w:sz w:val="18"/>
                <w:szCs w:val="14"/>
              </w:rPr>
              <w:t>Wewiórz</w:t>
            </w:r>
            <w:proofErr w:type="spellEnd"/>
            <w:r>
              <w:rPr>
                <w:sz w:val="18"/>
                <w:szCs w:val="14"/>
              </w:rPr>
              <w:t>, Emilianów, Wolska Kolonia, Załusin, Julianów, cz. Żeronice i Antoniew</w:t>
            </w:r>
          </w:p>
        </w:tc>
        <w:tc>
          <w:tcPr>
            <w:tcW w:w="782" w:type="pct"/>
            <w:vAlign w:val="center"/>
          </w:tcPr>
          <w:p w14:paraId="2BA106B4" w14:textId="77777777" w:rsidR="00915C3C" w:rsidRPr="00AE5D63" w:rsidRDefault="00915C3C" w:rsidP="00915C3C">
            <w:pPr>
              <w:spacing w:before="20" w:after="20"/>
              <w:rPr>
                <w:sz w:val="18"/>
                <w:szCs w:val="14"/>
              </w:rPr>
            </w:pPr>
            <w:r>
              <w:rPr>
                <w:sz w:val="18"/>
                <w:szCs w:val="14"/>
              </w:rPr>
              <w:t>229</w:t>
            </w:r>
          </w:p>
        </w:tc>
        <w:tc>
          <w:tcPr>
            <w:tcW w:w="860" w:type="pct"/>
            <w:vAlign w:val="center"/>
          </w:tcPr>
          <w:p w14:paraId="5B8AE7D4" w14:textId="77777777" w:rsidR="00915C3C" w:rsidRPr="00AE5D63" w:rsidRDefault="00915C3C" w:rsidP="00915C3C">
            <w:pPr>
              <w:spacing w:before="20" w:after="20"/>
              <w:rPr>
                <w:sz w:val="18"/>
                <w:szCs w:val="14"/>
              </w:rPr>
            </w:pPr>
            <w:r>
              <w:rPr>
                <w:sz w:val="18"/>
                <w:szCs w:val="14"/>
              </w:rPr>
              <w:t>636</w:t>
            </w:r>
          </w:p>
        </w:tc>
        <w:tc>
          <w:tcPr>
            <w:tcW w:w="622" w:type="pct"/>
            <w:vAlign w:val="center"/>
          </w:tcPr>
          <w:p w14:paraId="7AEC91F2" w14:textId="77777777" w:rsidR="00915C3C" w:rsidRPr="00AE5D63" w:rsidRDefault="00915C3C" w:rsidP="00915C3C">
            <w:pPr>
              <w:spacing w:before="20" w:after="20"/>
              <w:ind w:firstLine="0"/>
              <w:jc w:val="center"/>
              <w:rPr>
                <w:sz w:val="18"/>
                <w:szCs w:val="14"/>
              </w:rPr>
            </w:pPr>
            <w:r>
              <w:rPr>
                <w:sz w:val="18"/>
                <w:szCs w:val="14"/>
              </w:rPr>
              <w:t>przydatna do spożycia</w:t>
            </w:r>
          </w:p>
        </w:tc>
      </w:tr>
      <w:tr w:rsidR="00915C3C" w:rsidRPr="00AE5D63" w14:paraId="18FF0512" w14:textId="77777777" w:rsidTr="00915C3C">
        <w:tc>
          <w:tcPr>
            <w:tcW w:w="915" w:type="pct"/>
            <w:vAlign w:val="center"/>
          </w:tcPr>
          <w:p w14:paraId="226D2504" w14:textId="77777777" w:rsidR="00915C3C" w:rsidRPr="00AE5D63" w:rsidRDefault="00915C3C" w:rsidP="00915C3C">
            <w:pPr>
              <w:spacing w:before="20" w:after="20"/>
              <w:ind w:firstLine="0"/>
              <w:jc w:val="center"/>
              <w:rPr>
                <w:sz w:val="18"/>
                <w:szCs w:val="14"/>
              </w:rPr>
            </w:pPr>
            <w:r>
              <w:rPr>
                <w:sz w:val="18"/>
                <w:szCs w:val="14"/>
              </w:rPr>
              <w:t>Stacja uzdatniania wody Orłów</w:t>
            </w:r>
          </w:p>
        </w:tc>
        <w:tc>
          <w:tcPr>
            <w:tcW w:w="1820" w:type="pct"/>
            <w:vAlign w:val="center"/>
          </w:tcPr>
          <w:p w14:paraId="5031DAC7" w14:textId="77777777" w:rsidR="00915C3C" w:rsidRPr="00AE5D63" w:rsidRDefault="00915C3C" w:rsidP="00FF3854">
            <w:pPr>
              <w:spacing w:before="20" w:after="20"/>
              <w:ind w:firstLine="0"/>
              <w:jc w:val="center"/>
              <w:rPr>
                <w:sz w:val="18"/>
                <w:szCs w:val="14"/>
              </w:rPr>
            </w:pPr>
            <w:r>
              <w:rPr>
                <w:sz w:val="18"/>
                <w:szCs w:val="14"/>
              </w:rPr>
              <w:t xml:space="preserve">Gosławice, Mateuszew, Mirosławice, Orłów – Kolonia, Orłów – Parcel, Potok, Waliszew, Wola Kałkowa, cz. Żeronice, </w:t>
            </w:r>
            <w:proofErr w:type="spellStart"/>
            <w:r>
              <w:rPr>
                <w:sz w:val="18"/>
                <w:szCs w:val="14"/>
              </w:rPr>
              <w:t>Eliaszew</w:t>
            </w:r>
            <w:proofErr w:type="spellEnd"/>
            <w:r>
              <w:rPr>
                <w:sz w:val="18"/>
                <w:szCs w:val="14"/>
              </w:rPr>
              <w:t>, Wiktorów i Jaroszówka</w:t>
            </w:r>
          </w:p>
        </w:tc>
        <w:tc>
          <w:tcPr>
            <w:tcW w:w="782" w:type="pct"/>
            <w:vAlign w:val="center"/>
          </w:tcPr>
          <w:p w14:paraId="23A2D358" w14:textId="77777777" w:rsidR="00915C3C" w:rsidRPr="00AE5D63" w:rsidRDefault="00915C3C" w:rsidP="00915C3C">
            <w:pPr>
              <w:spacing w:before="20" w:after="20"/>
              <w:rPr>
                <w:sz w:val="18"/>
                <w:szCs w:val="14"/>
              </w:rPr>
            </w:pPr>
            <w:r>
              <w:rPr>
                <w:sz w:val="18"/>
                <w:szCs w:val="14"/>
              </w:rPr>
              <w:t>293</w:t>
            </w:r>
          </w:p>
        </w:tc>
        <w:tc>
          <w:tcPr>
            <w:tcW w:w="860" w:type="pct"/>
            <w:vAlign w:val="center"/>
          </w:tcPr>
          <w:p w14:paraId="3892A2A6" w14:textId="77777777" w:rsidR="00915C3C" w:rsidRPr="00AE5D63" w:rsidRDefault="00915C3C" w:rsidP="00915C3C">
            <w:pPr>
              <w:spacing w:before="20" w:after="20"/>
              <w:rPr>
                <w:sz w:val="18"/>
                <w:szCs w:val="14"/>
              </w:rPr>
            </w:pPr>
            <w:r>
              <w:rPr>
                <w:sz w:val="18"/>
                <w:szCs w:val="14"/>
              </w:rPr>
              <w:t>550</w:t>
            </w:r>
          </w:p>
        </w:tc>
        <w:tc>
          <w:tcPr>
            <w:tcW w:w="622" w:type="pct"/>
            <w:vAlign w:val="center"/>
          </w:tcPr>
          <w:p w14:paraId="6C767F50" w14:textId="77777777" w:rsidR="00915C3C" w:rsidRPr="00AE5D63" w:rsidRDefault="00915C3C" w:rsidP="00915C3C">
            <w:pPr>
              <w:spacing w:before="20" w:after="20"/>
              <w:ind w:firstLine="0"/>
              <w:jc w:val="center"/>
              <w:rPr>
                <w:sz w:val="18"/>
                <w:szCs w:val="14"/>
              </w:rPr>
            </w:pPr>
            <w:r>
              <w:rPr>
                <w:sz w:val="18"/>
                <w:szCs w:val="14"/>
              </w:rPr>
              <w:t>przydatna do spożycia</w:t>
            </w:r>
          </w:p>
        </w:tc>
      </w:tr>
      <w:tr w:rsidR="00915C3C" w:rsidRPr="00AE5D63" w14:paraId="53DBF6D1" w14:textId="77777777" w:rsidTr="00915C3C">
        <w:tc>
          <w:tcPr>
            <w:tcW w:w="915" w:type="pct"/>
            <w:vAlign w:val="center"/>
          </w:tcPr>
          <w:p w14:paraId="0A723153" w14:textId="77777777" w:rsidR="00915C3C" w:rsidRPr="00AE5D63" w:rsidRDefault="00915C3C" w:rsidP="00915C3C">
            <w:pPr>
              <w:spacing w:before="20" w:after="20"/>
              <w:ind w:firstLine="0"/>
              <w:jc w:val="center"/>
              <w:rPr>
                <w:sz w:val="18"/>
                <w:szCs w:val="14"/>
              </w:rPr>
            </w:pPr>
            <w:r>
              <w:rPr>
                <w:sz w:val="18"/>
                <w:szCs w:val="14"/>
              </w:rPr>
              <w:t>Stacja uzdatniania wody Pniewo</w:t>
            </w:r>
          </w:p>
        </w:tc>
        <w:tc>
          <w:tcPr>
            <w:tcW w:w="1820" w:type="pct"/>
            <w:vAlign w:val="center"/>
          </w:tcPr>
          <w:p w14:paraId="59DAEFF4" w14:textId="77777777" w:rsidR="00915C3C" w:rsidRPr="00AE5D63" w:rsidRDefault="00915C3C" w:rsidP="00FF3854">
            <w:pPr>
              <w:spacing w:before="20" w:after="20"/>
              <w:ind w:firstLine="0"/>
              <w:jc w:val="center"/>
              <w:rPr>
                <w:sz w:val="18"/>
                <w:szCs w:val="14"/>
              </w:rPr>
            </w:pPr>
            <w:r>
              <w:rPr>
                <w:sz w:val="18"/>
                <w:szCs w:val="14"/>
              </w:rPr>
              <w:t xml:space="preserve">Antoniew, </w:t>
            </w:r>
            <w:proofErr w:type="spellStart"/>
            <w:r>
              <w:rPr>
                <w:sz w:val="18"/>
                <w:szCs w:val="14"/>
              </w:rPr>
              <w:t>Wilkęsy</w:t>
            </w:r>
            <w:proofErr w:type="spellEnd"/>
            <w:r>
              <w:rPr>
                <w:sz w:val="18"/>
                <w:szCs w:val="14"/>
              </w:rPr>
              <w:t xml:space="preserve">, </w:t>
            </w:r>
            <w:proofErr w:type="spellStart"/>
            <w:r>
              <w:rPr>
                <w:sz w:val="18"/>
                <w:szCs w:val="14"/>
              </w:rPr>
              <w:t>Annetów</w:t>
            </w:r>
            <w:proofErr w:type="spellEnd"/>
            <w:r>
              <w:rPr>
                <w:sz w:val="18"/>
                <w:szCs w:val="14"/>
              </w:rPr>
              <w:t xml:space="preserve">, Franciszków Nowy, Bedlno, Bedlno – Wieś, Bedlno Kamieniec – Kamieniec, Odolin, Florianów, Garbów, Groszki, Jaroszówka, Janów, cz. Kazimierek, Kamilew, Konstantynów, Czarnów, Kręcieszki i Tarnów, Plecka Dąbrowa, Pniewo, Pniewo Małe, Pniewska Kolonia, Tomaszew, Stradzew, Stradzew – Górki, Stanisławice, Szewce Nadolne, Szewce Owsiane, Szewce – Walentyna, Marynin, Wojszyce, </w:t>
            </w:r>
            <w:proofErr w:type="spellStart"/>
            <w:r>
              <w:rPr>
                <w:sz w:val="18"/>
                <w:szCs w:val="14"/>
              </w:rPr>
              <w:t>Wyrów</w:t>
            </w:r>
            <w:proofErr w:type="spellEnd"/>
            <w:r>
              <w:rPr>
                <w:sz w:val="18"/>
                <w:szCs w:val="14"/>
              </w:rPr>
              <w:t xml:space="preserve">, Ruszki, Zleszyn i </w:t>
            </w:r>
            <w:proofErr w:type="spellStart"/>
            <w:r>
              <w:rPr>
                <w:sz w:val="18"/>
                <w:szCs w:val="14"/>
              </w:rPr>
              <w:t>Odolinek</w:t>
            </w:r>
            <w:proofErr w:type="spellEnd"/>
          </w:p>
        </w:tc>
        <w:tc>
          <w:tcPr>
            <w:tcW w:w="782" w:type="pct"/>
            <w:vAlign w:val="center"/>
          </w:tcPr>
          <w:p w14:paraId="3F344353" w14:textId="77777777" w:rsidR="00915C3C" w:rsidRPr="00AE5D63" w:rsidRDefault="00915C3C" w:rsidP="00915C3C">
            <w:pPr>
              <w:spacing w:before="20" w:after="20"/>
              <w:rPr>
                <w:sz w:val="18"/>
                <w:szCs w:val="14"/>
              </w:rPr>
            </w:pPr>
            <w:r>
              <w:rPr>
                <w:sz w:val="18"/>
                <w:szCs w:val="14"/>
              </w:rPr>
              <w:t>877</w:t>
            </w:r>
          </w:p>
        </w:tc>
        <w:tc>
          <w:tcPr>
            <w:tcW w:w="860" w:type="pct"/>
            <w:vAlign w:val="center"/>
          </w:tcPr>
          <w:p w14:paraId="53079F44" w14:textId="77777777" w:rsidR="00915C3C" w:rsidRPr="00AE5D63" w:rsidRDefault="00915C3C" w:rsidP="00915C3C">
            <w:pPr>
              <w:spacing w:before="20" w:after="20"/>
              <w:rPr>
                <w:sz w:val="18"/>
                <w:szCs w:val="14"/>
              </w:rPr>
            </w:pPr>
            <w:r>
              <w:rPr>
                <w:sz w:val="18"/>
                <w:szCs w:val="14"/>
              </w:rPr>
              <w:t>3 058</w:t>
            </w:r>
          </w:p>
        </w:tc>
        <w:tc>
          <w:tcPr>
            <w:tcW w:w="622" w:type="pct"/>
            <w:vAlign w:val="center"/>
          </w:tcPr>
          <w:p w14:paraId="6675E4EB" w14:textId="77777777" w:rsidR="00915C3C" w:rsidRPr="00AE5D63" w:rsidRDefault="00915C3C" w:rsidP="00915C3C">
            <w:pPr>
              <w:spacing w:before="20" w:after="20"/>
              <w:ind w:firstLine="0"/>
              <w:jc w:val="center"/>
              <w:rPr>
                <w:sz w:val="18"/>
                <w:szCs w:val="14"/>
              </w:rPr>
            </w:pPr>
            <w:r>
              <w:rPr>
                <w:sz w:val="18"/>
                <w:szCs w:val="14"/>
              </w:rPr>
              <w:t>przydatna do spożycia</w:t>
            </w:r>
          </w:p>
        </w:tc>
      </w:tr>
    </w:tbl>
    <w:p w14:paraId="38989BE6" w14:textId="44ECD784" w:rsidR="00915C3C" w:rsidRPr="00C55A4B" w:rsidRDefault="00915C3C" w:rsidP="00C55A4B">
      <w:pPr>
        <w:pStyle w:val="Bezodstpw"/>
        <w:jc w:val="center"/>
      </w:pPr>
      <w:r w:rsidRPr="00C55A4B">
        <w:t>Źródło: projekt Strategii Rozwoju Gminy Bedlno na lata 2027-2037</w:t>
      </w:r>
    </w:p>
    <w:p w14:paraId="6AD18B02" w14:textId="77777777" w:rsidR="00915C3C" w:rsidRDefault="00915C3C" w:rsidP="00915C3C">
      <w:pPr>
        <w:spacing w:line="360" w:lineRule="auto"/>
        <w:jc w:val="both"/>
      </w:pPr>
    </w:p>
    <w:p w14:paraId="51A19694" w14:textId="48A13094" w:rsidR="00915C3C" w:rsidRDefault="00915C3C" w:rsidP="00915C3C">
      <w:pPr>
        <w:spacing w:line="360" w:lineRule="auto"/>
        <w:jc w:val="both"/>
      </w:pPr>
      <w:r>
        <w:lastRenderedPageBreak/>
        <w:t xml:space="preserve">Do sołectwa Zosinów oraz kilku budynków mieszkalnych w miejscowościach Plecka Dąbrowa, Karolew i Wydmuch woda dostarczana jest z gmin sąsiednich. </w:t>
      </w:r>
    </w:p>
    <w:p w14:paraId="701BF251" w14:textId="03CEC57D" w:rsidR="00915C3C" w:rsidRPr="00915C3C" w:rsidRDefault="00915C3C" w:rsidP="00C83116">
      <w:pPr>
        <w:spacing w:line="360" w:lineRule="auto"/>
        <w:jc w:val="both"/>
      </w:pPr>
      <w:r w:rsidRPr="00E01B66">
        <w:t>W</w:t>
      </w:r>
      <w:r>
        <w:t xml:space="preserve"> </w:t>
      </w:r>
      <w:r w:rsidRPr="00E01B66">
        <w:t>zakresie</w:t>
      </w:r>
      <w:r>
        <w:t xml:space="preserve"> </w:t>
      </w:r>
      <w:r w:rsidRPr="00E01B66">
        <w:t>stanu</w:t>
      </w:r>
      <w:r>
        <w:t xml:space="preserve"> </w:t>
      </w:r>
      <w:r w:rsidRPr="00E01B66">
        <w:t>infrastruktury</w:t>
      </w:r>
      <w:r>
        <w:t xml:space="preserve"> </w:t>
      </w:r>
      <w:r w:rsidRPr="00E01B66">
        <w:t>wodociągowej</w:t>
      </w:r>
      <w:r>
        <w:t xml:space="preserve"> </w:t>
      </w:r>
      <w:r w:rsidRPr="00E01B66">
        <w:t>na</w:t>
      </w:r>
      <w:r>
        <w:t xml:space="preserve"> </w:t>
      </w:r>
      <w:r w:rsidRPr="00E01B66">
        <w:t>terenie</w:t>
      </w:r>
      <w:r>
        <w:t xml:space="preserve"> </w:t>
      </w:r>
      <w:r w:rsidRPr="00E01B66">
        <w:t>gminy</w:t>
      </w:r>
      <w:r>
        <w:t xml:space="preserve"> </w:t>
      </w:r>
      <w:r w:rsidRPr="00E01B66">
        <w:t>należy</w:t>
      </w:r>
      <w:r>
        <w:t xml:space="preserve"> </w:t>
      </w:r>
      <w:r w:rsidRPr="00E01B66">
        <w:t>zwrócić</w:t>
      </w:r>
      <w:r>
        <w:t xml:space="preserve"> </w:t>
      </w:r>
      <w:r w:rsidRPr="00E01B66">
        <w:t>szczególną</w:t>
      </w:r>
      <w:r>
        <w:t xml:space="preserve"> </w:t>
      </w:r>
      <w:r w:rsidRPr="00E01B66">
        <w:t>uwagę</w:t>
      </w:r>
      <w:r>
        <w:t xml:space="preserve"> </w:t>
      </w:r>
      <w:r w:rsidRPr="00E01B66">
        <w:t>na</w:t>
      </w:r>
      <w:r>
        <w:t xml:space="preserve"> </w:t>
      </w:r>
      <w:r w:rsidRPr="00E01B66">
        <w:t>jej</w:t>
      </w:r>
      <w:r>
        <w:t xml:space="preserve"> </w:t>
      </w:r>
      <w:r w:rsidRPr="00E01B66">
        <w:t>częściowe</w:t>
      </w:r>
      <w:r>
        <w:t xml:space="preserve"> </w:t>
      </w:r>
      <w:r w:rsidRPr="00E01B66">
        <w:t>zużycie</w:t>
      </w:r>
      <w:r>
        <w:t xml:space="preserve"> </w:t>
      </w:r>
      <w:r w:rsidRPr="00E01B66">
        <w:t>technologiczne</w:t>
      </w:r>
      <w:r>
        <w:t xml:space="preserve"> </w:t>
      </w:r>
      <w:r w:rsidRPr="00E01B66">
        <w:t>oraz</w:t>
      </w:r>
      <w:r>
        <w:t xml:space="preserve"> </w:t>
      </w:r>
      <w:r w:rsidRPr="00E01B66">
        <w:t>niedostosowanie</w:t>
      </w:r>
      <w:r>
        <w:t xml:space="preserve"> </w:t>
      </w:r>
      <w:r w:rsidRPr="00E01B66">
        <w:t>do</w:t>
      </w:r>
      <w:r>
        <w:t xml:space="preserve"> </w:t>
      </w:r>
      <w:r w:rsidRPr="00E01B66">
        <w:t>współczesnych</w:t>
      </w:r>
      <w:r>
        <w:t xml:space="preserve"> </w:t>
      </w:r>
      <w:r w:rsidRPr="00E01B66">
        <w:t>standardów</w:t>
      </w:r>
      <w:r>
        <w:t xml:space="preserve"> </w:t>
      </w:r>
      <w:r w:rsidRPr="00E01B66">
        <w:t>eksploatacyjnych.</w:t>
      </w:r>
      <w:r>
        <w:t xml:space="preserve"> </w:t>
      </w:r>
      <w:r w:rsidRPr="00E01B66">
        <w:t>Istotnym</w:t>
      </w:r>
      <w:r>
        <w:t xml:space="preserve"> </w:t>
      </w:r>
      <w:r w:rsidRPr="00E01B66">
        <w:t>problemem</w:t>
      </w:r>
      <w:r>
        <w:t xml:space="preserve"> </w:t>
      </w:r>
      <w:r w:rsidRPr="00E01B66">
        <w:t>jest</w:t>
      </w:r>
      <w:r>
        <w:t xml:space="preserve"> </w:t>
      </w:r>
      <w:r w:rsidRPr="00E01B66">
        <w:t>funkcjonowanie</w:t>
      </w:r>
      <w:r>
        <w:t xml:space="preserve"> </w:t>
      </w:r>
      <w:r w:rsidRPr="00E01B66">
        <w:t>odcinków</w:t>
      </w:r>
      <w:r>
        <w:t xml:space="preserve"> </w:t>
      </w:r>
      <w:r w:rsidRPr="00E01B66">
        <w:t>sieci</w:t>
      </w:r>
      <w:r>
        <w:t xml:space="preserve"> </w:t>
      </w:r>
      <w:r w:rsidRPr="00E01B66">
        <w:t>wykonanych</w:t>
      </w:r>
      <w:r>
        <w:t xml:space="preserve"> </w:t>
      </w:r>
      <w:r w:rsidRPr="00E01B66">
        <w:t>z</w:t>
      </w:r>
      <w:r>
        <w:t xml:space="preserve"> </w:t>
      </w:r>
      <w:r w:rsidRPr="00E01B66">
        <w:t>rur</w:t>
      </w:r>
      <w:r>
        <w:t xml:space="preserve"> </w:t>
      </w:r>
      <w:r w:rsidRPr="00E01B66">
        <w:t>azbestowo-cementowych,</w:t>
      </w:r>
      <w:r>
        <w:t xml:space="preserve"> </w:t>
      </w:r>
      <w:r w:rsidRPr="00E01B66">
        <w:t>których</w:t>
      </w:r>
      <w:r>
        <w:t xml:space="preserve"> </w:t>
      </w:r>
      <w:r w:rsidRPr="00E01B66">
        <w:t>łączna</w:t>
      </w:r>
      <w:r>
        <w:t xml:space="preserve"> </w:t>
      </w:r>
      <w:r w:rsidRPr="00E01B66">
        <w:t>długość</w:t>
      </w:r>
      <w:r>
        <w:t xml:space="preserve"> </w:t>
      </w:r>
      <w:r w:rsidRPr="00E01B66">
        <w:t>wynosi</w:t>
      </w:r>
      <w:r>
        <w:t xml:space="preserve"> </w:t>
      </w:r>
      <w:r w:rsidRPr="00E01B66">
        <w:t>około</w:t>
      </w:r>
      <w:r>
        <w:t xml:space="preserve"> </w:t>
      </w:r>
      <w:r w:rsidRPr="00E01B66">
        <w:t>8</w:t>
      </w:r>
      <w:r>
        <w:t xml:space="preserve"> </w:t>
      </w:r>
      <w:r w:rsidRPr="00E01B66">
        <w:t>km.</w:t>
      </w:r>
      <w:r>
        <w:t xml:space="preserve"> </w:t>
      </w:r>
      <w:r w:rsidRPr="00E01B66">
        <w:t>Materiał</w:t>
      </w:r>
      <w:r>
        <w:t xml:space="preserve"> </w:t>
      </w:r>
      <w:r w:rsidRPr="00E01B66">
        <w:t>ten,</w:t>
      </w:r>
      <w:r>
        <w:t xml:space="preserve"> </w:t>
      </w:r>
      <w:r w:rsidRPr="00E01B66">
        <w:t>uznawany</w:t>
      </w:r>
      <w:r>
        <w:t xml:space="preserve"> </w:t>
      </w:r>
      <w:r w:rsidRPr="00E01B66">
        <w:t>obecnie</w:t>
      </w:r>
      <w:r>
        <w:t xml:space="preserve"> </w:t>
      </w:r>
      <w:r w:rsidRPr="00E01B66">
        <w:t>za</w:t>
      </w:r>
      <w:r>
        <w:t xml:space="preserve"> </w:t>
      </w:r>
      <w:r w:rsidRPr="00E01B66">
        <w:t>przestarzały</w:t>
      </w:r>
      <w:r>
        <w:t xml:space="preserve"> </w:t>
      </w:r>
      <w:r w:rsidRPr="00E01B66">
        <w:t>i</w:t>
      </w:r>
      <w:r>
        <w:t> </w:t>
      </w:r>
      <w:r w:rsidRPr="00E01B66">
        <w:t>potencjalnie</w:t>
      </w:r>
      <w:r>
        <w:t xml:space="preserve"> </w:t>
      </w:r>
      <w:r w:rsidRPr="00E01B66">
        <w:t>szkodliwy</w:t>
      </w:r>
      <w:r>
        <w:t xml:space="preserve"> </w:t>
      </w:r>
      <w:r w:rsidRPr="00E01B66">
        <w:t>dla</w:t>
      </w:r>
      <w:r>
        <w:t xml:space="preserve"> </w:t>
      </w:r>
      <w:r w:rsidRPr="00E01B66">
        <w:t>zdrowia,</w:t>
      </w:r>
      <w:r>
        <w:t xml:space="preserve"> </w:t>
      </w:r>
      <w:r w:rsidRPr="00E01B66">
        <w:t>wymaga</w:t>
      </w:r>
      <w:r>
        <w:t xml:space="preserve"> </w:t>
      </w:r>
      <w:r w:rsidRPr="00E01B66">
        <w:t>sukcesywnej</w:t>
      </w:r>
      <w:r>
        <w:t xml:space="preserve"> </w:t>
      </w:r>
      <w:r w:rsidRPr="00E01B66">
        <w:t>wymiany</w:t>
      </w:r>
      <w:r>
        <w:t xml:space="preserve"> </w:t>
      </w:r>
      <w:r w:rsidRPr="00E01B66">
        <w:t>w</w:t>
      </w:r>
      <w:r>
        <w:t xml:space="preserve"> </w:t>
      </w:r>
      <w:r w:rsidRPr="00E01B66">
        <w:t>ramach</w:t>
      </w:r>
      <w:r>
        <w:t xml:space="preserve"> </w:t>
      </w:r>
      <w:r w:rsidRPr="00E01B66">
        <w:t>działań</w:t>
      </w:r>
      <w:r>
        <w:t xml:space="preserve"> </w:t>
      </w:r>
      <w:r w:rsidRPr="00E01B66">
        <w:t>modernizacyjnych,</w:t>
      </w:r>
      <w:r>
        <w:t xml:space="preserve"> </w:t>
      </w:r>
      <w:r w:rsidRPr="00E01B66">
        <w:t>zarówno</w:t>
      </w:r>
      <w:r>
        <w:t xml:space="preserve"> </w:t>
      </w:r>
      <w:r w:rsidRPr="00E01B66">
        <w:t>ze</w:t>
      </w:r>
      <w:r>
        <w:t xml:space="preserve"> </w:t>
      </w:r>
      <w:r w:rsidRPr="00E01B66">
        <w:t>względów</w:t>
      </w:r>
      <w:r>
        <w:t xml:space="preserve"> </w:t>
      </w:r>
      <w:r w:rsidRPr="00E01B66">
        <w:t>technicznych,</w:t>
      </w:r>
      <w:r>
        <w:t xml:space="preserve"> </w:t>
      </w:r>
      <w:r w:rsidRPr="00E01B66">
        <w:t>jak</w:t>
      </w:r>
      <w:r>
        <w:t xml:space="preserve"> </w:t>
      </w:r>
      <w:r w:rsidRPr="00E01B66">
        <w:t>i</w:t>
      </w:r>
      <w:r>
        <w:t xml:space="preserve"> </w:t>
      </w:r>
      <w:r w:rsidRPr="00E01B66">
        <w:t>środowiskowych.</w:t>
      </w:r>
      <w:r>
        <w:t xml:space="preserve"> </w:t>
      </w:r>
      <w:r w:rsidRPr="00E01B66">
        <w:t>Dodatkowo</w:t>
      </w:r>
      <w:r>
        <w:t xml:space="preserve"> </w:t>
      </w:r>
      <w:r w:rsidRPr="00E01B66">
        <w:t>w</w:t>
      </w:r>
      <w:r>
        <w:t xml:space="preserve"> </w:t>
      </w:r>
      <w:r w:rsidRPr="00E01B66">
        <w:t>systemie</w:t>
      </w:r>
      <w:r>
        <w:t xml:space="preserve"> </w:t>
      </w:r>
      <w:r w:rsidRPr="00E01B66">
        <w:t>zaopatrzenia</w:t>
      </w:r>
      <w:r>
        <w:t xml:space="preserve"> </w:t>
      </w:r>
      <w:r w:rsidRPr="00E01B66">
        <w:t>w</w:t>
      </w:r>
      <w:r>
        <w:t xml:space="preserve"> </w:t>
      </w:r>
      <w:r w:rsidRPr="00E01B66">
        <w:t>wodę</w:t>
      </w:r>
      <w:r>
        <w:t xml:space="preserve"> </w:t>
      </w:r>
      <w:r w:rsidRPr="00E01B66">
        <w:t>obserwuje</w:t>
      </w:r>
      <w:r>
        <w:t xml:space="preserve"> </w:t>
      </w:r>
      <w:r w:rsidRPr="00E01B66">
        <w:t>się</w:t>
      </w:r>
      <w:r>
        <w:t xml:space="preserve"> </w:t>
      </w:r>
      <w:r w:rsidRPr="00E01B66">
        <w:t>okresowe</w:t>
      </w:r>
      <w:r>
        <w:t xml:space="preserve"> </w:t>
      </w:r>
      <w:r w:rsidRPr="00E01B66">
        <w:t>spadki</w:t>
      </w:r>
      <w:r>
        <w:t xml:space="preserve"> </w:t>
      </w:r>
      <w:r w:rsidRPr="00E01B66">
        <w:t>ciśnienia,</w:t>
      </w:r>
      <w:r>
        <w:t xml:space="preserve"> </w:t>
      </w:r>
      <w:r w:rsidRPr="00E01B66">
        <w:t>szczególnie</w:t>
      </w:r>
      <w:r>
        <w:t xml:space="preserve"> </w:t>
      </w:r>
      <w:r w:rsidRPr="00E01B66">
        <w:t>w</w:t>
      </w:r>
      <w:r>
        <w:t xml:space="preserve"> </w:t>
      </w:r>
      <w:r w:rsidRPr="00E01B66">
        <w:t>sezonie</w:t>
      </w:r>
      <w:r>
        <w:t xml:space="preserve"> </w:t>
      </w:r>
      <w:r w:rsidRPr="00E01B66">
        <w:t>letnim,</w:t>
      </w:r>
      <w:r>
        <w:t xml:space="preserve"> </w:t>
      </w:r>
      <w:r w:rsidRPr="00E01B66">
        <w:t>co</w:t>
      </w:r>
      <w:r>
        <w:t xml:space="preserve"> </w:t>
      </w:r>
      <w:r w:rsidRPr="00E01B66">
        <w:t>wynika</w:t>
      </w:r>
      <w:r>
        <w:t xml:space="preserve"> </w:t>
      </w:r>
      <w:r w:rsidRPr="00E01B66">
        <w:t>ze</w:t>
      </w:r>
      <w:r>
        <w:t xml:space="preserve"> </w:t>
      </w:r>
      <w:r w:rsidRPr="00E01B66">
        <w:t>zwiększonego</w:t>
      </w:r>
      <w:r>
        <w:t xml:space="preserve"> </w:t>
      </w:r>
      <w:r w:rsidRPr="00E01B66">
        <w:t>poboru</w:t>
      </w:r>
      <w:r>
        <w:t xml:space="preserve"> </w:t>
      </w:r>
      <w:r w:rsidRPr="00E01B66">
        <w:t>wody,</w:t>
      </w:r>
      <w:r>
        <w:t xml:space="preserve"> </w:t>
      </w:r>
      <w:r w:rsidRPr="00E01B66">
        <w:t>związanego</w:t>
      </w:r>
      <w:r>
        <w:t xml:space="preserve"> </w:t>
      </w:r>
      <w:r w:rsidRPr="00E01B66">
        <w:t>głównie</w:t>
      </w:r>
      <w:r>
        <w:t xml:space="preserve"> </w:t>
      </w:r>
      <w:r w:rsidRPr="00E01B66">
        <w:t>z</w:t>
      </w:r>
      <w:r>
        <w:t xml:space="preserve"> </w:t>
      </w:r>
      <w:r w:rsidRPr="00E01B66">
        <w:t>podlewaniem</w:t>
      </w:r>
      <w:r>
        <w:t xml:space="preserve"> roślinności. </w:t>
      </w:r>
      <w:r w:rsidRPr="00E01B66">
        <w:t>Zjawisko</w:t>
      </w:r>
      <w:r>
        <w:t xml:space="preserve"> </w:t>
      </w:r>
      <w:r w:rsidRPr="00E01B66">
        <w:t>to</w:t>
      </w:r>
      <w:r>
        <w:t xml:space="preserve"> </w:t>
      </w:r>
      <w:r w:rsidRPr="00E01B66">
        <w:t>wskazuje</w:t>
      </w:r>
      <w:r>
        <w:t xml:space="preserve"> </w:t>
      </w:r>
      <w:r w:rsidRPr="00E01B66">
        <w:t>na</w:t>
      </w:r>
      <w:r>
        <w:t xml:space="preserve"> </w:t>
      </w:r>
      <w:r w:rsidRPr="00E01B66">
        <w:t>ograniczoną</w:t>
      </w:r>
      <w:r>
        <w:t xml:space="preserve"> </w:t>
      </w:r>
      <w:r w:rsidRPr="00E01B66">
        <w:t>wydolność</w:t>
      </w:r>
      <w:r>
        <w:t xml:space="preserve"> </w:t>
      </w:r>
      <w:r w:rsidRPr="00E01B66">
        <w:t>sieci</w:t>
      </w:r>
      <w:r>
        <w:t xml:space="preserve"> </w:t>
      </w:r>
      <w:r w:rsidRPr="00E01B66">
        <w:t>w</w:t>
      </w:r>
      <w:r>
        <w:t xml:space="preserve"> </w:t>
      </w:r>
      <w:r w:rsidRPr="00E01B66">
        <w:t>warunkach</w:t>
      </w:r>
      <w:r>
        <w:t xml:space="preserve"> </w:t>
      </w:r>
      <w:r w:rsidRPr="00E01B66">
        <w:t>wzmożonego</w:t>
      </w:r>
      <w:r>
        <w:t xml:space="preserve"> </w:t>
      </w:r>
      <w:r w:rsidRPr="00E01B66">
        <w:t>zapotrzebowania</w:t>
      </w:r>
      <w:r>
        <w:t xml:space="preserve"> </w:t>
      </w:r>
      <w:r w:rsidRPr="00E01B66">
        <w:t>oraz</w:t>
      </w:r>
      <w:r>
        <w:t xml:space="preserve"> </w:t>
      </w:r>
      <w:r w:rsidRPr="00E01B66">
        <w:t>może</w:t>
      </w:r>
      <w:r>
        <w:t xml:space="preserve"> </w:t>
      </w:r>
      <w:r w:rsidRPr="00E01B66">
        <w:t>świadczyć</w:t>
      </w:r>
      <w:r>
        <w:t xml:space="preserve"> </w:t>
      </w:r>
      <w:r w:rsidRPr="00E01B66">
        <w:t>o</w:t>
      </w:r>
      <w:r>
        <w:t xml:space="preserve"> </w:t>
      </w:r>
      <w:r w:rsidRPr="00E01B66">
        <w:t>konieczności</w:t>
      </w:r>
      <w:r>
        <w:t xml:space="preserve"> </w:t>
      </w:r>
      <w:r w:rsidRPr="00E01B66">
        <w:t>rozbudowy</w:t>
      </w:r>
      <w:r>
        <w:t xml:space="preserve"> </w:t>
      </w:r>
      <w:r w:rsidRPr="00E01B66">
        <w:t>infrastruktury,</w:t>
      </w:r>
      <w:r>
        <w:t xml:space="preserve"> </w:t>
      </w:r>
      <w:r w:rsidRPr="00E01B66">
        <w:t>poprawy</w:t>
      </w:r>
      <w:r>
        <w:t xml:space="preserve"> </w:t>
      </w:r>
      <w:r w:rsidRPr="00E01B66">
        <w:t>jej</w:t>
      </w:r>
      <w:r>
        <w:t xml:space="preserve"> </w:t>
      </w:r>
      <w:r w:rsidRPr="00E01B66">
        <w:t>parametrów</w:t>
      </w:r>
      <w:r>
        <w:t xml:space="preserve"> </w:t>
      </w:r>
      <w:r w:rsidRPr="00E01B66">
        <w:t>technicznych</w:t>
      </w:r>
      <w:r>
        <w:t xml:space="preserve"> </w:t>
      </w:r>
      <w:r w:rsidRPr="00E01B66">
        <w:t>lub</w:t>
      </w:r>
      <w:r>
        <w:t xml:space="preserve"> </w:t>
      </w:r>
      <w:r w:rsidRPr="00E01B66">
        <w:t>wdrożenia</w:t>
      </w:r>
      <w:r>
        <w:t xml:space="preserve"> </w:t>
      </w:r>
      <w:r w:rsidRPr="00E01B66">
        <w:t>rozwiązań</w:t>
      </w:r>
      <w:r>
        <w:t xml:space="preserve"> </w:t>
      </w:r>
      <w:r w:rsidRPr="00E01B66">
        <w:t>zarządzania</w:t>
      </w:r>
      <w:r>
        <w:t xml:space="preserve"> </w:t>
      </w:r>
      <w:r w:rsidRPr="00E01B66">
        <w:t>popytem</w:t>
      </w:r>
      <w:r>
        <w:t xml:space="preserve"> </w:t>
      </w:r>
      <w:r w:rsidRPr="00E01B66">
        <w:t>na</w:t>
      </w:r>
      <w:r>
        <w:t xml:space="preserve"> </w:t>
      </w:r>
      <w:r w:rsidRPr="00E01B66">
        <w:t>wodę.</w:t>
      </w:r>
    </w:p>
    <w:p w14:paraId="62C62C8F" w14:textId="34FFC6A2" w:rsidR="00FF3854" w:rsidRDefault="00FF3854" w:rsidP="007D4AF9">
      <w:pPr>
        <w:spacing w:line="360" w:lineRule="auto"/>
        <w:jc w:val="both"/>
        <w:rPr>
          <w:rFonts w:cs="Open Sans"/>
          <w:szCs w:val="20"/>
        </w:rPr>
      </w:pPr>
      <w:r w:rsidRPr="00FF3854">
        <w:rPr>
          <w:rFonts w:cs="Open Sans"/>
          <w:szCs w:val="20"/>
        </w:rPr>
        <w:t xml:space="preserve">Na terenie Gminy Bedlno nie funkcjonuje kanalizacja sanitarna, a podstawę systemu utylizacji nieczystości płynnych stanowią zbiorniki bezodpływowe oraz przydomowe oczyszczalnie ścieków. Samorząd lokalny Gminy Bedlno aktywnie działa na rzecz rozbudowy przydomowych oczyszczalni ścieków. W 2024 roku przydzielane były mieszkańcom dofinansowania w postaci bezzwrotnych dotacji celowych, w ramach, których było możliwe pokrycie do 75% kosztów zakupu i montażu przydomowej oczyszczalni ścieków. W tym czasie złożono 112 wniosków, a łączna wartość inwestycji wyniosła 2,1 mln zł, z czego blisko 1,6 mln finansowane było z budżetu Gminy Bedlno. </w:t>
      </w:r>
    </w:p>
    <w:p w14:paraId="1DD3B159" w14:textId="04DC71CB" w:rsidR="00D2068F" w:rsidRPr="00C83116" w:rsidRDefault="00133956" w:rsidP="007D4AF9">
      <w:pPr>
        <w:spacing w:line="360" w:lineRule="auto"/>
        <w:jc w:val="both"/>
        <w:rPr>
          <w:rFonts w:cs="Open Sans"/>
          <w:szCs w:val="20"/>
        </w:rPr>
      </w:pPr>
      <w:r w:rsidRPr="00C83116">
        <w:rPr>
          <w:rFonts w:cs="Open Sans"/>
          <w:szCs w:val="20"/>
        </w:rPr>
        <w:t>Według danych</w:t>
      </w:r>
      <w:r w:rsidR="00AE3FB3" w:rsidRPr="00C83116">
        <w:rPr>
          <w:rFonts w:cs="Open Sans"/>
          <w:szCs w:val="20"/>
        </w:rPr>
        <w:t xml:space="preserve"> Główn</w:t>
      </w:r>
      <w:r w:rsidRPr="00C83116">
        <w:rPr>
          <w:rFonts w:cs="Open Sans"/>
          <w:szCs w:val="20"/>
        </w:rPr>
        <w:t>ego</w:t>
      </w:r>
      <w:r w:rsidR="00AE3FB3" w:rsidRPr="00C83116">
        <w:rPr>
          <w:rFonts w:cs="Open Sans"/>
          <w:szCs w:val="20"/>
        </w:rPr>
        <w:t xml:space="preserve"> Urz</w:t>
      </w:r>
      <w:r w:rsidRPr="00C83116">
        <w:rPr>
          <w:rFonts w:cs="Open Sans"/>
          <w:szCs w:val="20"/>
        </w:rPr>
        <w:t>ę</w:t>
      </w:r>
      <w:r w:rsidR="00AE3FB3" w:rsidRPr="00C83116">
        <w:rPr>
          <w:rFonts w:cs="Open Sans"/>
          <w:szCs w:val="20"/>
        </w:rPr>
        <w:t>d</w:t>
      </w:r>
      <w:r w:rsidRPr="00C83116">
        <w:rPr>
          <w:rFonts w:cs="Open Sans"/>
          <w:szCs w:val="20"/>
        </w:rPr>
        <w:t>u</w:t>
      </w:r>
      <w:r w:rsidR="00AE3FB3" w:rsidRPr="00C83116">
        <w:rPr>
          <w:rFonts w:cs="Open Sans"/>
          <w:szCs w:val="20"/>
        </w:rPr>
        <w:t xml:space="preserve"> Statystyczn</w:t>
      </w:r>
      <w:r w:rsidRPr="00C83116">
        <w:rPr>
          <w:rFonts w:cs="Open Sans"/>
          <w:szCs w:val="20"/>
        </w:rPr>
        <w:t>ego</w:t>
      </w:r>
      <w:r w:rsidR="00AE3FB3" w:rsidRPr="00C83116">
        <w:rPr>
          <w:rFonts w:cs="Open Sans"/>
          <w:szCs w:val="20"/>
        </w:rPr>
        <w:t xml:space="preserve"> w 20</w:t>
      </w:r>
      <w:r w:rsidRPr="00C83116">
        <w:rPr>
          <w:rFonts w:cs="Open Sans"/>
          <w:szCs w:val="20"/>
        </w:rPr>
        <w:t>2</w:t>
      </w:r>
      <w:r w:rsidR="00FF3854">
        <w:rPr>
          <w:rFonts w:cs="Open Sans"/>
          <w:szCs w:val="20"/>
        </w:rPr>
        <w:t>5</w:t>
      </w:r>
      <w:r w:rsidR="00AE3FB3" w:rsidRPr="00C83116">
        <w:rPr>
          <w:rFonts w:cs="Open Sans"/>
          <w:szCs w:val="20"/>
        </w:rPr>
        <w:t xml:space="preserve"> roku na terenie</w:t>
      </w:r>
      <w:r w:rsidR="00067D87" w:rsidRPr="00C83116">
        <w:rPr>
          <w:rFonts w:cs="Open Sans"/>
          <w:szCs w:val="20"/>
        </w:rPr>
        <w:t xml:space="preserve"> </w:t>
      </w:r>
      <w:r w:rsidR="003A325B" w:rsidRPr="003A325B">
        <w:rPr>
          <w:rFonts w:cs="Open Sans"/>
          <w:szCs w:val="20"/>
        </w:rPr>
        <w:t xml:space="preserve">Gminy </w:t>
      </w:r>
      <w:r w:rsidR="00FF3854">
        <w:rPr>
          <w:rFonts w:cs="Open Sans"/>
          <w:szCs w:val="20"/>
        </w:rPr>
        <w:t xml:space="preserve">Bedlno </w:t>
      </w:r>
      <w:r w:rsidR="00AE3FB3" w:rsidRPr="00C83116">
        <w:rPr>
          <w:rFonts w:cs="Open Sans"/>
          <w:szCs w:val="20"/>
        </w:rPr>
        <w:t>funkcjonowało</w:t>
      </w:r>
      <w:r w:rsidR="00832DC4" w:rsidRPr="00C83116">
        <w:rPr>
          <w:rFonts w:cs="Open Sans"/>
          <w:szCs w:val="20"/>
        </w:rPr>
        <w:t xml:space="preserve"> </w:t>
      </w:r>
      <w:r w:rsidR="00FF3854">
        <w:rPr>
          <w:rFonts w:cs="Open Sans"/>
          <w:szCs w:val="20"/>
        </w:rPr>
        <w:t>1040</w:t>
      </w:r>
      <w:r w:rsidR="00AE3FB3" w:rsidRPr="00C83116">
        <w:rPr>
          <w:rFonts w:cs="Open Sans"/>
          <w:szCs w:val="20"/>
        </w:rPr>
        <w:t xml:space="preserve"> zbiorników bezodpływowych oraz </w:t>
      </w:r>
      <w:r w:rsidR="00FF3854">
        <w:rPr>
          <w:rFonts w:cs="Open Sans"/>
          <w:szCs w:val="20"/>
        </w:rPr>
        <w:t>278</w:t>
      </w:r>
      <w:r w:rsidR="00AE3FB3" w:rsidRPr="00C83116">
        <w:rPr>
          <w:rFonts w:cs="Open Sans"/>
          <w:szCs w:val="20"/>
        </w:rPr>
        <w:t xml:space="preserve"> przydomow</w:t>
      </w:r>
      <w:r w:rsidR="00637796" w:rsidRPr="00C83116">
        <w:rPr>
          <w:rFonts w:cs="Open Sans"/>
          <w:szCs w:val="20"/>
        </w:rPr>
        <w:t>ych</w:t>
      </w:r>
      <w:r w:rsidR="00AE3FB3" w:rsidRPr="00C83116">
        <w:rPr>
          <w:rFonts w:cs="Open Sans"/>
          <w:szCs w:val="20"/>
        </w:rPr>
        <w:t xml:space="preserve"> oczyszczaln</w:t>
      </w:r>
      <w:r w:rsidR="00637796" w:rsidRPr="00C83116">
        <w:rPr>
          <w:rFonts w:cs="Open Sans"/>
          <w:szCs w:val="20"/>
        </w:rPr>
        <w:t>i</w:t>
      </w:r>
      <w:r w:rsidR="00AE3FB3" w:rsidRPr="00C83116">
        <w:rPr>
          <w:rFonts w:cs="Open Sans"/>
          <w:szCs w:val="20"/>
        </w:rPr>
        <w:t xml:space="preserve"> ścieków. </w:t>
      </w:r>
    </w:p>
    <w:p w14:paraId="445B6A13" w14:textId="1D8161AD" w:rsidR="003D1220" w:rsidRDefault="003D1220" w:rsidP="00C27BFC">
      <w:pPr>
        <w:pStyle w:val="Styl20"/>
        <w:numPr>
          <w:ilvl w:val="2"/>
          <w:numId w:val="6"/>
        </w:numPr>
      </w:pPr>
      <w:bookmarkStart w:id="73" w:name="_Toc241616785"/>
      <w:r>
        <w:t>Zasoby geologiczne</w:t>
      </w:r>
      <w:bookmarkEnd w:id="73"/>
    </w:p>
    <w:p w14:paraId="7F0F621E" w14:textId="3D08090C" w:rsidR="006A47E4" w:rsidRPr="00572612" w:rsidRDefault="006A47E4" w:rsidP="000A489A">
      <w:pPr>
        <w:spacing w:line="360" w:lineRule="auto"/>
        <w:jc w:val="both"/>
        <w:rPr>
          <w:rFonts w:cs="Open Sans"/>
          <w:szCs w:val="20"/>
        </w:rPr>
      </w:pPr>
      <w:r w:rsidRPr="00572612">
        <w:rPr>
          <w:rFonts w:cs="Open Sans"/>
          <w:szCs w:val="20"/>
        </w:rPr>
        <w:t xml:space="preserve">Pod pojęciem kopaliny rozumie się naturalnie nagromadzone surowce mineralne, skały oraz inne substancje (np. gazowe, ciekłe), których wydobycie może przynieść korzyści gospodarcze (Ustawa z dnia 9 czerwca 2011 r. Prawo geologiczne i górnicze </w:t>
      </w:r>
      <w:r w:rsidR="00A1216A" w:rsidRPr="00572612">
        <w:rPr>
          <w:rFonts w:cs="Open Sans"/>
          <w:szCs w:val="20"/>
        </w:rPr>
        <w:t>[</w:t>
      </w:r>
      <w:proofErr w:type="spellStart"/>
      <w:r w:rsidRPr="00572612">
        <w:rPr>
          <w:rFonts w:cs="Open Sans"/>
          <w:szCs w:val="20"/>
        </w:rPr>
        <w:t>t.j</w:t>
      </w:r>
      <w:proofErr w:type="spellEnd"/>
      <w:r w:rsidRPr="00572612">
        <w:rPr>
          <w:rFonts w:cs="Open Sans"/>
          <w:szCs w:val="20"/>
        </w:rPr>
        <w:t>. Dz.U. z 202</w:t>
      </w:r>
      <w:r w:rsidR="00AE08B4">
        <w:rPr>
          <w:rFonts w:cs="Open Sans"/>
          <w:szCs w:val="20"/>
        </w:rPr>
        <w:t>6</w:t>
      </w:r>
      <w:r w:rsidRPr="00572612">
        <w:rPr>
          <w:rFonts w:cs="Open Sans"/>
          <w:szCs w:val="20"/>
        </w:rPr>
        <w:t xml:space="preserve"> r. poz. </w:t>
      </w:r>
      <w:r w:rsidR="00AE08B4">
        <w:rPr>
          <w:rFonts w:cs="Open Sans"/>
          <w:szCs w:val="20"/>
        </w:rPr>
        <w:t>69</w:t>
      </w:r>
      <w:r w:rsidRPr="00572612">
        <w:rPr>
          <w:rFonts w:cs="Open Sans"/>
          <w:szCs w:val="20"/>
        </w:rPr>
        <w:t>]). Wśród nich wyróżnić można kopaliny główne oraz towarzyszące, których nie eksploatuje się samodzielnie, a jedynie równocześnie z kopaliną główną. Kopaliny to nieodnawialne zasoby przyrody. Ich ochrona jest niezbędna nie tylko ze względów środowiskowych, ale również dla zabezpieczenia potrzeb gospodarczych i bytowych oraz dla zachowania zrównoważonego rozwoju, który polega na zapewnieniu dostępu do surowców mineralnych kolejnym pokoleniom.</w:t>
      </w:r>
    </w:p>
    <w:p w14:paraId="617FA607" w14:textId="21131F84" w:rsidR="00F3675B" w:rsidRDefault="006A47E4" w:rsidP="000A489A">
      <w:pPr>
        <w:spacing w:line="360" w:lineRule="auto"/>
        <w:jc w:val="both"/>
        <w:rPr>
          <w:rFonts w:cs="Open Sans"/>
          <w:szCs w:val="20"/>
        </w:rPr>
      </w:pPr>
      <w:r w:rsidRPr="00572612">
        <w:rPr>
          <w:rFonts w:cs="Open Sans"/>
          <w:szCs w:val="20"/>
        </w:rPr>
        <w:lastRenderedPageBreak/>
        <w:t>Ustawa z dnia 27 kwietnia 2001 r. Prawo ochrony środowiska (</w:t>
      </w:r>
      <w:proofErr w:type="spellStart"/>
      <w:r w:rsidRPr="00572612">
        <w:rPr>
          <w:rFonts w:cs="Open Sans"/>
          <w:szCs w:val="20"/>
        </w:rPr>
        <w:t>t.j</w:t>
      </w:r>
      <w:proofErr w:type="spellEnd"/>
      <w:r w:rsidRPr="00572612">
        <w:rPr>
          <w:rFonts w:cs="Open Sans"/>
          <w:szCs w:val="20"/>
        </w:rPr>
        <w:t>. Dz. U. z 202</w:t>
      </w:r>
      <w:r w:rsidR="00A00916" w:rsidRPr="00572612">
        <w:rPr>
          <w:rFonts w:cs="Open Sans"/>
          <w:szCs w:val="20"/>
        </w:rPr>
        <w:t>4</w:t>
      </w:r>
      <w:r w:rsidRPr="00572612">
        <w:rPr>
          <w:rFonts w:cs="Open Sans"/>
          <w:szCs w:val="20"/>
        </w:rPr>
        <w:t xml:space="preserve"> r. poz. </w:t>
      </w:r>
      <w:r w:rsidR="00E92131">
        <w:rPr>
          <w:rFonts w:cs="Open Sans"/>
          <w:szCs w:val="20"/>
        </w:rPr>
        <w:t>647</w:t>
      </w:r>
      <w:r w:rsidRPr="00572612">
        <w:rPr>
          <w:rFonts w:cs="Open Sans"/>
          <w:szCs w:val="20"/>
        </w:rPr>
        <w:t xml:space="preserve"> ze zm.) definiuje ochronę złóż kopalin, która polega na racjonalnym gospodarowaniu ich zasobami oraz ich kompleksowym wykorzystaniu. Według zapisów ustawy eksploatację złoża powinno prowadzić się w przypadku gospodarczo uzasadnionym, przy zastosowaniu środków ograniczających szkody w środowisku i przy zapewnieniu racjonalnego wydobycia i zagospodarowania kopaliny. Wydobywający kopaliny jest zobowiązany m.in. do rekultywacji terenów poeksploatacyjnych. </w:t>
      </w:r>
    </w:p>
    <w:p w14:paraId="0D0D1D99" w14:textId="77777777" w:rsidR="00E92131" w:rsidRPr="00E92131" w:rsidRDefault="00E92131" w:rsidP="00E92131">
      <w:pPr>
        <w:spacing w:line="360" w:lineRule="auto"/>
        <w:jc w:val="both"/>
        <w:rPr>
          <w:rFonts w:cs="Open Sans"/>
          <w:szCs w:val="20"/>
        </w:rPr>
      </w:pPr>
      <w:r w:rsidRPr="00E92131">
        <w:rPr>
          <w:rFonts w:cs="Open Sans"/>
          <w:szCs w:val="20"/>
        </w:rPr>
        <w:t xml:space="preserve">Budowa geologiczna Gminy Bedlno jest typowa dla obszaru Nizin Środkowopolskich i wykazuje wyraźne uwarunkowania związane z procesami glacjalnymi oraz długotrwałą ewolucją geologiczną podłoża. Pod względem geologicznym obszar ten zdominowany jest przez utwory czwartorzędowe, które stanowią pokrywę powierzchniową o zróżnicowanej miąższości. Osady te zostały zdeponowane w trakcie kolejnych zlodowaceń, w szczególności zlodowacenia </w:t>
      </w:r>
      <w:proofErr w:type="gramStart"/>
      <w:r w:rsidRPr="00E92131">
        <w:rPr>
          <w:rFonts w:cs="Open Sans"/>
          <w:szCs w:val="20"/>
        </w:rPr>
        <w:t>bałtyckiego,</w:t>
      </w:r>
      <w:proofErr w:type="gramEnd"/>
      <w:r w:rsidRPr="00E92131">
        <w:rPr>
          <w:rFonts w:cs="Open Sans"/>
          <w:szCs w:val="20"/>
        </w:rPr>
        <w:t xml:space="preserve"> i obejmują przede wszystkim gliny zwałowe, a także osady drobnoziarniste (mułki, iły) oraz utwory piaszczysto-żwirowe pochodzenia wodnolodowcowego. Podłoże czwartorzędowe zalega na starszych formacjach geologicznych wieku paleozoicznego i mezozoicznego, które tworzą jednolity kompleks skalny zaliczany do struktur antyklinorium. Powierzchnia tych starszych utworów uległa znacznemu </w:t>
      </w:r>
      <w:proofErr w:type="spellStart"/>
      <w:r w:rsidRPr="00E92131">
        <w:rPr>
          <w:rFonts w:cs="Open Sans"/>
          <w:szCs w:val="20"/>
        </w:rPr>
        <w:t>zdenudowaniu</w:t>
      </w:r>
      <w:proofErr w:type="spellEnd"/>
      <w:r w:rsidRPr="00E92131">
        <w:rPr>
          <w:rFonts w:cs="Open Sans"/>
          <w:szCs w:val="20"/>
        </w:rPr>
        <w:t xml:space="preserve"> i erozji w okresie trzeciorzędu, a następnie została przykryta młodszymi osadami, zalegającymi niezgodnie, co wskazuje na złożoną historię geologiczną regionu. </w:t>
      </w:r>
    </w:p>
    <w:p w14:paraId="61357D39" w14:textId="4B35361F" w:rsidR="00E92131" w:rsidRDefault="00E92131" w:rsidP="00E92131">
      <w:pPr>
        <w:spacing w:line="360" w:lineRule="auto"/>
        <w:jc w:val="both"/>
        <w:rPr>
          <w:rFonts w:cs="Open Sans"/>
          <w:szCs w:val="20"/>
        </w:rPr>
      </w:pPr>
      <w:r w:rsidRPr="00E92131">
        <w:rPr>
          <w:rFonts w:cs="Open Sans"/>
          <w:szCs w:val="20"/>
        </w:rPr>
        <w:t xml:space="preserve">Według danych Systemu Osłony </w:t>
      </w:r>
      <w:proofErr w:type="spellStart"/>
      <w:r w:rsidRPr="00E92131">
        <w:rPr>
          <w:rFonts w:cs="Open Sans"/>
          <w:szCs w:val="20"/>
        </w:rPr>
        <w:t>Przeciwosuwiskowej</w:t>
      </w:r>
      <w:proofErr w:type="spellEnd"/>
      <w:r w:rsidRPr="00E92131">
        <w:rPr>
          <w:rFonts w:cs="Open Sans"/>
          <w:szCs w:val="20"/>
        </w:rPr>
        <w:t xml:space="preserve"> na terenie Gminy Bedlno nie występują tereny zagrożone ruchami masowymi.</w:t>
      </w:r>
    </w:p>
    <w:p w14:paraId="36A4B061" w14:textId="1DDC8C0F" w:rsidR="00E92131" w:rsidRPr="00E92131" w:rsidRDefault="00E92131" w:rsidP="000A489A">
      <w:pPr>
        <w:spacing w:line="360" w:lineRule="auto"/>
        <w:jc w:val="both"/>
      </w:pPr>
      <w:r>
        <w:t xml:space="preserve">Gmina Bedlno charakteryzuje się brakiem znaczących złóż surowców mineralnych. Na jej obszarze występują jedynie niewielkie złoża piasków i żwirów. </w:t>
      </w:r>
    </w:p>
    <w:p w14:paraId="02A30F04" w14:textId="20C551C1" w:rsidR="00F634E0" w:rsidRPr="001462A4" w:rsidRDefault="00B26344" w:rsidP="001462A4">
      <w:pPr>
        <w:pStyle w:val="Styl20"/>
        <w:numPr>
          <w:ilvl w:val="2"/>
          <w:numId w:val="6"/>
        </w:numPr>
      </w:pPr>
      <w:bookmarkStart w:id="74" w:name="_Toc241616786"/>
      <w:r>
        <w:t>Gleby</w:t>
      </w:r>
      <w:r w:rsidR="001462A4">
        <w:rPr>
          <w:rStyle w:val="Odwoanieprzypisudolnego"/>
        </w:rPr>
        <w:footnoteReference w:id="3"/>
      </w:r>
      <w:bookmarkEnd w:id="74"/>
    </w:p>
    <w:p w14:paraId="02E65A34" w14:textId="26308787" w:rsidR="00E92131" w:rsidRDefault="00E92131" w:rsidP="00CD2230">
      <w:pPr>
        <w:autoSpaceDE w:val="0"/>
        <w:autoSpaceDN w:val="0"/>
        <w:adjustRightInd w:val="0"/>
        <w:spacing w:after="0" w:line="360" w:lineRule="auto"/>
        <w:jc w:val="both"/>
        <w:rPr>
          <w:rFonts w:cs="Open Sans"/>
          <w:szCs w:val="20"/>
        </w:rPr>
      </w:pPr>
      <w:r w:rsidRPr="00E92131">
        <w:rPr>
          <w:rFonts w:cs="Open Sans"/>
          <w:szCs w:val="20"/>
        </w:rPr>
        <w:t>Gmina typowo rolnicza, o stabilnej gospodarce rolnej i kierunku ogólnorolnym. Ponad 90%</w:t>
      </w:r>
      <w:r>
        <w:rPr>
          <w:rFonts w:cs="Open Sans"/>
          <w:szCs w:val="20"/>
        </w:rPr>
        <w:t xml:space="preserve"> </w:t>
      </w:r>
      <w:r w:rsidRPr="00E92131">
        <w:rPr>
          <w:rFonts w:cs="Open Sans"/>
          <w:szCs w:val="20"/>
        </w:rPr>
        <w:t>ogólnej powierzchni zajmują użytki rolne. Na terenie Gminy Bedlno występują bardzo dobre</w:t>
      </w:r>
      <w:r>
        <w:rPr>
          <w:rFonts w:cs="Open Sans"/>
          <w:szCs w:val="20"/>
        </w:rPr>
        <w:t xml:space="preserve"> </w:t>
      </w:r>
      <w:r w:rsidRPr="00E92131">
        <w:rPr>
          <w:rFonts w:cs="Open Sans"/>
          <w:szCs w:val="20"/>
        </w:rPr>
        <w:t>warunki dla intensywnego rozwoju rolnictwa. Gmina charakteryzuje się wysokimi wskaźnikami</w:t>
      </w:r>
      <w:r>
        <w:rPr>
          <w:rFonts w:cs="Open Sans"/>
          <w:szCs w:val="20"/>
        </w:rPr>
        <w:t xml:space="preserve"> </w:t>
      </w:r>
      <w:r w:rsidRPr="00E92131">
        <w:rPr>
          <w:rFonts w:cs="Open Sans"/>
          <w:szCs w:val="20"/>
        </w:rPr>
        <w:t>jakości rolniczej przestrzeni produkcyjnej powyżej średniej krajowej (długi okres wegetacji).</w:t>
      </w:r>
      <w:r>
        <w:rPr>
          <w:rFonts w:cs="Open Sans"/>
          <w:szCs w:val="20"/>
        </w:rPr>
        <w:t xml:space="preserve"> </w:t>
      </w:r>
      <w:r w:rsidRPr="00E92131">
        <w:rPr>
          <w:rFonts w:cs="Open Sans"/>
          <w:szCs w:val="20"/>
        </w:rPr>
        <w:t>Gleby o wysokich wartościach bonitacyjnych zajmują około 54% powierzchni gruntów ornych.</w:t>
      </w:r>
      <w:r>
        <w:rPr>
          <w:rFonts w:cs="Open Sans"/>
          <w:szCs w:val="20"/>
        </w:rPr>
        <w:t xml:space="preserve"> </w:t>
      </w:r>
      <w:r w:rsidRPr="00E92131">
        <w:rPr>
          <w:rFonts w:cs="Open Sans"/>
          <w:szCs w:val="20"/>
        </w:rPr>
        <w:t>Na terenie Gminy dominują gleby o III klasie bonitacyjnej. Jedynie 25% powierzchni gruntów</w:t>
      </w:r>
      <w:r>
        <w:rPr>
          <w:rFonts w:cs="Open Sans"/>
          <w:szCs w:val="20"/>
        </w:rPr>
        <w:t xml:space="preserve"> </w:t>
      </w:r>
      <w:r w:rsidRPr="00E92131">
        <w:rPr>
          <w:rFonts w:cs="Open Sans"/>
          <w:szCs w:val="20"/>
        </w:rPr>
        <w:t>ornych stanowią gleby w IV klasie bonitacyjnej. Pozytywnie na tą sytuację wpływają również</w:t>
      </w:r>
      <w:r>
        <w:rPr>
          <w:rFonts w:cs="Open Sans"/>
          <w:szCs w:val="20"/>
        </w:rPr>
        <w:t xml:space="preserve"> </w:t>
      </w:r>
      <w:r w:rsidRPr="00E92131">
        <w:rPr>
          <w:rFonts w:cs="Open Sans"/>
          <w:szCs w:val="20"/>
        </w:rPr>
        <w:t>istniejąca infrastruktura i wyposażenie gospodarstw rolnych, a także wieloletnie tradycje</w:t>
      </w:r>
      <w:r>
        <w:rPr>
          <w:rFonts w:cs="Open Sans"/>
          <w:szCs w:val="20"/>
        </w:rPr>
        <w:t xml:space="preserve"> </w:t>
      </w:r>
      <w:r w:rsidRPr="00E92131">
        <w:rPr>
          <w:rFonts w:cs="Open Sans"/>
          <w:szCs w:val="20"/>
        </w:rPr>
        <w:t xml:space="preserve">rolnicze regionu oraz kwalifikacje </w:t>
      </w:r>
      <w:r w:rsidRPr="00E92131">
        <w:rPr>
          <w:rFonts w:cs="Open Sans"/>
          <w:szCs w:val="20"/>
        </w:rPr>
        <w:lastRenderedPageBreak/>
        <w:t>rolników. W południowej części Gminy dominują tereny</w:t>
      </w:r>
      <w:r>
        <w:rPr>
          <w:rFonts w:cs="Open Sans"/>
          <w:szCs w:val="20"/>
        </w:rPr>
        <w:t xml:space="preserve"> </w:t>
      </w:r>
      <w:r w:rsidRPr="00E92131">
        <w:rPr>
          <w:rFonts w:cs="Open Sans"/>
          <w:szCs w:val="20"/>
        </w:rPr>
        <w:t>użytków zielonych. Są to głównie łąki i pastwiska położone w pobliżu doliny Bzury.</w:t>
      </w:r>
      <w:r>
        <w:rPr>
          <w:rFonts w:cs="Open Sans"/>
          <w:szCs w:val="20"/>
        </w:rPr>
        <w:t xml:space="preserve"> </w:t>
      </w:r>
      <w:r w:rsidRPr="00E92131">
        <w:rPr>
          <w:rFonts w:cs="Open Sans"/>
          <w:szCs w:val="20"/>
        </w:rPr>
        <w:t>Na terenie gminy Bedlno występują gleby dobre o wysokim wskaźniku bonitacji gleb: 1,08 są</w:t>
      </w:r>
      <w:r>
        <w:rPr>
          <w:rFonts w:cs="Open Sans"/>
          <w:szCs w:val="20"/>
        </w:rPr>
        <w:t xml:space="preserve"> </w:t>
      </w:r>
      <w:r w:rsidRPr="00E92131">
        <w:rPr>
          <w:rFonts w:cs="Open Sans"/>
          <w:szCs w:val="20"/>
        </w:rPr>
        <w:t xml:space="preserve">to głównie gleby płowe </w:t>
      </w:r>
      <w:proofErr w:type="spellStart"/>
      <w:r w:rsidRPr="00E92131">
        <w:rPr>
          <w:rFonts w:cs="Open Sans"/>
          <w:szCs w:val="20"/>
        </w:rPr>
        <w:t>pseudobielicowe</w:t>
      </w:r>
      <w:proofErr w:type="spellEnd"/>
      <w:r w:rsidRPr="00E92131">
        <w:rPr>
          <w:rFonts w:cs="Open Sans"/>
          <w:szCs w:val="20"/>
        </w:rPr>
        <w:t xml:space="preserve"> profilem zbliżone do gleb bielicowych, wytworzone</w:t>
      </w:r>
      <w:r>
        <w:rPr>
          <w:rFonts w:cs="Open Sans"/>
          <w:szCs w:val="20"/>
        </w:rPr>
        <w:t xml:space="preserve"> </w:t>
      </w:r>
      <w:r w:rsidRPr="00E92131">
        <w:rPr>
          <w:rFonts w:cs="Open Sans"/>
          <w:szCs w:val="20"/>
        </w:rPr>
        <w:t xml:space="preserve">z glin morenowych lekkich, piasków </w:t>
      </w:r>
      <w:proofErr w:type="spellStart"/>
      <w:r w:rsidRPr="00E92131">
        <w:rPr>
          <w:rFonts w:cs="Open Sans"/>
          <w:szCs w:val="20"/>
        </w:rPr>
        <w:t>słabogliniastych</w:t>
      </w:r>
      <w:proofErr w:type="spellEnd"/>
      <w:r w:rsidRPr="00E92131">
        <w:rPr>
          <w:rFonts w:cs="Open Sans"/>
          <w:szCs w:val="20"/>
        </w:rPr>
        <w:t xml:space="preserve"> i gliniastych, piasków leżących na glinach</w:t>
      </w:r>
      <w:r>
        <w:rPr>
          <w:rFonts w:cs="Open Sans"/>
          <w:szCs w:val="20"/>
        </w:rPr>
        <w:t xml:space="preserve"> </w:t>
      </w:r>
      <w:r w:rsidRPr="00E92131">
        <w:rPr>
          <w:rFonts w:cs="Open Sans"/>
          <w:szCs w:val="20"/>
        </w:rPr>
        <w:t>oraz utworów pylastych, a także gleby brunatne właściwe i wyługowane wytworzone z piasków</w:t>
      </w:r>
      <w:r>
        <w:rPr>
          <w:rFonts w:cs="Open Sans"/>
          <w:szCs w:val="20"/>
        </w:rPr>
        <w:t xml:space="preserve"> </w:t>
      </w:r>
      <w:proofErr w:type="spellStart"/>
      <w:r w:rsidRPr="00E92131">
        <w:rPr>
          <w:rFonts w:cs="Open Sans"/>
          <w:szCs w:val="20"/>
        </w:rPr>
        <w:t>słabogliniastych</w:t>
      </w:r>
      <w:proofErr w:type="spellEnd"/>
      <w:r w:rsidRPr="00E92131">
        <w:rPr>
          <w:rFonts w:cs="Open Sans"/>
          <w:szCs w:val="20"/>
        </w:rPr>
        <w:t xml:space="preserve"> i gliniastych leżących na glinach oraz utworów pylastych, w dolinie Kanału</w:t>
      </w:r>
      <w:r>
        <w:rPr>
          <w:rFonts w:cs="Open Sans"/>
          <w:szCs w:val="20"/>
        </w:rPr>
        <w:t xml:space="preserve"> </w:t>
      </w:r>
      <w:proofErr w:type="spellStart"/>
      <w:r w:rsidRPr="00E92131">
        <w:rPr>
          <w:rFonts w:cs="Open Sans"/>
          <w:szCs w:val="20"/>
        </w:rPr>
        <w:t>Stradzewskiego</w:t>
      </w:r>
      <w:proofErr w:type="spellEnd"/>
      <w:r w:rsidRPr="00E92131">
        <w:rPr>
          <w:rFonts w:cs="Open Sans"/>
          <w:szCs w:val="20"/>
        </w:rPr>
        <w:t xml:space="preserve"> gleby czarne i szare ziemie, fragmentami w dolinach Bzury i </w:t>
      </w:r>
      <w:proofErr w:type="spellStart"/>
      <w:r w:rsidRPr="00E92131">
        <w:rPr>
          <w:rFonts w:cs="Open Sans"/>
          <w:szCs w:val="20"/>
        </w:rPr>
        <w:t>Ochni</w:t>
      </w:r>
      <w:proofErr w:type="spellEnd"/>
      <w:r w:rsidRPr="00E92131">
        <w:rPr>
          <w:rFonts w:cs="Open Sans"/>
          <w:szCs w:val="20"/>
        </w:rPr>
        <w:t xml:space="preserve"> występują</w:t>
      </w:r>
      <w:r>
        <w:rPr>
          <w:rFonts w:cs="Open Sans"/>
          <w:szCs w:val="20"/>
        </w:rPr>
        <w:t xml:space="preserve"> </w:t>
      </w:r>
      <w:r w:rsidRPr="00E92131">
        <w:rPr>
          <w:rFonts w:cs="Open Sans"/>
          <w:szCs w:val="20"/>
        </w:rPr>
        <w:t xml:space="preserve">gleby </w:t>
      </w:r>
      <w:proofErr w:type="spellStart"/>
      <w:r w:rsidRPr="00E92131">
        <w:rPr>
          <w:rFonts w:cs="Open Sans"/>
          <w:szCs w:val="20"/>
        </w:rPr>
        <w:t>hydromorficzne</w:t>
      </w:r>
      <w:proofErr w:type="spellEnd"/>
      <w:r w:rsidRPr="00E92131">
        <w:rPr>
          <w:rFonts w:cs="Open Sans"/>
          <w:szCs w:val="20"/>
        </w:rPr>
        <w:t xml:space="preserve"> powstałe z torfów wysokich i niskich.</w:t>
      </w:r>
    </w:p>
    <w:p w14:paraId="7AA465A6" w14:textId="1E0B5C34" w:rsidR="00B26344" w:rsidRDefault="00B26344" w:rsidP="00C27BFC">
      <w:pPr>
        <w:pStyle w:val="Styl20"/>
        <w:numPr>
          <w:ilvl w:val="2"/>
          <w:numId w:val="6"/>
        </w:numPr>
      </w:pPr>
      <w:bookmarkStart w:id="75" w:name="_Toc241616787"/>
      <w:r>
        <w:t>Gospodarowanie odpadami i zapobieganie ich powstawaniu</w:t>
      </w:r>
      <w:bookmarkEnd w:id="75"/>
    </w:p>
    <w:p w14:paraId="69A294F8" w14:textId="7DA2437D" w:rsidR="00A30AA0" w:rsidRPr="00CD2230" w:rsidRDefault="00A30AA0" w:rsidP="0083686A">
      <w:pPr>
        <w:spacing w:line="360" w:lineRule="auto"/>
        <w:jc w:val="both"/>
        <w:rPr>
          <w:rFonts w:cs="Open Sans"/>
          <w:szCs w:val="20"/>
        </w:rPr>
      </w:pPr>
      <w:r w:rsidRPr="00CD2230">
        <w:rPr>
          <w:rFonts w:cs="Open Sans"/>
          <w:szCs w:val="20"/>
        </w:rPr>
        <w:t>Odpady komunalne, zgodnie z ustawą z dnia 14 grudnia 2012 roku o odpadach (</w:t>
      </w:r>
      <w:proofErr w:type="spellStart"/>
      <w:r w:rsidRPr="00CD2230">
        <w:rPr>
          <w:rFonts w:cs="Open Sans"/>
          <w:szCs w:val="20"/>
        </w:rPr>
        <w:t>t.j</w:t>
      </w:r>
      <w:proofErr w:type="spellEnd"/>
      <w:r w:rsidRPr="00CD2230">
        <w:rPr>
          <w:rFonts w:cs="Open Sans"/>
          <w:szCs w:val="20"/>
        </w:rPr>
        <w:t>. Dz. U. z 202</w:t>
      </w:r>
      <w:r w:rsidR="00AD0DFF" w:rsidRPr="00CD2230">
        <w:rPr>
          <w:rFonts w:cs="Open Sans"/>
          <w:szCs w:val="20"/>
        </w:rPr>
        <w:t>3</w:t>
      </w:r>
      <w:r w:rsidRPr="00CD2230">
        <w:rPr>
          <w:rFonts w:cs="Open Sans"/>
          <w:szCs w:val="20"/>
        </w:rPr>
        <w:t xml:space="preserve"> r. poz. </w:t>
      </w:r>
      <w:r w:rsidR="00AD0DFF" w:rsidRPr="00CD2230">
        <w:rPr>
          <w:rFonts w:cs="Open Sans"/>
          <w:szCs w:val="20"/>
        </w:rPr>
        <w:t>1587</w:t>
      </w:r>
      <w:r w:rsidRPr="00CD2230">
        <w:rPr>
          <w:rFonts w:cs="Open Sans"/>
          <w:szCs w:val="20"/>
        </w:rPr>
        <w:t xml:space="preserve"> z</w:t>
      </w:r>
      <w:r w:rsidR="000A5810" w:rsidRPr="00CD2230">
        <w:rPr>
          <w:rFonts w:cs="Open Sans"/>
          <w:szCs w:val="20"/>
        </w:rPr>
        <w:t xml:space="preserve">e </w:t>
      </w:r>
      <w:r w:rsidRPr="00CD2230">
        <w:rPr>
          <w:rFonts w:cs="Open Sans"/>
          <w:szCs w:val="20"/>
        </w:rPr>
        <w:t>zm.) to odpady powstające w gospodarstwach domowych, z wyłączeniem pojazdów wycofanych z eksploatacji, a także odpady niezawierające odpadów niebezpiecznych pochodzące od innych wytwórców odpadów, które ze względu na swój charakter lub skład są podobne do odpadów powstających w gospodarstwach domowych. Odpady komunalne wytwarzane są przede wszystkim przez gospodarstwa domowe oraz obiekty infrastruktury (handel, usługi i rzemiosło, targowiska, szkolnictwo itp.).</w:t>
      </w:r>
    </w:p>
    <w:p w14:paraId="610BC2BE" w14:textId="7AF18967" w:rsidR="00A30AA0" w:rsidRDefault="00A30AA0" w:rsidP="0083686A">
      <w:pPr>
        <w:spacing w:line="360" w:lineRule="auto"/>
        <w:jc w:val="both"/>
        <w:rPr>
          <w:rFonts w:cs="Open Sans"/>
          <w:szCs w:val="20"/>
        </w:rPr>
      </w:pPr>
      <w:r w:rsidRPr="00CD2230">
        <w:rPr>
          <w:rFonts w:cs="Open Sans"/>
          <w:szCs w:val="20"/>
        </w:rPr>
        <w:t>Zgodnie z ustawą z dnia 13 września 1996 r. o utrzymaniu czystości i porządku w gminach (</w:t>
      </w:r>
      <w:proofErr w:type="spellStart"/>
      <w:r w:rsidR="006F6001">
        <w:rPr>
          <w:rFonts w:cs="Open Sans"/>
          <w:szCs w:val="20"/>
        </w:rPr>
        <w:t>t.j</w:t>
      </w:r>
      <w:proofErr w:type="spellEnd"/>
      <w:r w:rsidR="006F6001">
        <w:rPr>
          <w:rFonts w:cs="Open Sans"/>
          <w:szCs w:val="20"/>
        </w:rPr>
        <w:t xml:space="preserve">. </w:t>
      </w:r>
      <w:r w:rsidRPr="00CD2230">
        <w:rPr>
          <w:rFonts w:cs="Open Sans"/>
          <w:szCs w:val="20"/>
        </w:rPr>
        <w:t>Dz. U. z 202</w:t>
      </w:r>
      <w:r w:rsidR="0083686A">
        <w:rPr>
          <w:rFonts w:cs="Open Sans"/>
          <w:szCs w:val="20"/>
        </w:rPr>
        <w:t>5</w:t>
      </w:r>
      <w:r w:rsidRPr="00CD2230">
        <w:rPr>
          <w:rFonts w:cs="Open Sans"/>
          <w:szCs w:val="20"/>
        </w:rPr>
        <w:t xml:space="preserve"> r. poz. </w:t>
      </w:r>
      <w:r w:rsidR="0083686A">
        <w:rPr>
          <w:rFonts w:cs="Open Sans"/>
          <w:szCs w:val="20"/>
        </w:rPr>
        <w:t>733</w:t>
      </w:r>
      <w:r w:rsidR="004D0B20" w:rsidRPr="00CD2230">
        <w:rPr>
          <w:rFonts w:cs="Open Sans"/>
          <w:szCs w:val="20"/>
        </w:rPr>
        <w:t xml:space="preserve"> ze zm.</w:t>
      </w:r>
      <w:r w:rsidRPr="00CD2230">
        <w:rPr>
          <w:rFonts w:cs="Open Sans"/>
          <w:szCs w:val="20"/>
        </w:rPr>
        <w:t xml:space="preserve">) gmina odpowiedzialna jest za zorganizowanie odbioru i zagospodarowania odpadów komunalnych od właścicieli nieruchomości zamieszkałych, a mieszkaniec/ właściciel nieruchomości (lub w jego imieniu administrator lub zarządca nieruchomości) wpłaca na konto gminy opłatę za gospodarowanie odpadami. Objęcie gminnym system gospodarowania odpadami komunalnymi nieruchomości niezamieszkałych jest natomiast fakultatywne. </w:t>
      </w:r>
    </w:p>
    <w:p w14:paraId="0F15D197" w14:textId="0083D439" w:rsidR="0083686A" w:rsidRDefault="0083686A" w:rsidP="0083686A">
      <w:pPr>
        <w:spacing w:line="360" w:lineRule="auto"/>
        <w:jc w:val="both"/>
      </w:pPr>
      <w:r>
        <w:t xml:space="preserve">W Gminie Bedlno podmiotem odpowiedzialnym za odbiór, wywóz i zagospodarowanie odpadów komunalnych </w:t>
      </w:r>
      <w:proofErr w:type="gramStart"/>
      <w:r w:rsidR="005522E5">
        <w:t>jest</w:t>
      </w:r>
      <w:proofErr w:type="gramEnd"/>
      <w:r>
        <w:t xml:space="preserve"> </w:t>
      </w:r>
      <w:proofErr w:type="spellStart"/>
      <w:r>
        <w:t>PreZero</w:t>
      </w:r>
      <w:proofErr w:type="spellEnd"/>
      <w:r>
        <w:t xml:space="preserve"> Sp. z o.o., z siedzibą w Kutnie. Przy siedzibie spółki zlokalizowany jest również Punkt selektywnej zbiórki odpadów komunalnych, w którym przyjmowane są odpady z obszaru gminy. Odpady komunalne zbierane są w podziale na pięć frakcji: metale i tworzywa sztuczne, szkło, papier, tekstylia oraz odpady zmieszane. Odbiór odpadów odbywa się w częstotliwości: raz na miesiąc w przypadku odpadów zmieszanych oraz metali i tworzyw sztucznych, raz na kwartał w przypadku szkła oraz raz na pół roku w przypadku papieru. Odbiór </w:t>
      </w:r>
      <w:r>
        <w:lastRenderedPageBreak/>
        <w:t xml:space="preserve">tekstyliów odbywa się natomiast bezpośrednio z przeznaczonego do tego kontenera o pojemności 1 100 litrów, zlokalizowanego za budynkiem Gminnego Ośrodka Kultury w Bedlnie. </w:t>
      </w:r>
    </w:p>
    <w:p w14:paraId="531643E1" w14:textId="77777777" w:rsidR="0083686A" w:rsidRDefault="0083686A" w:rsidP="0083686A">
      <w:pPr>
        <w:spacing w:line="360" w:lineRule="auto"/>
        <w:jc w:val="both"/>
      </w:pPr>
      <w:r w:rsidRPr="00031E60">
        <w:t>Analiza</w:t>
      </w:r>
      <w:r>
        <w:t xml:space="preserve"> </w:t>
      </w:r>
      <w:r w:rsidRPr="00031E60">
        <w:t>stanu</w:t>
      </w:r>
      <w:r>
        <w:t xml:space="preserve"> </w:t>
      </w:r>
      <w:r w:rsidRPr="00031E60">
        <w:t>gospodarki</w:t>
      </w:r>
      <w:r>
        <w:t xml:space="preserve"> </w:t>
      </w:r>
      <w:r w:rsidRPr="00031E60">
        <w:t>odpadami</w:t>
      </w:r>
      <w:r>
        <w:t xml:space="preserve"> </w:t>
      </w:r>
      <w:r w:rsidRPr="00031E60">
        <w:t>komunalnymi</w:t>
      </w:r>
      <w:r>
        <w:t xml:space="preserve"> </w:t>
      </w:r>
      <w:r w:rsidRPr="00031E60">
        <w:t>w</w:t>
      </w:r>
      <w:r>
        <w:t xml:space="preserve"> </w:t>
      </w:r>
      <w:r w:rsidRPr="00031E60">
        <w:t>Gminie</w:t>
      </w:r>
      <w:r>
        <w:t xml:space="preserve"> </w:t>
      </w:r>
      <w:r w:rsidRPr="00031E60">
        <w:t>Bedlno</w:t>
      </w:r>
      <w:r>
        <w:t xml:space="preserve"> </w:t>
      </w:r>
      <w:r w:rsidRPr="00031E60">
        <w:t>w</w:t>
      </w:r>
      <w:r>
        <w:t xml:space="preserve"> </w:t>
      </w:r>
      <w:r w:rsidRPr="00031E60">
        <w:t>latach</w:t>
      </w:r>
      <w:r>
        <w:t xml:space="preserve"> </w:t>
      </w:r>
      <w:r w:rsidRPr="00031E60">
        <w:t>2023</w:t>
      </w:r>
      <w:r>
        <w:t>-</w:t>
      </w:r>
      <w:r w:rsidRPr="00031E60">
        <w:t>2025</w:t>
      </w:r>
      <w:r>
        <w:t xml:space="preserve"> </w:t>
      </w:r>
      <w:r w:rsidRPr="00031E60">
        <w:t>wskazuje</w:t>
      </w:r>
      <w:r>
        <w:t xml:space="preserve"> </w:t>
      </w:r>
      <w:r w:rsidRPr="00031E60">
        <w:t>na</w:t>
      </w:r>
      <w:r>
        <w:t xml:space="preserve"> </w:t>
      </w:r>
      <w:r w:rsidRPr="00031E60">
        <w:t>występowanie</w:t>
      </w:r>
      <w:r>
        <w:t xml:space="preserve"> </w:t>
      </w:r>
      <w:r w:rsidRPr="00031E60">
        <w:t>istotnych,</w:t>
      </w:r>
      <w:r>
        <w:t xml:space="preserve"> </w:t>
      </w:r>
      <w:r w:rsidRPr="00031E60">
        <w:t>złożonych</w:t>
      </w:r>
      <w:r>
        <w:t xml:space="preserve"> </w:t>
      </w:r>
      <w:r w:rsidRPr="00031E60">
        <w:t>tendencji,</w:t>
      </w:r>
      <w:r>
        <w:t xml:space="preserve"> </w:t>
      </w:r>
      <w:r w:rsidRPr="00031E60">
        <w:t>charakterystycznych</w:t>
      </w:r>
      <w:r>
        <w:t xml:space="preserve"> </w:t>
      </w:r>
      <w:r w:rsidRPr="00031E60">
        <w:t>dla</w:t>
      </w:r>
      <w:r>
        <w:t xml:space="preserve"> </w:t>
      </w:r>
      <w:r w:rsidRPr="00031E60">
        <w:t>obszarów</w:t>
      </w:r>
      <w:r>
        <w:t xml:space="preserve"> </w:t>
      </w:r>
      <w:r w:rsidRPr="00031E60">
        <w:t>wiejskich</w:t>
      </w:r>
      <w:r>
        <w:t xml:space="preserve"> </w:t>
      </w:r>
      <w:r w:rsidRPr="00031E60">
        <w:t>podlegających</w:t>
      </w:r>
      <w:r>
        <w:t xml:space="preserve"> </w:t>
      </w:r>
      <w:r w:rsidRPr="00031E60">
        <w:t>przemianom</w:t>
      </w:r>
      <w:r>
        <w:t xml:space="preserve"> </w:t>
      </w:r>
      <w:r w:rsidRPr="00031E60">
        <w:t>społeczno-gospodarczym.</w:t>
      </w:r>
      <w:r>
        <w:t xml:space="preserve"> </w:t>
      </w:r>
      <w:r w:rsidRPr="00031E60">
        <w:t>W</w:t>
      </w:r>
      <w:r>
        <w:t xml:space="preserve"> </w:t>
      </w:r>
      <w:r w:rsidRPr="00031E60">
        <w:t>badanym</w:t>
      </w:r>
      <w:r>
        <w:t xml:space="preserve"> </w:t>
      </w:r>
      <w:r w:rsidRPr="00031E60">
        <w:t>okresie</w:t>
      </w:r>
      <w:r>
        <w:t xml:space="preserve"> </w:t>
      </w:r>
      <w:r w:rsidRPr="00031E60">
        <w:t>odnotowano</w:t>
      </w:r>
      <w:r>
        <w:t xml:space="preserve"> </w:t>
      </w:r>
      <w:r w:rsidRPr="00031E60">
        <w:t>spadek</w:t>
      </w:r>
      <w:r>
        <w:t xml:space="preserve"> </w:t>
      </w:r>
      <w:r w:rsidRPr="00031E60">
        <w:t>liczby</w:t>
      </w:r>
      <w:r>
        <w:t xml:space="preserve"> </w:t>
      </w:r>
      <w:r w:rsidRPr="00031E60">
        <w:t>mieszkańców</w:t>
      </w:r>
      <w:r>
        <w:t xml:space="preserve"> </w:t>
      </w:r>
      <w:r w:rsidRPr="00031E60">
        <w:t>objętych</w:t>
      </w:r>
      <w:r>
        <w:t xml:space="preserve"> </w:t>
      </w:r>
      <w:r w:rsidRPr="00031E60">
        <w:t>systemem</w:t>
      </w:r>
      <w:r>
        <w:t xml:space="preserve"> </w:t>
      </w:r>
      <w:r w:rsidRPr="00031E60">
        <w:t>gospodarowania</w:t>
      </w:r>
      <w:r>
        <w:t xml:space="preserve"> </w:t>
      </w:r>
      <w:r w:rsidRPr="00031E60">
        <w:t>odpadami</w:t>
      </w:r>
      <w:r>
        <w:t xml:space="preserve"> </w:t>
      </w:r>
      <w:r w:rsidRPr="00031E60">
        <w:t>komunalnymi</w:t>
      </w:r>
      <w:r>
        <w:t xml:space="preserve"> </w:t>
      </w:r>
      <w:r w:rsidRPr="00031E60">
        <w:t>(z</w:t>
      </w:r>
      <w:r>
        <w:t xml:space="preserve"> </w:t>
      </w:r>
      <w:r w:rsidRPr="00031E60">
        <w:t>1</w:t>
      </w:r>
      <w:r>
        <w:t xml:space="preserve"> </w:t>
      </w:r>
      <w:r w:rsidRPr="00031E60">
        <w:t>572</w:t>
      </w:r>
      <w:r>
        <w:t xml:space="preserve"> </w:t>
      </w:r>
      <w:r w:rsidRPr="00031E60">
        <w:t>do</w:t>
      </w:r>
      <w:r>
        <w:t xml:space="preserve"> </w:t>
      </w:r>
      <w:r w:rsidRPr="00031E60">
        <w:t>1</w:t>
      </w:r>
      <w:r>
        <w:t xml:space="preserve"> </w:t>
      </w:r>
      <w:r w:rsidRPr="00031E60">
        <w:t>507</w:t>
      </w:r>
      <w:r>
        <w:t xml:space="preserve"> </w:t>
      </w:r>
      <w:r w:rsidRPr="00031E60">
        <w:t>osób),</w:t>
      </w:r>
      <w:r>
        <w:t xml:space="preserve"> </w:t>
      </w:r>
      <w:r w:rsidRPr="00031E60">
        <w:t>przy</w:t>
      </w:r>
      <w:r>
        <w:t xml:space="preserve"> </w:t>
      </w:r>
      <w:r w:rsidRPr="00031E60">
        <w:t>jednoczesnym</w:t>
      </w:r>
      <w:r>
        <w:t xml:space="preserve"> </w:t>
      </w:r>
      <w:r w:rsidRPr="00031E60">
        <w:t>systematycznym</w:t>
      </w:r>
      <w:r>
        <w:t xml:space="preserve"> </w:t>
      </w:r>
      <w:r w:rsidRPr="00031E60">
        <w:t>wzroście</w:t>
      </w:r>
      <w:r>
        <w:t xml:space="preserve"> </w:t>
      </w:r>
      <w:r w:rsidRPr="00031E60">
        <w:t>całkowitej</w:t>
      </w:r>
      <w:r>
        <w:t xml:space="preserve"> </w:t>
      </w:r>
      <w:r w:rsidRPr="00031E60">
        <w:t>masy</w:t>
      </w:r>
      <w:r>
        <w:t xml:space="preserve"> </w:t>
      </w:r>
      <w:r w:rsidRPr="00031E60">
        <w:t>zebranych</w:t>
      </w:r>
      <w:r>
        <w:t xml:space="preserve"> </w:t>
      </w:r>
      <w:r w:rsidRPr="00031E60">
        <w:t>odpadów</w:t>
      </w:r>
      <w:r>
        <w:t xml:space="preserve"> </w:t>
      </w:r>
      <w:r w:rsidRPr="00031E60">
        <w:t>–</w:t>
      </w:r>
      <w:r>
        <w:t xml:space="preserve"> </w:t>
      </w:r>
      <w:r w:rsidRPr="00031E60">
        <w:t>z</w:t>
      </w:r>
      <w:r>
        <w:t xml:space="preserve"> </w:t>
      </w:r>
      <w:r w:rsidRPr="00031E60">
        <w:t>925,5</w:t>
      </w:r>
      <w:r>
        <w:t xml:space="preserve"> </w:t>
      </w:r>
      <w:proofErr w:type="spellStart"/>
      <w:r w:rsidRPr="00031E60">
        <w:t>Mg</w:t>
      </w:r>
      <w:proofErr w:type="spellEnd"/>
      <w:r>
        <w:t xml:space="preserve"> </w:t>
      </w:r>
      <w:r w:rsidRPr="00031E60">
        <w:t>w</w:t>
      </w:r>
      <w:r>
        <w:t xml:space="preserve"> </w:t>
      </w:r>
      <w:r w:rsidRPr="00031E60">
        <w:t>2023</w:t>
      </w:r>
      <w:r>
        <w:t xml:space="preserve"> </w:t>
      </w:r>
      <w:r w:rsidRPr="00031E60">
        <w:t>roku</w:t>
      </w:r>
      <w:r>
        <w:t xml:space="preserve"> </w:t>
      </w:r>
      <w:r w:rsidRPr="00031E60">
        <w:t>do</w:t>
      </w:r>
      <w:r>
        <w:t xml:space="preserve"> </w:t>
      </w:r>
      <w:r w:rsidRPr="00031E60">
        <w:t>1</w:t>
      </w:r>
      <w:r>
        <w:t xml:space="preserve"> </w:t>
      </w:r>
      <w:r w:rsidRPr="00031E60">
        <w:t>071,64</w:t>
      </w:r>
      <w:r>
        <w:t xml:space="preserve"> </w:t>
      </w:r>
      <w:proofErr w:type="spellStart"/>
      <w:r w:rsidRPr="00031E60">
        <w:t>Mg</w:t>
      </w:r>
      <w:proofErr w:type="spellEnd"/>
      <w:r>
        <w:t xml:space="preserve"> </w:t>
      </w:r>
      <w:r w:rsidRPr="00031E60">
        <w:t>w</w:t>
      </w:r>
      <w:r>
        <w:t xml:space="preserve"> </w:t>
      </w:r>
      <w:r w:rsidRPr="00031E60">
        <w:t>2025</w:t>
      </w:r>
      <w:r>
        <w:t xml:space="preserve"> </w:t>
      </w:r>
      <w:r w:rsidRPr="00031E60">
        <w:t>roku.</w:t>
      </w:r>
      <w:r>
        <w:t xml:space="preserve"> </w:t>
      </w:r>
      <w:r w:rsidRPr="00031E60">
        <w:t>W</w:t>
      </w:r>
      <w:r>
        <w:t xml:space="preserve"> </w:t>
      </w:r>
      <w:r w:rsidRPr="00031E60">
        <w:t>konsekwencji</w:t>
      </w:r>
      <w:r>
        <w:t xml:space="preserve"> </w:t>
      </w:r>
      <w:r w:rsidRPr="00031E60">
        <w:t>nastąpił</w:t>
      </w:r>
      <w:r>
        <w:t xml:space="preserve"> </w:t>
      </w:r>
      <w:r w:rsidRPr="00031E60">
        <w:t>istotny</w:t>
      </w:r>
      <w:r>
        <w:t xml:space="preserve"> </w:t>
      </w:r>
      <w:r w:rsidRPr="00031E60">
        <w:t>wzrost</w:t>
      </w:r>
      <w:r>
        <w:t xml:space="preserve"> </w:t>
      </w:r>
      <w:r w:rsidRPr="00031E60">
        <w:t>ilości</w:t>
      </w:r>
      <w:r>
        <w:t xml:space="preserve"> </w:t>
      </w:r>
      <w:r w:rsidRPr="00031E60">
        <w:t>odpadów</w:t>
      </w:r>
      <w:r>
        <w:t xml:space="preserve"> </w:t>
      </w:r>
      <w:r w:rsidRPr="00031E60">
        <w:t>przypadających</w:t>
      </w:r>
      <w:r>
        <w:t xml:space="preserve"> </w:t>
      </w:r>
      <w:r w:rsidRPr="00031E60">
        <w:t>na</w:t>
      </w:r>
      <w:r>
        <w:t xml:space="preserve"> </w:t>
      </w:r>
      <w:r w:rsidRPr="00031E60">
        <w:t>jednego</w:t>
      </w:r>
      <w:r>
        <w:t xml:space="preserve"> </w:t>
      </w:r>
      <w:r w:rsidRPr="00031E60">
        <w:t>mieszkańca,</w:t>
      </w:r>
      <w:r>
        <w:t xml:space="preserve"> </w:t>
      </w:r>
      <w:r w:rsidRPr="00031E60">
        <w:t>z</w:t>
      </w:r>
      <w:r>
        <w:t xml:space="preserve"> </w:t>
      </w:r>
      <w:r w:rsidRPr="00031E60">
        <w:t>poziomu</w:t>
      </w:r>
      <w:r>
        <w:t xml:space="preserve"> </w:t>
      </w:r>
      <w:r w:rsidRPr="00031E60">
        <w:t>590</w:t>
      </w:r>
      <w:r>
        <w:t xml:space="preserve"> </w:t>
      </w:r>
      <w:r w:rsidRPr="00031E60">
        <w:t>kg</w:t>
      </w:r>
      <w:r>
        <w:t xml:space="preserve"> </w:t>
      </w:r>
      <w:r w:rsidRPr="00031E60">
        <w:t>do</w:t>
      </w:r>
      <w:r>
        <w:t xml:space="preserve"> </w:t>
      </w:r>
      <w:r w:rsidRPr="00031E60">
        <w:t>710</w:t>
      </w:r>
      <w:r>
        <w:t xml:space="preserve"> </w:t>
      </w:r>
      <w:r w:rsidRPr="00031E60">
        <w:t>kg,</w:t>
      </w:r>
      <w:r>
        <w:t xml:space="preserve"> </w:t>
      </w:r>
      <w:r w:rsidRPr="00031E60">
        <w:t>co</w:t>
      </w:r>
      <w:r>
        <w:t xml:space="preserve"> </w:t>
      </w:r>
      <w:r w:rsidRPr="00031E60">
        <w:t>może</w:t>
      </w:r>
      <w:r>
        <w:t xml:space="preserve"> </w:t>
      </w:r>
      <w:r w:rsidRPr="00031E60">
        <w:t>świadczyć</w:t>
      </w:r>
      <w:r>
        <w:t xml:space="preserve"> </w:t>
      </w:r>
      <w:r w:rsidRPr="00031E60">
        <w:t>o</w:t>
      </w:r>
      <w:r>
        <w:t xml:space="preserve"> </w:t>
      </w:r>
      <w:r w:rsidRPr="00031E60">
        <w:t>zmianach</w:t>
      </w:r>
      <w:r>
        <w:t xml:space="preserve"> </w:t>
      </w:r>
      <w:r w:rsidRPr="00031E60">
        <w:t>w</w:t>
      </w:r>
      <w:r>
        <w:t> </w:t>
      </w:r>
      <w:r w:rsidRPr="00031E60">
        <w:t>strukturze</w:t>
      </w:r>
      <w:r>
        <w:t xml:space="preserve"> </w:t>
      </w:r>
      <w:r w:rsidRPr="00031E60">
        <w:t>konsumpcji,</w:t>
      </w:r>
      <w:r>
        <w:t xml:space="preserve"> </w:t>
      </w:r>
      <w:r w:rsidRPr="00031E60">
        <w:t>stylu</w:t>
      </w:r>
      <w:r>
        <w:t xml:space="preserve"> </w:t>
      </w:r>
      <w:r w:rsidRPr="00031E60">
        <w:t>życia</w:t>
      </w:r>
      <w:r>
        <w:t xml:space="preserve"> </w:t>
      </w:r>
      <w:r w:rsidRPr="00031E60">
        <w:t>oraz</w:t>
      </w:r>
      <w:r>
        <w:t xml:space="preserve"> </w:t>
      </w:r>
      <w:r w:rsidRPr="00031E60">
        <w:t>rosnącej</w:t>
      </w:r>
      <w:r>
        <w:t xml:space="preserve"> </w:t>
      </w:r>
      <w:r w:rsidRPr="00031E60">
        <w:t>presji</w:t>
      </w:r>
      <w:r>
        <w:t xml:space="preserve"> </w:t>
      </w:r>
      <w:r w:rsidRPr="00031E60">
        <w:t>materiałowej</w:t>
      </w:r>
      <w:r>
        <w:t xml:space="preserve"> </w:t>
      </w:r>
      <w:r w:rsidRPr="00031E60">
        <w:t>gospodarstw</w:t>
      </w:r>
      <w:r>
        <w:t xml:space="preserve"> </w:t>
      </w:r>
      <w:r w:rsidRPr="00031E60">
        <w:t>domowych.</w:t>
      </w:r>
      <w:r>
        <w:t xml:space="preserve"> </w:t>
      </w:r>
    </w:p>
    <w:p w14:paraId="1836E728" w14:textId="77777777" w:rsidR="0083686A" w:rsidRDefault="0083686A" w:rsidP="0083686A">
      <w:pPr>
        <w:spacing w:line="360" w:lineRule="auto"/>
        <w:jc w:val="both"/>
      </w:pPr>
      <w:r w:rsidRPr="00031E60">
        <w:t>Jednocześnie</w:t>
      </w:r>
      <w:r>
        <w:t xml:space="preserve"> </w:t>
      </w:r>
      <w:r w:rsidRPr="00031E60">
        <w:t>pozytywnym</w:t>
      </w:r>
      <w:r>
        <w:t xml:space="preserve"> </w:t>
      </w:r>
      <w:r w:rsidRPr="00031E60">
        <w:t>zjawiskiem</w:t>
      </w:r>
      <w:r>
        <w:t xml:space="preserve"> </w:t>
      </w:r>
      <w:r w:rsidRPr="00031E60">
        <w:t>jest</w:t>
      </w:r>
      <w:r>
        <w:t xml:space="preserve"> </w:t>
      </w:r>
      <w:r w:rsidRPr="00031E60">
        <w:t>wzrost</w:t>
      </w:r>
      <w:r>
        <w:t xml:space="preserve"> </w:t>
      </w:r>
      <w:r w:rsidRPr="00031E60">
        <w:t>udziału</w:t>
      </w:r>
      <w:r>
        <w:t xml:space="preserve"> </w:t>
      </w:r>
      <w:r w:rsidRPr="00031E60">
        <w:t>odpadów</w:t>
      </w:r>
      <w:r>
        <w:t xml:space="preserve"> </w:t>
      </w:r>
      <w:r w:rsidRPr="00031E60">
        <w:t>zbieranych</w:t>
      </w:r>
      <w:r>
        <w:t xml:space="preserve"> </w:t>
      </w:r>
      <w:r w:rsidRPr="00031E60">
        <w:t>selektywnie</w:t>
      </w:r>
      <w:r>
        <w:t xml:space="preserve"> </w:t>
      </w:r>
      <w:r w:rsidRPr="00031E60">
        <w:t>w</w:t>
      </w:r>
      <w:r>
        <w:t xml:space="preserve"> </w:t>
      </w:r>
      <w:r w:rsidRPr="00031E60">
        <w:t>ogólnej</w:t>
      </w:r>
      <w:r>
        <w:t xml:space="preserve"> </w:t>
      </w:r>
      <w:r w:rsidRPr="00031E60">
        <w:t>masie</w:t>
      </w:r>
      <w:r>
        <w:t xml:space="preserve"> </w:t>
      </w:r>
      <w:r w:rsidRPr="00031E60">
        <w:t>odpadów</w:t>
      </w:r>
      <w:r>
        <w:t xml:space="preserve">, </w:t>
      </w:r>
      <w:r w:rsidRPr="00031E60">
        <w:t>z</w:t>
      </w:r>
      <w:r>
        <w:t xml:space="preserve"> </w:t>
      </w:r>
      <w:r w:rsidRPr="00031E60">
        <w:t>25%</w:t>
      </w:r>
      <w:r>
        <w:t xml:space="preserve"> </w:t>
      </w:r>
      <w:r w:rsidRPr="00031E60">
        <w:t>w</w:t>
      </w:r>
      <w:r>
        <w:t xml:space="preserve"> </w:t>
      </w:r>
      <w:r w:rsidRPr="00031E60">
        <w:t>2023</w:t>
      </w:r>
      <w:r>
        <w:t xml:space="preserve"> </w:t>
      </w:r>
      <w:r w:rsidRPr="00031E60">
        <w:t>roku</w:t>
      </w:r>
      <w:r>
        <w:t xml:space="preserve"> </w:t>
      </w:r>
      <w:r w:rsidRPr="00031E60">
        <w:t>do</w:t>
      </w:r>
      <w:r>
        <w:t xml:space="preserve"> </w:t>
      </w:r>
      <w:r w:rsidRPr="00031E60">
        <w:t>31%</w:t>
      </w:r>
      <w:r>
        <w:t xml:space="preserve"> </w:t>
      </w:r>
      <w:r w:rsidRPr="00031E60">
        <w:t>w</w:t>
      </w:r>
      <w:r>
        <w:t xml:space="preserve"> </w:t>
      </w:r>
      <w:r w:rsidRPr="00031E60">
        <w:t>2025</w:t>
      </w:r>
      <w:r>
        <w:t xml:space="preserve"> </w:t>
      </w:r>
      <w:r w:rsidRPr="00031E60">
        <w:t>roku</w:t>
      </w:r>
      <w:r>
        <w:t xml:space="preserve">, </w:t>
      </w:r>
      <w:r w:rsidRPr="00031E60">
        <w:t>co</w:t>
      </w:r>
      <w:r>
        <w:t xml:space="preserve"> </w:t>
      </w:r>
      <w:r w:rsidRPr="00031E60">
        <w:t>wskazuje</w:t>
      </w:r>
      <w:r>
        <w:t xml:space="preserve"> </w:t>
      </w:r>
      <w:r w:rsidRPr="00031E60">
        <w:t>na</w:t>
      </w:r>
      <w:r>
        <w:t xml:space="preserve"> </w:t>
      </w:r>
      <w:r w:rsidRPr="00031E60">
        <w:t>stopniową</w:t>
      </w:r>
      <w:r>
        <w:t xml:space="preserve"> </w:t>
      </w:r>
      <w:r w:rsidRPr="00031E60">
        <w:t>poprawę</w:t>
      </w:r>
      <w:r>
        <w:t xml:space="preserve"> </w:t>
      </w:r>
      <w:r w:rsidRPr="00031E60">
        <w:t>efektywności</w:t>
      </w:r>
      <w:r>
        <w:t xml:space="preserve"> </w:t>
      </w:r>
      <w:r w:rsidRPr="00031E60">
        <w:t>systemu</w:t>
      </w:r>
      <w:r>
        <w:t xml:space="preserve"> </w:t>
      </w:r>
      <w:r w:rsidRPr="00031E60">
        <w:t>selektywnej</w:t>
      </w:r>
      <w:r>
        <w:t xml:space="preserve"> </w:t>
      </w:r>
      <w:r w:rsidRPr="00031E60">
        <w:t>zbiórki</w:t>
      </w:r>
      <w:r>
        <w:t xml:space="preserve"> </w:t>
      </w:r>
      <w:r w:rsidRPr="00031E60">
        <w:t>oraz</w:t>
      </w:r>
      <w:r>
        <w:t xml:space="preserve"> </w:t>
      </w:r>
      <w:r w:rsidRPr="00031E60">
        <w:t>rosnącą</w:t>
      </w:r>
      <w:r>
        <w:t xml:space="preserve"> </w:t>
      </w:r>
      <w:r w:rsidRPr="00031E60">
        <w:t>świadomość</w:t>
      </w:r>
      <w:r>
        <w:t xml:space="preserve"> </w:t>
      </w:r>
      <w:r w:rsidRPr="00031E60">
        <w:t>ekologiczną</w:t>
      </w:r>
      <w:r>
        <w:t xml:space="preserve"> </w:t>
      </w:r>
      <w:r w:rsidRPr="00031E60">
        <w:t>mieszkańców.</w:t>
      </w:r>
      <w:r>
        <w:t xml:space="preserve"> </w:t>
      </w:r>
      <w:r w:rsidRPr="00031E60">
        <w:t>W</w:t>
      </w:r>
      <w:r>
        <w:t xml:space="preserve"> </w:t>
      </w:r>
      <w:r w:rsidRPr="00031E60">
        <w:t>latach</w:t>
      </w:r>
      <w:r>
        <w:t xml:space="preserve"> </w:t>
      </w:r>
      <w:r w:rsidRPr="00031E60">
        <w:t>2023</w:t>
      </w:r>
      <w:r>
        <w:t>-</w:t>
      </w:r>
      <w:r w:rsidRPr="00031E60">
        <w:t>2024</w:t>
      </w:r>
      <w:r>
        <w:t xml:space="preserve"> </w:t>
      </w:r>
      <w:r w:rsidRPr="00031E60">
        <w:t>gmina</w:t>
      </w:r>
      <w:r>
        <w:t xml:space="preserve"> </w:t>
      </w:r>
      <w:r w:rsidRPr="00031E60">
        <w:t>osiągała</w:t>
      </w:r>
      <w:r>
        <w:t xml:space="preserve"> </w:t>
      </w:r>
      <w:r w:rsidRPr="00031E60">
        <w:t>wymagane</w:t>
      </w:r>
      <w:r>
        <w:t xml:space="preserve"> </w:t>
      </w:r>
      <w:r w:rsidRPr="00031E60">
        <w:t>poziomy</w:t>
      </w:r>
      <w:r>
        <w:t xml:space="preserve"> </w:t>
      </w:r>
      <w:r w:rsidRPr="00031E60">
        <w:t>przygotowania</w:t>
      </w:r>
      <w:r>
        <w:t xml:space="preserve"> </w:t>
      </w:r>
      <w:r w:rsidRPr="00031E60">
        <w:t>odpadów</w:t>
      </w:r>
      <w:r>
        <w:t xml:space="preserve"> </w:t>
      </w:r>
      <w:r w:rsidRPr="00031E60">
        <w:t>do</w:t>
      </w:r>
      <w:r>
        <w:t xml:space="preserve"> </w:t>
      </w:r>
      <w:r w:rsidRPr="00031E60">
        <w:t>ponownego</w:t>
      </w:r>
      <w:r>
        <w:t xml:space="preserve"> </w:t>
      </w:r>
      <w:r w:rsidRPr="00031E60">
        <w:t>użycia</w:t>
      </w:r>
      <w:r>
        <w:t xml:space="preserve"> </w:t>
      </w:r>
      <w:r w:rsidRPr="00031E60">
        <w:t>i</w:t>
      </w:r>
      <w:r>
        <w:t xml:space="preserve"> </w:t>
      </w:r>
      <w:r w:rsidRPr="00031E60">
        <w:t>recyklingu,</w:t>
      </w:r>
      <w:r>
        <w:t xml:space="preserve"> </w:t>
      </w:r>
      <w:r w:rsidRPr="00031E60">
        <w:t>co</w:t>
      </w:r>
      <w:r>
        <w:t xml:space="preserve"> </w:t>
      </w:r>
      <w:r w:rsidRPr="00031E60">
        <w:t>potwierdza</w:t>
      </w:r>
      <w:r>
        <w:t xml:space="preserve"> </w:t>
      </w:r>
      <w:r w:rsidRPr="00031E60">
        <w:t>zgodność</w:t>
      </w:r>
      <w:r>
        <w:t xml:space="preserve"> </w:t>
      </w:r>
      <w:r w:rsidRPr="00031E60">
        <w:t>funkcjonowania</w:t>
      </w:r>
      <w:r>
        <w:t xml:space="preserve"> </w:t>
      </w:r>
      <w:r w:rsidRPr="00031E60">
        <w:t>systemu</w:t>
      </w:r>
      <w:r>
        <w:t xml:space="preserve"> </w:t>
      </w:r>
      <w:r w:rsidRPr="00031E60">
        <w:t>z</w:t>
      </w:r>
      <w:r>
        <w:t xml:space="preserve"> </w:t>
      </w:r>
      <w:r w:rsidRPr="00031E60">
        <w:t>obowiązującymi</w:t>
      </w:r>
      <w:r>
        <w:t xml:space="preserve"> </w:t>
      </w:r>
      <w:r w:rsidRPr="00031E60">
        <w:t>regulacjami,</w:t>
      </w:r>
      <w:r>
        <w:t xml:space="preserve"> </w:t>
      </w:r>
      <w:r w:rsidRPr="00031E60">
        <w:t>jednak</w:t>
      </w:r>
      <w:r>
        <w:t xml:space="preserve"> </w:t>
      </w:r>
      <w:r w:rsidRPr="00031E60">
        <w:t>obserwowane</w:t>
      </w:r>
      <w:r>
        <w:t xml:space="preserve"> </w:t>
      </w:r>
      <w:r w:rsidRPr="00031E60">
        <w:t>trendy</w:t>
      </w:r>
      <w:r>
        <w:t xml:space="preserve"> </w:t>
      </w:r>
      <w:r w:rsidRPr="00031E60">
        <w:t>wskazują</w:t>
      </w:r>
      <w:r>
        <w:t xml:space="preserve"> </w:t>
      </w:r>
      <w:r w:rsidRPr="00031E60">
        <w:t>na</w:t>
      </w:r>
      <w:r>
        <w:t xml:space="preserve"> </w:t>
      </w:r>
      <w:r w:rsidRPr="00031E60">
        <w:t>konieczność</w:t>
      </w:r>
      <w:r>
        <w:t xml:space="preserve"> </w:t>
      </w:r>
      <w:r w:rsidRPr="00031E60">
        <w:t>dalszego</w:t>
      </w:r>
      <w:r>
        <w:t xml:space="preserve"> </w:t>
      </w:r>
      <w:r w:rsidRPr="00031E60">
        <w:t>doskonalenia</w:t>
      </w:r>
      <w:r>
        <w:t xml:space="preserve"> </w:t>
      </w:r>
      <w:r w:rsidRPr="00031E60">
        <w:t>systemu</w:t>
      </w:r>
      <w:r>
        <w:t xml:space="preserve"> </w:t>
      </w:r>
      <w:r w:rsidRPr="00031E60">
        <w:t>w</w:t>
      </w:r>
      <w:r>
        <w:t xml:space="preserve"> </w:t>
      </w:r>
      <w:r w:rsidRPr="00031E60">
        <w:t>kierunku</w:t>
      </w:r>
      <w:r>
        <w:t xml:space="preserve"> </w:t>
      </w:r>
      <w:r w:rsidRPr="00031E60">
        <w:t>gospodarki</w:t>
      </w:r>
      <w:r>
        <w:t xml:space="preserve"> </w:t>
      </w:r>
      <w:r w:rsidRPr="00031E60">
        <w:t>o</w:t>
      </w:r>
      <w:r>
        <w:t xml:space="preserve"> </w:t>
      </w:r>
      <w:r w:rsidRPr="00031E60">
        <w:t>obiegu</w:t>
      </w:r>
      <w:r>
        <w:t xml:space="preserve"> </w:t>
      </w:r>
      <w:r w:rsidRPr="00031E60">
        <w:t>zamkniętym.</w:t>
      </w:r>
    </w:p>
    <w:p w14:paraId="0D4EA9E6" w14:textId="633E7422" w:rsidR="0083686A" w:rsidRPr="004E248A" w:rsidRDefault="00C55A4B" w:rsidP="00C55A4B">
      <w:pPr>
        <w:pStyle w:val="Tabeleirysunki"/>
      </w:pPr>
      <w:bookmarkStart w:id="76" w:name="_Toc168916392"/>
      <w:bookmarkStart w:id="77" w:name="_Toc189821911"/>
      <w:bookmarkStart w:id="78" w:name="_Toc241528239"/>
      <w:r>
        <w:t xml:space="preserve">Tabela </w:t>
      </w:r>
      <w:fldSimple w:instr=" SEQ Tabela \* ARABIC ">
        <w:r>
          <w:rPr>
            <w:noProof/>
          </w:rPr>
          <w:t>9</w:t>
        </w:r>
      </w:fldSimple>
      <w:r>
        <w:t xml:space="preserve">. </w:t>
      </w:r>
      <w:r w:rsidR="0083686A" w:rsidRPr="004E248A">
        <w:t>Stan</w:t>
      </w:r>
      <w:r w:rsidR="0083686A">
        <w:t xml:space="preserve"> </w:t>
      </w:r>
      <w:r w:rsidR="0083686A" w:rsidRPr="004E248A">
        <w:t>gospodarki</w:t>
      </w:r>
      <w:r w:rsidR="0083686A">
        <w:t xml:space="preserve"> </w:t>
      </w:r>
      <w:r w:rsidR="0083686A" w:rsidRPr="004E248A">
        <w:t>odpadami</w:t>
      </w:r>
      <w:r w:rsidR="0083686A">
        <w:t xml:space="preserve"> </w:t>
      </w:r>
      <w:r w:rsidR="0083686A" w:rsidRPr="004E248A">
        <w:t>w</w:t>
      </w:r>
      <w:r w:rsidR="0083686A">
        <w:t xml:space="preserve"> </w:t>
      </w:r>
      <w:r w:rsidR="0083686A" w:rsidRPr="00E83472">
        <w:t>Gminie</w:t>
      </w:r>
      <w:r w:rsidR="0083686A">
        <w:t xml:space="preserve"> Bedlno </w:t>
      </w:r>
      <w:r w:rsidR="0083686A" w:rsidRPr="004E248A">
        <w:t>w</w:t>
      </w:r>
      <w:r w:rsidR="0083686A">
        <w:t xml:space="preserve"> </w:t>
      </w:r>
      <w:r w:rsidR="0083686A" w:rsidRPr="004E248A">
        <w:t>latach</w:t>
      </w:r>
      <w:r w:rsidR="0083686A">
        <w:t xml:space="preserve"> </w:t>
      </w:r>
      <w:bookmarkEnd w:id="76"/>
      <w:bookmarkEnd w:id="77"/>
      <w:r w:rsidR="0083686A">
        <w:t>2023-2025</w:t>
      </w:r>
      <w:bookmarkEnd w:id="78"/>
    </w:p>
    <w:tbl>
      <w:tblPr>
        <w:tblStyle w:val="Tabela-Siatka"/>
        <w:tblW w:w="5000" w:type="pct"/>
        <w:tblLook w:val="04A0" w:firstRow="1" w:lastRow="0" w:firstColumn="1" w:lastColumn="0" w:noHBand="0" w:noVBand="1"/>
      </w:tblPr>
      <w:tblGrid>
        <w:gridCol w:w="3054"/>
        <w:gridCol w:w="1682"/>
        <w:gridCol w:w="1342"/>
        <w:gridCol w:w="1492"/>
        <w:gridCol w:w="1492"/>
      </w:tblGrid>
      <w:tr w:rsidR="0083686A" w:rsidRPr="00E83472" w14:paraId="4881BBC4" w14:textId="77777777" w:rsidTr="00483D5B">
        <w:trPr>
          <w:trHeight w:val="600"/>
        </w:trPr>
        <w:tc>
          <w:tcPr>
            <w:tcW w:w="2861" w:type="pct"/>
            <w:gridSpan w:val="2"/>
            <w:shd w:val="clear" w:color="auto" w:fill="D50000"/>
            <w:vAlign w:val="center"/>
            <w:hideMark/>
          </w:tcPr>
          <w:p w14:paraId="1DD89128" w14:textId="77777777" w:rsidR="0083686A" w:rsidRPr="00E83472" w:rsidRDefault="0083686A" w:rsidP="00483D5B">
            <w:pPr>
              <w:jc w:val="center"/>
              <w:rPr>
                <w:rFonts w:eastAsia="Times New Roman" w:cs="Calibri"/>
                <w:color w:val="FFFFFF" w:themeColor="background1"/>
                <w:sz w:val="18"/>
                <w:szCs w:val="18"/>
              </w:rPr>
            </w:pPr>
          </w:p>
        </w:tc>
        <w:tc>
          <w:tcPr>
            <w:tcW w:w="713" w:type="pct"/>
            <w:shd w:val="clear" w:color="auto" w:fill="D50000"/>
            <w:vAlign w:val="center"/>
            <w:hideMark/>
          </w:tcPr>
          <w:p w14:paraId="184572A4" w14:textId="77777777" w:rsidR="0083686A" w:rsidRPr="00E83472" w:rsidRDefault="0083686A" w:rsidP="00483D5B">
            <w:pPr>
              <w:jc w:val="center"/>
              <w:rPr>
                <w:rFonts w:eastAsia="Times New Roman" w:cs="Calibri"/>
                <w:b/>
                <w:bCs/>
                <w:color w:val="FFFFFF" w:themeColor="background1"/>
                <w:sz w:val="18"/>
                <w:szCs w:val="18"/>
              </w:rPr>
            </w:pPr>
            <w:r w:rsidRPr="00E83472">
              <w:rPr>
                <w:rFonts w:eastAsia="Times New Roman" w:cs="Calibri"/>
                <w:b/>
                <w:bCs/>
                <w:color w:val="FFFFFF" w:themeColor="background1"/>
                <w:sz w:val="18"/>
                <w:szCs w:val="18"/>
              </w:rPr>
              <w:t>2023</w:t>
            </w:r>
          </w:p>
        </w:tc>
        <w:tc>
          <w:tcPr>
            <w:tcW w:w="713" w:type="pct"/>
            <w:shd w:val="clear" w:color="auto" w:fill="D50000"/>
            <w:vAlign w:val="center"/>
            <w:hideMark/>
          </w:tcPr>
          <w:p w14:paraId="3B4BBF84" w14:textId="77777777" w:rsidR="0083686A" w:rsidRPr="00E83472" w:rsidRDefault="0083686A" w:rsidP="00483D5B">
            <w:pPr>
              <w:jc w:val="center"/>
              <w:rPr>
                <w:rFonts w:eastAsia="Times New Roman" w:cs="Calibri"/>
                <w:b/>
                <w:bCs/>
                <w:color w:val="FFFFFF" w:themeColor="background1"/>
                <w:sz w:val="18"/>
                <w:szCs w:val="18"/>
              </w:rPr>
            </w:pPr>
            <w:r w:rsidRPr="00E83472">
              <w:rPr>
                <w:rFonts w:eastAsia="Times New Roman" w:cs="Calibri"/>
                <w:b/>
                <w:bCs/>
                <w:color w:val="FFFFFF" w:themeColor="background1"/>
                <w:sz w:val="18"/>
                <w:szCs w:val="18"/>
              </w:rPr>
              <w:t>2024</w:t>
            </w:r>
          </w:p>
        </w:tc>
        <w:tc>
          <w:tcPr>
            <w:tcW w:w="713" w:type="pct"/>
            <w:shd w:val="clear" w:color="auto" w:fill="D50000"/>
            <w:vAlign w:val="center"/>
            <w:hideMark/>
          </w:tcPr>
          <w:p w14:paraId="63FEFECC" w14:textId="77777777" w:rsidR="0083686A" w:rsidRPr="00E83472" w:rsidRDefault="0083686A" w:rsidP="00483D5B">
            <w:pPr>
              <w:jc w:val="center"/>
              <w:rPr>
                <w:rFonts w:eastAsia="Times New Roman" w:cs="Calibri"/>
                <w:b/>
                <w:bCs/>
                <w:color w:val="FFFFFF" w:themeColor="background1"/>
                <w:sz w:val="18"/>
                <w:szCs w:val="18"/>
              </w:rPr>
            </w:pPr>
            <w:r w:rsidRPr="00E83472">
              <w:rPr>
                <w:rFonts w:eastAsia="Times New Roman" w:cs="Calibri"/>
                <w:b/>
                <w:bCs/>
                <w:color w:val="FFFFFF" w:themeColor="background1"/>
                <w:sz w:val="18"/>
                <w:szCs w:val="18"/>
              </w:rPr>
              <w:t>2025</w:t>
            </w:r>
          </w:p>
        </w:tc>
      </w:tr>
      <w:tr w:rsidR="0083686A" w:rsidRPr="00E83472" w14:paraId="6E9D4395" w14:textId="77777777" w:rsidTr="00483D5B">
        <w:trPr>
          <w:trHeight w:val="360"/>
        </w:trPr>
        <w:tc>
          <w:tcPr>
            <w:tcW w:w="2861" w:type="pct"/>
            <w:gridSpan w:val="2"/>
            <w:vAlign w:val="center"/>
            <w:hideMark/>
          </w:tcPr>
          <w:p w14:paraId="340D1802"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Liczba</w:t>
            </w:r>
            <w:r>
              <w:rPr>
                <w:rFonts w:eastAsia="Times New Roman" w:cs="Calibri"/>
                <w:sz w:val="18"/>
                <w:szCs w:val="18"/>
              </w:rPr>
              <w:t xml:space="preserve"> </w:t>
            </w:r>
            <w:r w:rsidRPr="00E83472">
              <w:rPr>
                <w:rFonts w:eastAsia="Times New Roman" w:cs="Calibri"/>
                <w:sz w:val="18"/>
                <w:szCs w:val="18"/>
              </w:rPr>
              <w:t>mieszkańców</w:t>
            </w:r>
            <w:r>
              <w:rPr>
                <w:rFonts w:eastAsia="Times New Roman" w:cs="Calibri"/>
                <w:sz w:val="18"/>
                <w:szCs w:val="18"/>
              </w:rPr>
              <w:t xml:space="preserve"> </w:t>
            </w:r>
            <w:r w:rsidRPr="00E83472">
              <w:rPr>
                <w:rFonts w:eastAsia="Times New Roman" w:cs="Calibri"/>
                <w:sz w:val="18"/>
                <w:szCs w:val="18"/>
              </w:rPr>
              <w:t>objętych</w:t>
            </w:r>
            <w:r>
              <w:rPr>
                <w:rFonts w:eastAsia="Times New Roman" w:cs="Calibri"/>
                <w:sz w:val="18"/>
                <w:szCs w:val="18"/>
              </w:rPr>
              <w:t xml:space="preserve"> </w:t>
            </w:r>
            <w:r w:rsidRPr="00E83472">
              <w:rPr>
                <w:rFonts w:eastAsia="Times New Roman" w:cs="Calibri"/>
                <w:sz w:val="18"/>
                <w:szCs w:val="18"/>
              </w:rPr>
              <w:t>systemem</w:t>
            </w:r>
            <w:r>
              <w:rPr>
                <w:rFonts w:eastAsia="Times New Roman" w:cs="Calibri"/>
                <w:sz w:val="18"/>
                <w:szCs w:val="18"/>
              </w:rPr>
              <w:t xml:space="preserve"> </w:t>
            </w:r>
            <w:r w:rsidRPr="00E83472">
              <w:rPr>
                <w:rFonts w:eastAsia="Times New Roman" w:cs="Calibri"/>
                <w:sz w:val="18"/>
                <w:szCs w:val="18"/>
              </w:rPr>
              <w:t>gospodarowania</w:t>
            </w:r>
            <w:r>
              <w:rPr>
                <w:rFonts w:eastAsia="Times New Roman" w:cs="Calibri"/>
                <w:sz w:val="18"/>
                <w:szCs w:val="18"/>
              </w:rPr>
              <w:t xml:space="preserve"> </w:t>
            </w:r>
            <w:r w:rsidRPr="00E83472">
              <w:rPr>
                <w:rFonts w:eastAsia="Times New Roman" w:cs="Calibri"/>
                <w:sz w:val="18"/>
                <w:szCs w:val="18"/>
              </w:rPr>
              <w:t>odpadami</w:t>
            </w:r>
            <w:r>
              <w:rPr>
                <w:rFonts w:eastAsia="Times New Roman" w:cs="Calibri"/>
                <w:sz w:val="18"/>
                <w:szCs w:val="18"/>
              </w:rPr>
              <w:t xml:space="preserve"> </w:t>
            </w:r>
            <w:r w:rsidRPr="00E83472">
              <w:rPr>
                <w:rFonts w:eastAsia="Times New Roman" w:cs="Calibri"/>
                <w:sz w:val="18"/>
                <w:szCs w:val="18"/>
              </w:rPr>
              <w:t>komunalnymi</w:t>
            </w:r>
            <w:r>
              <w:rPr>
                <w:rFonts w:eastAsia="Times New Roman" w:cs="Calibri"/>
                <w:sz w:val="18"/>
                <w:szCs w:val="18"/>
              </w:rPr>
              <w:t xml:space="preserve"> </w:t>
            </w:r>
            <w:r w:rsidRPr="00E83472">
              <w:rPr>
                <w:rFonts w:eastAsia="Times New Roman" w:cs="Calibri"/>
                <w:sz w:val="18"/>
                <w:szCs w:val="18"/>
              </w:rPr>
              <w:t>(os.)</w:t>
            </w:r>
          </w:p>
        </w:tc>
        <w:tc>
          <w:tcPr>
            <w:tcW w:w="713" w:type="pct"/>
            <w:noWrap/>
            <w:vAlign w:val="center"/>
            <w:hideMark/>
          </w:tcPr>
          <w:p w14:paraId="755EDB57"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1</w:t>
            </w:r>
            <w:r>
              <w:rPr>
                <w:rFonts w:eastAsia="Times New Roman" w:cs="Calibri"/>
                <w:sz w:val="18"/>
                <w:szCs w:val="18"/>
              </w:rPr>
              <w:t xml:space="preserve"> </w:t>
            </w:r>
            <w:r w:rsidRPr="00E83472">
              <w:rPr>
                <w:rFonts w:eastAsia="Times New Roman" w:cs="Calibri"/>
                <w:sz w:val="18"/>
                <w:szCs w:val="18"/>
              </w:rPr>
              <w:t>572</w:t>
            </w:r>
          </w:p>
        </w:tc>
        <w:tc>
          <w:tcPr>
            <w:tcW w:w="713" w:type="pct"/>
            <w:noWrap/>
            <w:vAlign w:val="center"/>
            <w:hideMark/>
          </w:tcPr>
          <w:p w14:paraId="531197E8"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1</w:t>
            </w:r>
            <w:r>
              <w:rPr>
                <w:rFonts w:eastAsia="Times New Roman" w:cs="Calibri"/>
                <w:sz w:val="18"/>
                <w:szCs w:val="18"/>
              </w:rPr>
              <w:t xml:space="preserve"> </w:t>
            </w:r>
            <w:r w:rsidRPr="00E83472">
              <w:rPr>
                <w:rFonts w:eastAsia="Times New Roman" w:cs="Calibri"/>
                <w:sz w:val="18"/>
                <w:szCs w:val="18"/>
              </w:rPr>
              <w:t>567</w:t>
            </w:r>
          </w:p>
        </w:tc>
        <w:tc>
          <w:tcPr>
            <w:tcW w:w="713" w:type="pct"/>
            <w:noWrap/>
            <w:vAlign w:val="center"/>
            <w:hideMark/>
          </w:tcPr>
          <w:p w14:paraId="64FD907F"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1</w:t>
            </w:r>
            <w:r>
              <w:rPr>
                <w:rFonts w:eastAsia="Times New Roman" w:cs="Calibri"/>
                <w:sz w:val="18"/>
                <w:szCs w:val="18"/>
              </w:rPr>
              <w:t xml:space="preserve"> </w:t>
            </w:r>
            <w:r w:rsidRPr="00E83472">
              <w:rPr>
                <w:rFonts w:eastAsia="Times New Roman" w:cs="Calibri"/>
                <w:sz w:val="18"/>
                <w:szCs w:val="18"/>
              </w:rPr>
              <w:t>507</w:t>
            </w:r>
          </w:p>
        </w:tc>
      </w:tr>
      <w:tr w:rsidR="0083686A" w:rsidRPr="00E83472" w14:paraId="20AE8CAB" w14:textId="77777777" w:rsidTr="00483D5B">
        <w:trPr>
          <w:trHeight w:val="288"/>
        </w:trPr>
        <w:tc>
          <w:tcPr>
            <w:tcW w:w="2861" w:type="pct"/>
            <w:gridSpan w:val="2"/>
            <w:vAlign w:val="center"/>
            <w:hideMark/>
          </w:tcPr>
          <w:p w14:paraId="2236971A"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Łączna</w:t>
            </w:r>
            <w:r>
              <w:rPr>
                <w:rFonts w:eastAsia="Times New Roman" w:cs="Calibri"/>
                <w:sz w:val="18"/>
                <w:szCs w:val="18"/>
              </w:rPr>
              <w:t xml:space="preserve"> </w:t>
            </w:r>
            <w:r w:rsidRPr="00E83472">
              <w:rPr>
                <w:rFonts w:eastAsia="Times New Roman" w:cs="Calibri"/>
                <w:sz w:val="18"/>
                <w:szCs w:val="18"/>
              </w:rPr>
              <w:t>ilość</w:t>
            </w:r>
            <w:r>
              <w:rPr>
                <w:rFonts w:eastAsia="Times New Roman" w:cs="Calibri"/>
                <w:sz w:val="18"/>
                <w:szCs w:val="18"/>
              </w:rPr>
              <w:t xml:space="preserve"> </w:t>
            </w:r>
            <w:r w:rsidRPr="00E83472">
              <w:rPr>
                <w:rFonts w:eastAsia="Times New Roman" w:cs="Calibri"/>
                <w:sz w:val="18"/>
                <w:szCs w:val="18"/>
              </w:rPr>
              <w:t>zebranych</w:t>
            </w:r>
            <w:r>
              <w:rPr>
                <w:rFonts w:eastAsia="Times New Roman" w:cs="Calibri"/>
                <w:sz w:val="18"/>
                <w:szCs w:val="18"/>
              </w:rPr>
              <w:t xml:space="preserve"> </w:t>
            </w:r>
            <w:r w:rsidRPr="00E83472">
              <w:rPr>
                <w:rFonts w:eastAsia="Times New Roman" w:cs="Calibri"/>
                <w:sz w:val="18"/>
                <w:szCs w:val="18"/>
              </w:rPr>
              <w:t>odpadów</w:t>
            </w:r>
            <w:r>
              <w:rPr>
                <w:rFonts w:eastAsia="Times New Roman" w:cs="Calibri"/>
                <w:sz w:val="18"/>
                <w:szCs w:val="18"/>
              </w:rPr>
              <w:t xml:space="preserve"> </w:t>
            </w:r>
            <w:r w:rsidRPr="00E83472">
              <w:rPr>
                <w:rFonts w:eastAsia="Times New Roman" w:cs="Calibri"/>
                <w:sz w:val="18"/>
                <w:szCs w:val="18"/>
              </w:rPr>
              <w:t>komunalnych</w:t>
            </w:r>
            <w:r>
              <w:rPr>
                <w:rFonts w:eastAsia="Times New Roman" w:cs="Calibri"/>
                <w:sz w:val="18"/>
                <w:szCs w:val="18"/>
              </w:rPr>
              <w:t xml:space="preserve"> </w:t>
            </w:r>
            <w:r w:rsidRPr="00E83472">
              <w:rPr>
                <w:rFonts w:eastAsia="Times New Roman" w:cs="Calibri"/>
                <w:sz w:val="18"/>
                <w:szCs w:val="18"/>
              </w:rPr>
              <w:t>(</w:t>
            </w:r>
            <w:proofErr w:type="spellStart"/>
            <w:r w:rsidRPr="00E83472">
              <w:rPr>
                <w:rFonts w:eastAsia="Times New Roman" w:cs="Calibri"/>
                <w:sz w:val="18"/>
                <w:szCs w:val="18"/>
              </w:rPr>
              <w:t>Mg</w:t>
            </w:r>
            <w:proofErr w:type="spellEnd"/>
            <w:r w:rsidRPr="00E83472">
              <w:rPr>
                <w:rFonts w:eastAsia="Times New Roman" w:cs="Calibri"/>
                <w:sz w:val="18"/>
                <w:szCs w:val="18"/>
              </w:rPr>
              <w:t>),</w:t>
            </w:r>
            <w:r>
              <w:rPr>
                <w:rFonts w:eastAsia="Times New Roman" w:cs="Calibri"/>
                <w:sz w:val="18"/>
                <w:szCs w:val="18"/>
              </w:rPr>
              <w:t xml:space="preserve"> </w:t>
            </w:r>
            <w:r w:rsidRPr="00E83472">
              <w:rPr>
                <w:rFonts w:eastAsia="Times New Roman" w:cs="Calibri"/>
                <w:sz w:val="18"/>
                <w:szCs w:val="18"/>
              </w:rPr>
              <w:t>w</w:t>
            </w:r>
            <w:r>
              <w:rPr>
                <w:rFonts w:eastAsia="Times New Roman" w:cs="Calibri"/>
                <w:sz w:val="18"/>
                <w:szCs w:val="18"/>
              </w:rPr>
              <w:t xml:space="preserve"> </w:t>
            </w:r>
            <w:r w:rsidRPr="00E83472">
              <w:rPr>
                <w:rFonts w:eastAsia="Times New Roman" w:cs="Calibri"/>
                <w:sz w:val="18"/>
                <w:szCs w:val="18"/>
              </w:rPr>
              <w:t>tym:</w:t>
            </w:r>
          </w:p>
        </w:tc>
        <w:tc>
          <w:tcPr>
            <w:tcW w:w="713" w:type="pct"/>
            <w:noWrap/>
            <w:vAlign w:val="center"/>
            <w:hideMark/>
          </w:tcPr>
          <w:p w14:paraId="234F908C"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925,20</w:t>
            </w:r>
          </w:p>
        </w:tc>
        <w:tc>
          <w:tcPr>
            <w:tcW w:w="713" w:type="pct"/>
            <w:noWrap/>
            <w:vAlign w:val="center"/>
            <w:hideMark/>
          </w:tcPr>
          <w:p w14:paraId="3E690501"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1</w:t>
            </w:r>
            <w:r>
              <w:rPr>
                <w:rFonts w:eastAsia="Times New Roman" w:cs="Calibri"/>
                <w:sz w:val="18"/>
                <w:szCs w:val="18"/>
              </w:rPr>
              <w:t xml:space="preserve"> </w:t>
            </w:r>
            <w:r w:rsidRPr="00E83472">
              <w:rPr>
                <w:rFonts w:eastAsia="Times New Roman" w:cs="Calibri"/>
                <w:sz w:val="18"/>
                <w:szCs w:val="18"/>
              </w:rPr>
              <w:t>040,54</w:t>
            </w:r>
          </w:p>
        </w:tc>
        <w:tc>
          <w:tcPr>
            <w:tcW w:w="713" w:type="pct"/>
            <w:noWrap/>
            <w:vAlign w:val="center"/>
            <w:hideMark/>
          </w:tcPr>
          <w:p w14:paraId="5DF1CF67"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1</w:t>
            </w:r>
            <w:r>
              <w:rPr>
                <w:rFonts w:eastAsia="Times New Roman" w:cs="Calibri"/>
                <w:sz w:val="18"/>
                <w:szCs w:val="18"/>
              </w:rPr>
              <w:t xml:space="preserve"> </w:t>
            </w:r>
            <w:r w:rsidRPr="00E83472">
              <w:rPr>
                <w:rFonts w:eastAsia="Times New Roman" w:cs="Calibri"/>
                <w:sz w:val="18"/>
                <w:szCs w:val="18"/>
              </w:rPr>
              <w:t>071,64</w:t>
            </w:r>
          </w:p>
        </w:tc>
      </w:tr>
      <w:tr w:rsidR="0083686A" w:rsidRPr="00E83472" w14:paraId="687CB29D" w14:textId="77777777" w:rsidTr="00483D5B">
        <w:trPr>
          <w:trHeight w:val="288"/>
        </w:trPr>
        <w:tc>
          <w:tcPr>
            <w:tcW w:w="2861" w:type="pct"/>
            <w:gridSpan w:val="2"/>
            <w:vAlign w:val="center"/>
            <w:hideMark/>
          </w:tcPr>
          <w:p w14:paraId="63574553" w14:textId="77777777" w:rsidR="0083686A" w:rsidRPr="00E83472" w:rsidRDefault="0083686A" w:rsidP="00483D5B">
            <w:pPr>
              <w:jc w:val="center"/>
              <w:rPr>
                <w:rFonts w:eastAsia="Times New Roman" w:cs="Calibri"/>
                <w:i/>
                <w:iCs/>
                <w:sz w:val="18"/>
                <w:szCs w:val="18"/>
              </w:rPr>
            </w:pPr>
            <w:r w:rsidRPr="00E83472">
              <w:rPr>
                <w:rFonts w:eastAsia="Times New Roman" w:cs="Calibri"/>
                <w:i/>
                <w:iCs/>
                <w:sz w:val="18"/>
                <w:szCs w:val="18"/>
              </w:rPr>
              <w:t>zmieszane</w:t>
            </w:r>
          </w:p>
        </w:tc>
        <w:tc>
          <w:tcPr>
            <w:tcW w:w="713" w:type="pct"/>
            <w:noWrap/>
            <w:vAlign w:val="center"/>
            <w:hideMark/>
          </w:tcPr>
          <w:p w14:paraId="260B6CC0" w14:textId="77777777" w:rsidR="0083686A" w:rsidRPr="00E83472" w:rsidRDefault="0083686A" w:rsidP="00483D5B">
            <w:pPr>
              <w:jc w:val="center"/>
              <w:rPr>
                <w:rFonts w:eastAsia="Times New Roman" w:cs="Calibri"/>
                <w:i/>
                <w:iCs/>
                <w:sz w:val="18"/>
                <w:szCs w:val="18"/>
              </w:rPr>
            </w:pPr>
            <w:r w:rsidRPr="00E83472">
              <w:rPr>
                <w:rFonts w:eastAsia="Times New Roman" w:cs="Calibri"/>
                <w:i/>
                <w:iCs/>
                <w:sz w:val="18"/>
                <w:szCs w:val="18"/>
              </w:rPr>
              <w:t>691,44</w:t>
            </w:r>
          </w:p>
        </w:tc>
        <w:tc>
          <w:tcPr>
            <w:tcW w:w="713" w:type="pct"/>
            <w:noWrap/>
            <w:vAlign w:val="center"/>
            <w:hideMark/>
          </w:tcPr>
          <w:p w14:paraId="1F57D54C" w14:textId="77777777" w:rsidR="0083686A" w:rsidRPr="00E83472" w:rsidRDefault="0083686A" w:rsidP="00483D5B">
            <w:pPr>
              <w:jc w:val="center"/>
              <w:rPr>
                <w:rFonts w:eastAsia="Times New Roman" w:cs="Calibri"/>
                <w:i/>
                <w:iCs/>
                <w:sz w:val="18"/>
                <w:szCs w:val="18"/>
              </w:rPr>
            </w:pPr>
            <w:r w:rsidRPr="00E83472">
              <w:rPr>
                <w:rFonts w:eastAsia="Times New Roman" w:cs="Calibri"/>
                <w:i/>
                <w:iCs/>
                <w:sz w:val="18"/>
                <w:szCs w:val="18"/>
              </w:rPr>
              <w:t>727,34</w:t>
            </w:r>
          </w:p>
        </w:tc>
        <w:tc>
          <w:tcPr>
            <w:tcW w:w="713" w:type="pct"/>
            <w:noWrap/>
            <w:vAlign w:val="center"/>
            <w:hideMark/>
          </w:tcPr>
          <w:p w14:paraId="079E8C65" w14:textId="77777777" w:rsidR="0083686A" w:rsidRPr="00E83472" w:rsidRDefault="0083686A" w:rsidP="00483D5B">
            <w:pPr>
              <w:jc w:val="center"/>
              <w:rPr>
                <w:rFonts w:eastAsia="Times New Roman" w:cs="Calibri"/>
                <w:i/>
                <w:iCs/>
                <w:sz w:val="18"/>
                <w:szCs w:val="18"/>
              </w:rPr>
            </w:pPr>
            <w:r w:rsidRPr="00E83472">
              <w:rPr>
                <w:rFonts w:eastAsia="Times New Roman" w:cs="Calibri"/>
                <w:i/>
                <w:iCs/>
                <w:sz w:val="18"/>
                <w:szCs w:val="18"/>
              </w:rPr>
              <w:t>742,24</w:t>
            </w:r>
          </w:p>
        </w:tc>
      </w:tr>
      <w:tr w:rsidR="0083686A" w:rsidRPr="00E83472" w14:paraId="62440C40" w14:textId="77777777" w:rsidTr="00483D5B">
        <w:trPr>
          <w:trHeight w:val="360"/>
        </w:trPr>
        <w:tc>
          <w:tcPr>
            <w:tcW w:w="2861" w:type="pct"/>
            <w:gridSpan w:val="2"/>
            <w:vAlign w:val="center"/>
            <w:hideMark/>
          </w:tcPr>
          <w:p w14:paraId="12DD2C85" w14:textId="77777777" w:rsidR="0083686A" w:rsidRPr="00E83472" w:rsidRDefault="0083686A" w:rsidP="00483D5B">
            <w:pPr>
              <w:jc w:val="center"/>
              <w:rPr>
                <w:rFonts w:eastAsia="Times New Roman" w:cs="Calibri"/>
                <w:i/>
                <w:iCs/>
                <w:sz w:val="18"/>
                <w:szCs w:val="18"/>
              </w:rPr>
            </w:pPr>
            <w:r w:rsidRPr="00E83472">
              <w:rPr>
                <w:rFonts w:eastAsia="Times New Roman" w:cs="Calibri"/>
                <w:i/>
                <w:iCs/>
                <w:sz w:val="18"/>
                <w:szCs w:val="18"/>
              </w:rPr>
              <w:t>segregowane</w:t>
            </w:r>
          </w:p>
        </w:tc>
        <w:tc>
          <w:tcPr>
            <w:tcW w:w="713" w:type="pct"/>
            <w:noWrap/>
            <w:vAlign w:val="center"/>
            <w:hideMark/>
          </w:tcPr>
          <w:p w14:paraId="4A01AAFB" w14:textId="77777777" w:rsidR="0083686A" w:rsidRPr="00E83472" w:rsidRDefault="0083686A" w:rsidP="00483D5B">
            <w:pPr>
              <w:jc w:val="center"/>
              <w:rPr>
                <w:rFonts w:eastAsia="Times New Roman" w:cs="Calibri"/>
                <w:i/>
                <w:iCs/>
                <w:sz w:val="18"/>
                <w:szCs w:val="18"/>
              </w:rPr>
            </w:pPr>
            <w:r w:rsidRPr="00E83472">
              <w:rPr>
                <w:rFonts w:eastAsia="Times New Roman" w:cs="Calibri"/>
                <w:i/>
                <w:iCs/>
                <w:sz w:val="18"/>
                <w:szCs w:val="18"/>
              </w:rPr>
              <w:t>233,76</w:t>
            </w:r>
          </w:p>
        </w:tc>
        <w:tc>
          <w:tcPr>
            <w:tcW w:w="713" w:type="pct"/>
            <w:noWrap/>
            <w:vAlign w:val="center"/>
            <w:hideMark/>
          </w:tcPr>
          <w:p w14:paraId="3D092FA8" w14:textId="77777777" w:rsidR="0083686A" w:rsidRPr="00E83472" w:rsidRDefault="0083686A" w:rsidP="00483D5B">
            <w:pPr>
              <w:jc w:val="center"/>
              <w:rPr>
                <w:rFonts w:eastAsia="Times New Roman" w:cs="Calibri"/>
                <w:i/>
                <w:iCs/>
                <w:sz w:val="18"/>
                <w:szCs w:val="18"/>
              </w:rPr>
            </w:pPr>
            <w:r w:rsidRPr="00E83472">
              <w:rPr>
                <w:rFonts w:eastAsia="Times New Roman" w:cs="Calibri"/>
                <w:i/>
                <w:iCs/>
                <w:sz w:val="18"/>
                <w:szCs w:val="18"/>
              </w:rPr>
              <w:t>313,20</w:t>
            </w:r>
          </w:p>
        </w:tc>
        <w:tc>
          <w:tcPr>
            <w:tcW w:w="713" w:type="pct"/>
            <w:noWrap/>
            <w:vAlign w:val="center"/>
            <w:hideMark/>
          </w:tcPr>
          <w:p w14:paraId="24761D05" w14:textId="77777777" w:rsidR="0083686A" w:rsidRPr="00E83472" w:rsidRDefault="0083686A" w:rsidP="00483D5B">
            <w:pPr>
              <w:jc w:val="center"/>
              <w:rPr>
                <w:rFonts w:eastAsia="Times New Roman" w:cs="Calibri"/>
                <w:i/>
                <w:iCs/>
                <w:sz w:val="18"/>
                <w:szCs w:val="18"/>
              </w:rPr>
            </w:pPr>
            <w:r w:rsidRPr="00E83472">
              <w:rPr>
                <w:rFonts w:eastAsia="Times New Roman" w:cs="Calibri"/>
                <w:i/>
                <w:iCs/>
                <w:sz w:val="18"/>
                <w:szCs w:val="18"/>
              </w:rPr>
              <w:t>329,40</w:t>
            </w:r>
          </w:p>
        </w:tc>
      </w:tr>
      <w:tr w:rsidR="0083686A" w:rsidRPr="00E83472" w14:paraId="06A34584" w14:textId="77777777" w:rsidTr="00483D5B">
        <w:trPr>
          <w:trHeight w:val="288"/>
        </w:trPr>
        <w:tc>
          <w:tcPr>
            <w:tcW w:w="2861" w:type="pct"/>
            <w:gridSpan w:val="2"/>
            <w:vAlign w:val="center"/>
            <w:hideMark/>
          </w:tcPr>
          <w:p w14:paraId="6796DF5F"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Udział</w:t>
            </w:r>
            <w:r>
              <w:rPr>
                <w:rFonts w:eastAsia="Times New Roman" w:cs="Calibri"/>
                <w:sz w:val="18"/>
                <w:szCs w:val="18"/>
              </w:rPr>
              <w:t xml:space="preserve"> </w:t>
            </w:r>
            <w:r w:rsidRPr="00E83472">
              <w:rPr>
                <w:rFonts w:eastAsia="Times New Roman" w:cs="Calibri"/>
                <w:sz w:val="18"/>
                <w:szCs w:val="18"/>
              </w:rPr>
              <w:t>odpadów</w:t>
            </w:r>
            <w:r>
              <w:rPr>
                <w:rFonts w:eastAsia="Times New Roman" w:cs="Calibri"/>
                <w:sz w:val="18"/>
                <w:szCs w:val="18"/>
              </w:rPr>
              <w:t xml:space="preserve"> </w:t>
            </w:r>
            <w:r w:rsidRPr="00E83472">
              <w:rPr>
                <w:rFonts w:eastAsia="Times New Roman" w:cs="Calibri"/>
                <w:sz w:val="18"/>
                <w:szCs w:val="18"/>
              </w:rPr>
              <w:t>segregowanych</w:t>
            </w:r>
            <w:r>
              <w:rPr>
                <w:rFonts w:eastAsia="Times New Roman" w:cs="Calibri"/>
                <w:sz w:val="18"/>
                <w:szCs w:val="18"/>
              </w:rPr>
              <w:t xml:space="preserve"> </w:t>
            </w:r>
            <w:r w:rsidRPr="00E83472">
              <w:rPr>
                <w:rFonts w:eastAsia="Times New Roman" w:cs="Calibri"/>
                <w:sz w:val="18"/>
                <w:szCs w:val="18"/>
              </w:rPr>
              <w:t>w</w:t>
            </w:r>
            <w:r>
              <w:rPr>
                <w:rFonts w:eastAsia="Times New Roman" w:cs="Calibri"/>
                <w:sz w:val="18"/>
                <w:szCs w:val="18"/>
              </w:rPr>
              <w:t xml:space="preserve"> </w:t>
            </w:r>
            <w:r w:rsidRPr="00E83472">
              <w:rPr>
                <w:rFonts w:eastAsia="Times New Roman" w:cs="Calibri"/>
                <w:sz w:val="18"/>
                <w:szCs w:val="18"/>
              </w:rPr>
              <w:t>łącznej</w:t>
            </w:r>
            <w:r>
              <w:rPr>
                <w:rFonts w:eastAsia="Times New Roman" w:cs="Calibri"/>
                <w:sz w:val="18"/>
                <w:szCs w:val="18"/>
              </w:rPr>
              <w:t xml:space="preserve"> </w:t>
            </w:r>
            <w:r w:rsidRPr="00E83472">
              <w:rPr>
                <w:rFonts w:eastAsia="Times New Roman" w:cs="Calibri"/>
                <w:sz w:val="18"/>
                <w:szCs w:val="18"/>
              </w:rPr>
              <w:t>ilości</w:t>
            </w:r>
            <w:r>
              <w:rPr>
                <w:rFonts w:eastAsia="Times New Roman" w:cs="Calibri"/>
                <w:sz w:val="18"/>
                <w:szCs w:val="18"/>
              </w:rPr>
              <w:t xml:space="preserve"> </w:t>
            </w:r>
            <w:r w:rsidRPr="00E83472">
              <w:rPr>
                <w:rFonts w:eastAsia="Times New Roman" w:cs="Calibri"/>
                <w:sz w:val="18"/>
                <w:szCs w:val="18"/>
              </w:rPr>
              <w:t>odpadów</w:t>
            </w:r>
          </w:p>
        </w:tc>
        <w:tc>
          <w:tcPr>
            <w:tcW w:w="713" w:type="pct"/>
            <w:noWrap/>
            <w:vAlign w:val="center"/>
            <w:hideMark/>
          </w:tcPr>
          <w:p w14:paraId="22041D79"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25%</w:t>
            </w:r>
          </w:p>
        </w:tc>
        <w:tc>
          <w:tcPr>
            <w:tcW w:w="713" w:type="pct"/>
            <w:noWrap/>
            <w:vAlign w:val="center"/>
            <w:hideMark/>
          </w:tcPr>
          <w:p w14:paraId="12EB7C42"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30%</w:t>
            </w:r>
          </w:p>
        </w:tc>
        <w:tc>
          <w:tcPr>
            <w:tcW w:w="713" w:type="pct"/>
            <w:noWrap/>
            <w:vAlign w:val="center"/>
            <w:hideMark/>
          </w:tcPr>
          <w:p w14:paraId="6F0AA686"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31%</w:t>
            </w:r>
          </w:p>
        </w:tc>
      </w:tr>
      <w:tr w:rsidR="0083686A" w:rsidRPr="00E83472" w14:paraId="40E2E7C7" w14:textId="77777777" w:rsidTr="00483D5B">
        <w:trPr>
          <w:trHeight w:val="540"/>
        </w:trPr>
        <w:tc>
          <w:tcPr>
            <w:tcW w:w="2861" w:type="pct"/>
            <w:gridSpan w:val="2"/>
            <w:vAlign w:val="center"/>
            <w:hideMark/>
          </w:tcPr>
          <w:p w14:paraId="40AE7C8B"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Ilość</w:t>
            </w:r>
            <w:r>
              <w:rPr>
                <w:rFonts w:eastAsia="Times New Roman" w:cs="Calibri"/>
                <w:sz w:val="18"/>
                <w:szCs w:val="18"/>
              </w:rPr>
              <w:t xml:space="preserve"> </w:t>
            </w:r>
            <w:r w:rsidRPr="00E83472">
              <w:rPr>
                <w:rFonts w:eastAsia="Times New Roman" w:cs="Calibri"/>
                <w:sz w:val="18"/>
                <w:szCs w:val="18"/>
              </w:rPr>
              <w:t>zebranych</w:t>
            </w:r>
            <w:r>
              <w:rPr>
                <w:rFonts w:eastAsia="Times New Roman" w:cs="Calibri"/>
                <w:sz w:val="18"/>
                <w:szCs w:val="18"/>
              </w:rPr>
              <w:t xml:space="preserve"> </w:t>
            </w:r>
            <w:r w:rsidRPr="00E83472">
              <w:rPr>
                <w:rFonts w:eastAsia="Times New Roman" w:cs="Calibri"/>
                <w:sz w:val="18"/>
                <w:szCs w:val="18"/>
              </w:rPr>
              <w:t>odpadów</w:t>
            </w:r>
            <w:r>
              <w:rPr>
                <w:rFonts w:eastAsia="Times New Roman" w:cs="Calibri"/>
                <w:sz w:val="18"/>
                <w:szCs w:val="18"/>
              </w:rPr>
              <w:t xml:space="preserve"> </w:t>
            </w:r>
            <w:r w:rsidRPr="00E83472">
              <w:rPr>
                <w:rFonts w:eastAsia="Times New Roman" w:cs="Calibri"/>
                <w:sz w:val="18"/>
                <w:szCs w:val="18"/>
              </w:rPr>
              <w:t>na</w:t>
            </w:r>
            <w:r>
              <w:rPr>
                <w:rFonts w:eastAsia="Times New Roman" w:cs="Calibri"/>
                <w:sz w:val="18"/>
                <w:szCs w:val="18"/>
              </w:rPr>
              <w:t xml:space="preserve"> </w:t>
            </w:r>
            <w:r w:rsidRPr="00E83472">
              <w:rPr>
                <w:rFonts w:eastAsia="Times New Roman" w:cs="Calibri"/>
                <w:sz w:val="18"/>
                <w:szCs w:val="18"/>
              </w:rPr>
              <w:t>mieszkańca</w:t>
            </w:r>
          </w:p>
        </w:tc>
        <w:tc>
          <w:tcPr>
            <w:tcW w:w="713" w:type="pct"/>
            <w:noWrap/>
            <w:vAlign w:val="center"/>
            <w:hideMark/>
          </w:tcPr>
          <w:p w14:paraId="00ECC50E"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0,59</w:t>
            </w:r>
          </w:p>
        </w:tc>
        <w:tc>
          <w:tcPr>
            <w:tcW w:w="713" w:type="pct"/>
            <w:noWrap/>
            <w:vAlign w:val="center"/>
            <w:hideMark/>
          </w:tcPr>
          <w:p w14:paraId="1650546C"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0,66</w:t>
            </w:r>
          </w:p>
        </w:tc>
        <w:tc>
          <w:tcPr>
            <w:tcW w:w="713" w:type="pct"/>
            <w:noWrap/>
            <w:vAlign w:val="center"/>
            <w:hideMark/>
          </w:tcPr>
          <w:p w14:paraId="22C37EC4"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0,71</w:t>
            </w:r>
          </w:p>
        </w:tc>
      </w:tr>
      <w:tr w:rsidR="0083686A" w:rsidRPr="00E83472" w14:paraId="70961BEA" w14:textId="77777777" w:rsidTr="00483D5B">
        <w:trPr>
          <w:trHeight w:val="540"/>
        </w:trPr>
        <w:tc>
          <w:tcPr>
            <w:tcW w:w="2195" w:type="pct"/>
            <w:vMerge w:val="restart"/>
            <w:vAlign w:val="center"/>
            <w:hideMark/>
          </w:tcPr>
          <w:p w14:paraId="5BE292D2"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Poziom</w:t>
            </w:r>
            <w:r>
              <w:rPr>
                <w:rFonts w:eastAsia="Times New Roman" w:cs="Calibri"/>
                <w:sz w:val="18"/>
                <w:szCs w:val="18"/>
              </w:rPr>
              <w:t xml:space="preserve"> </w:t>
            </w:r>
            <w:r w:rsidRPr="00E83472">
              <w:rPr>
                <w:rFonts w:eastAsia="Times New Roman" w:cs="Calibri"/>
                <w:sz w:val="18"/>
                <w:szCs w:val="18"/>
              </w:rPr>
              <w:t>przygotowania</w:t>
            </w:r>
            <w:r>
              <w:rPr>
                <w:rFonts w:eastAsia="Times New Roman" w:cs="Calibri"/>
                <w:sz w:val="18"/>
                <w:szCs w:val="18"/>
              </w:rPr>
              <w:t xml:space="preserve"> </w:t>
            </w:r>
            <w:r w:rsidRPr="00E83472">
              <w:rPr>
                <w:rFonts w:eastAsia="Times New Roman" w:cs="Calibri"/>
                <w:sz w:val="18"/>
                <w:szCs w:val="18"/>
              </w:rPr>
              <w:t>do</w:t>
            </w:r>
            <w:r>
              <w:rPr>
                <w:rFonts w:eastAsia="Times New Roman" w:cs="Calibri"/>
                <w:sz w:val="18"/>
                <w:szCs w:val="18"/>
              </w:rPr>
              <w:t xml:space="preserve"> </w:t>
            </w:r>
            <w:r w:rsidRPr="00E83472">
              <w:rPr>
                <w:rFonts w:eastAsia="Times New Roman" w:cs="Calibri"/>
                <w:sz w:val="18"/>
                <w:szCs w:val="18"/>
              </w:rPr>
              <w:t>ponownego</w:t>
            </w:r>
            <w:r>
              <w:rPr>
                <w:rFonts w:eastAsia="Times New Roman" w:cs="Calibri"/>
                <w:sz w:val="18"/>
                <w:szCs w:val="18"/>
              </w:rPr>
              <w:t xml:space="preserve"> </w:t>
            </w:r>
            <w:r w:rsidRPr="00E83472">
              <w:rPr>
                <w:rFonts w:eastAsia="Times New Roman" w:cs="Calibri"/>
                <w:sz w:val="18"/>
                <w:szCs w:val="18"/>
              </w:rPr>
              <w:t>użycia</w:t>
            </w:r>
            <w:r>
              <w:rPr>
                <w:rFonts w:eastAsia="Times New Roman" w:cs="Calibri"/>
                <w:sz w:val="18"/>
                <w:szCs w:val="18"/>
              </w:rPr>
              <w:t xml:space="preserve"> </w:t>
            </w:r>
            <w:r w:rsidRPr="00E83472">
              <w:rPr>
                <w:rFonts w:eastAsia="Times New Roman" w:cs="Calibri"/>
                <w:sz w:val="18"/>
                <w:szCs w:val="18"/>
              </w:rPr>
              <w:t>i</w:t>
            </w:r>
            <w:r>
              <w:rPr>
                <w:rFonts w:eastAsia="Times New Roman" w:cs="Calibri"/>
                <w:sz w:val="18"/>
                <w:szCs w:val="18"/>
              </w:rPr>
              <w:t xml:space="preserve"> </w:t>
            </w:r>
            <w:r w:rsidRPr="00E83472">
              <w:rPr>
                <w:rFonts w:eastAsia="Times New Roman" w:cs="Calibri"/>
                <w:sz w:val="18"/>
                <w:szCs w:val="18"/>
              </w:rPr>
              <w:t>recyklingu</w:t>
            </w:r>
            <w:r>
              <w:rPr>
                <w:rFonts w:eastAsia="Times New Roman" w:cs="Calibri"/>
                <w:sz w:val="18"/>
                <w:szCs w:val="18"/>
              </w:rPr>
              <w:t xml:space="preserve"> </w:t>
            </w:r>
            <w:r w:rsidRPr="00E83472">
              <w:rPr>
                <w:rFonts w:eastAsia="Times New Roman" w:cs="Calibri"/>
                <w:sz w:val="18"/>
                <w:szCs w:val="18"/>
              </w:rPr>
              <w:t>odpadów</w:t>
            </w:r>
            <w:r>
              <w:rPr>
                <w:rFonts w:eastAsia="Times New Roman" w:cs="Calibri"/>
                <w:sz w:val="18"/>
                <w:szCs w:val="18"/>
              </w:rPr>
              <w:t xml:space="preserve"> </w:t>
            </w:r>
            <w:r w:rsidRPr="00E83472">
              <w:rPr>
                <w:rFonts w:eastAsia="Times New Roman" w:cs="Calibri"/>
                <w:sz w:val="18"/>
                <w:szCs w:val="18"/>
              </w:rPr>
              <w:t>komunalnych</w:t>
            </w:r>
            <w:r>
              <w:rPr>
                <w:rFonts w:eastAsia="Times New Roman" w:cs="Calibri"/>
                <w:sz w:val="18"/>
                <w:szCs w:val="18"/>
              </w:rPr>
              <w:t xml:space="preserve"> </w:t>
            </w:r>
            <w:r w:rsidRPr="00E83472">
              <w:rPr>
                <w:rFonts w:eastAsia="Times New Roman" w:cs="Calibri"/>
                <w:sz w:val="18"/>
                <w:szCs w:val="18"/>
              </w:rPr>
              <w:t>(%)</w:t>
            </w:r>
          </w:p>
        </w:tc>
        <w:tc>
          <w:tcPr>
            <w:tcW w:w="666" w:type="pct"/>
            <w:vAlign w:val="center"/>
            <w:hideMark/>
          </w:tcPr>
          <w:p w14:paraId="1E277C80"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gmina</w:t>
            </w:r>
          </w:p>
        </w:tc>
        <w:tc>
          <w:tcPr>
            <w:tcW w:w="713" w:type="pct"/>
            <w:noWrap/>
            <w:vAlign w:val="center"/>
            <w:hideMark/>
          </w:tcPr>
          <w:p w14:paraId="6BDFF7CA"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35,35</w:t>
            </w:r>
          </w:p>
        </w:tc>
        <w:tc>
          <w:tcPr>
            <w:tcW w:w="713" w:type="pct"/>
            <w:noWrap/>
            <w:vAlign w:val="center"/>
            <w:hideMark/>
          </w:tcPr>
          <w:p w14:paraId="0A31F08E"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49,74</w:t>
            </w:r>
          </w:p>
        </w:tc>
        <w:tc>
          <w:tcPr>
            <w:tcW w:w="713" w:type="pct"/>
            <w:noWrap/>
            <w:vAlign w:val="center"/>
            <w:hideMark/>
          </w:tcPr>
          <w:p w14:paraId="38E627EA" w14:textId="77777777" w:rsidR="0083686A" w:rsidRPr="00E83472" w:rsidRDefault="0083686A" w:rsidP="00483D5B">
            <w:pPr>
              <w:jc w:val="center"/>
              <w:rPr>
                <w:rFonts w:eastAsia="Times New Roman" w:cs="Calibri"/>
                <w:sz w:val="18"/>
                <w:szCs w:val="18"/>
              </w:rPr>
            </w:pPr>
            <w:r>
              <w:rPr>
                <w:rFonts w:eastAsia="Times New Roman" w:cs="Calibri"/>
                <w:sz w:val="18"/>
                <w:szCs w:val="18"/>
              </w:rPr>
              <w:t>b.d.</w:t>
            </w:r>
          </w:p>
        </w:tc>
      </w:tr>
      <w:tr w:rsidR="0083686A" w:rsidRPr="00E83472" w14:paraId="5A2A353E" w14:textId="77777777" w:rsidTr="00483D5B">
        <w:trPr>
          <w:trHeight w:val="288"/>
        </w:trPr>
        <w:tc>
          <w:tcPr>
            <w:tcW w:w="2195" w:type="pct"/>
            <w:vMerge/>
            <w:vAlign w:val="center"/>
            <w:hideMark/>
          </w:tcPr>
          <w:p w14:paraId="49B9CD07" w14:textId="77777777" w:rsidR="0083686A" w:rsidRPr="00E83472" w:rsidRDefault="0083686A" w:rsidP="00483D5B">
            <w:pPr>
              <w:jc w:val="center"/>
              <w:rPr>
                <w:rFonts w:eastAsia="Times New Roman" w:cs="Calibri"/>
                <w:sz w:val="18"/>
                <w:szCs w:val="18"/>
              </w:rPr>
            </w:pPr>
          </w:p>
        </w:tc>
        <w:tc>
          <w:tcPr>
            <w:tcW w:w="666" w:type="pct"/>
            <w:vAlign w:val="center"/>
            <w:hideMark/>
          </w:tcPr>
          <w:p w14:paraId="77FB6A78"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wymagany</w:t>
            </w:r>
          </w:p>
        </w:tc>
        <w:tc>
          <w:tcPr>
            <w:tcW w:w="713" w:type="pct"/>
            <w:noWrap/>
            <w:vAlign w:val="center"/>
            <w:hideMark/>
          </w:tcPr>
          <w:p w14:paraId="03307123"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&gt;35</w:t>
            </w:r>
          </w:p>
        </w:tc>
        <w:tc>
          <w:tcPr>
            <w:tcW w:w="713" w:type="pct"/>
            <w:noWrap/>
            <w:vAlign w:val="center"/>
            <w:hideMark/>
          </w:tcPr>
          <w:p w14:paraId="747102A2"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&gt;45</w:t>
            </w:r>
          </w:p>
        </w:tc>
        <w:tc>
          <w:tcPr>
            <w:tcW w:w="713" w:type="pct"/>
            <w:noWrap/>
            <w:vAlign w:val="center"/>
            <w:hideMark/>
          </w:tcPr>
          <w:p w14:paraId="2E7F0687" w14:textId="77777777" w:rsidR="0083686A" w:rsidRPr="00E83472" w:rsidRDefault="0083686A" w:rsidP="00483D5B">
            <w:pPr>
              <w:jc w:val="center"/>
              <w:rPr>
                <w:rFonts w:eastAsia="Times New Roman" w:cs="Calibri"/>
                <w:sz w:val="18"/>
                <w:szCs w:val="18"/>
              </w:rPr>
            </w:pPr>
            <w:r w:rsidRPr="00E83472">
              <w:rPr>
                <w:rFonts w:eastAsia="Times New Roman" w:cs="Calibri"/>
                <w:sz w:val="18"/>
                <w:szCs w:val="18"/>
              </w:rPr>
              <w:t>&gt;55</w:t>
            </w:r>
          </w:p>
        </w:tc>
      </w:tr>
    </w:tbl>
    <w:p w14:paraId="20498150" w14:textId="03FCFF64" w:rsidR="0083686A" w:rsidRPr="00C55A4B" w:rsidRDefault="0083686A" w:rsidP="00C55A4B">
      <w:pPr>
        <w:pStyle w:val="Bezodstpw"/>
        <w:jc w:val="center"/>
      </w:pPr>
      <w:r w:rsidRPr="00C55A4B">
        <w:t xml:space="preserve">Źródło:  </w:t>
      </w:r>
      <w:r w:rsidR="00C55A4B" w:rsidRPr="00C55A4B">
        <w:t>projekt Strategii Rozwoju Gminy Bedlno na lata 2027-2037</w:t>
      </w:r>
    </w:p>
    <w:p w14:paraId="3EF2A238" w14:textId="77777777" w:rsidR="0083686A" w:rsidRDefault="0083686A" w:rsidP="0083686A">
      <w:r>
        <w:br w:type="page"/>
      </w:r>
    </w:p>
    <w:p w14:paraId="33D2C795" w14:textId="636F4AFC" w:rsidR="006419AA" w:rsidRPr="000A4818" w:rsidRDefault="006419AA" w:rsidP="00433F38">
      <w:pPr>
        <w:spacing w:line="360" w:lineRule="auto"/>
        <w:jc w:val="both"/>
        <w:rPr>
          <w:rFonts w:cs="Open Sans"/>
          <w:szCs w:val="20"/>
        </w:rPr>
      </w:pPr>
      <w:r w:rsidRPr="000A4818">
        <w:rPr>
          <w:rFonts w:cs="Open Sans"/>
          <w:szCs w:val="20"/>
        </w:rPr>
        <w:lastRenderedPageBreak/>
        <w:t xml:space="preserve">Narzędziem do gromadzenia i przetwarzania informacji uzyskanych z inwentaryzacji wyrobów zawierających azbest oraz monitorowania realizacji zadań wynikających z „Programu Oczyszczania Kraju z Azbestu na lata 2009 – 2032” jest prowadzona przez Ministerstwo Przedsiębiorczości i Technologii Baza Azbestowa. </w:t>
      </w:r>
    </w:p>
    <w:p w14:paraId="0230CAFE" w14:textId="5C7A068F" w:rsidR="00EA768D" w:rsidRPr="000A4818" w:rsidRDefault="00EA768D" w:rsidP="00433F38">
      <w:pPr>
        <w:spacing w:line="360" w:lineRule="auto"/>
        <w:jc w:val="both"/>
        <w:rPr>
          <w:rFonts w:cs="Open Sans"/>
          <w:szCs w:val="20"/>
        </w:rPr>
      </w:pPr>
      <w:bookmarkStart w:id="79" w:name="_Hlk127801213"/>
      <w:r w:rsidRPr="000A4818">
        <w:rPr>
          <w:rFonts w:cs="Open Sans"/>
          <w:szCs w:val="20"/>
        </w:rPr>
        <w:t xml:space="preserve">Baza Wyrobów Azbestowych pozwoliła zweryfikować ilość azbestu na terenie </w:t>
      </w:r>
      <w:r w:rsidR="00A504B6" w:rsidRPr="000A4818">
        <w:rPr>
          <w:rFonts w:cs="Open Sans"/>
          <w:szCs w:val="20"/>
        </w:rPr>
        <w:t>Gminy</w:t>
      </w:r>
      <w:r w:rsidR="00C55A4B">
        <w:rPr>
          <w:rFonts w:cs="Open Sans"/>
          <w:szCs w:val="20"/>
        </w:rPr>
        <w:t xml:space="preserve"> Bedlno</w:t>
      </w:r>
      <w:r w:rsidRPr="000A4818">
        <w:rPr>
          <w:rFonts w:cs="Open Sans"/>
          <w:szCs w:val="20"/>
        </w:rPr>
        <w:t xml:space="preserve">. Do </w:t>
      </w:r>
      <w:r w:rsidR="00C55A4B">
        <w:rPr>
          <w:rFonts w:cs="Open Sans"/>
          <w:szCs w:val="20"/>
        </w:rPr>
        <w:t>września</w:t>
      </w:r>
      <w:r w:rsidR="00252BA7" w:rsidRPr="000A4818">
        <w:rPr>
          <w:rFonts w:cs="Open Sans"/>
          <w:szCs w:val="20"/>
        </w:rPr>
        <w:t xml:space="preserve"> </w:t>
      </w:r>
      <w:r w:rsidRPr="000A4818">
        <w:rPr>
          <w:rFonts w:cs="Open Sans"/>
          <w:szCs w:val="20"/>
        </w:rPr>
        <w:t>202</w:t>
      </w:r>
      <w:r w:rsidR="00C55A4B">
        <w:rPr>
          <w:rFonts w:cs="Open Sans"/>
          <w:szCs w:val="20"/>
        </w:rPr>
        <w:t>6</w:t>
      </w:r>
      <w:r w:rsidRPr="000A4818">
        <w:rPr>
          <w:rFonts w:cs="Open Sans"/>
          <w:szCs w:val="20"/>
        </w:rPr>
        <w:t xml:space="preserve"> roku unieszkodliwiono</w:t>
      </w:r>
      <w:r w:rsidR="009B0A2F" w:rsidRPr="000A4818">
        <w:rPr>
          <w:rFonts w:cs="Open Sans"/>
          <w:szCs w:val="20"/>
        </w:rPr>
        <w:t xml:space="preserve"> </w:t>
      </w:r>
      <w:r w:rsidR="00C55A4B">
        <w:rPr>
          <w:rFonts w:cs="Open Sans"/>
          <w:szCs w:val="20"/>
        </w:rPr>
        <w:t xml:space="preserve">2 789 380 </w:t>
      </w:r>
      <w:r w:rsidR="00F83A85" w:rsidRPr="000A4818">
        <w:rPr>
          <w:rFonts w:cs="Open Sans"/>
          <w:szCs w:val="20"/>
        </w:rPr>
        <w:t>k</w:t>
      </w:r>
      <w:r w:rsidR="009B0A2F" w:rsidRPr="000A4818">
        <w:rPr>
          <w:rFonts w:cs="Open Sans"/>
          <w:szCs w:val="20"/>
        </w:rPr>
        <w:t>g</w:t>
      </w:r>
      <w:r w:rsidRPr="000A4818">
        <w:rPr>
          <w:rFonts w:cs="Open Sans"/>
          <w:szCs w:val="20"/>
        </w:rPr>
        <w:t xml:space="preserve"> azbestu</w:t>
      </w:r>
      <w:r w:rsidR="00C62ADA" w:rsidRPr="000A4818">
        <w:rPr>
          <w:rFonts w:cs="Open Sans"/>
          <w:szCs w:val="20"/>
        </w:rPr>
        <w:t xml:space="preserve">, </w:t>
      </w:r>
      <w:r w:rsidRPr="000A4818">
        <w:rPr>
          <w:rFonts w:cs="Open Sans"/>
          <w:szCs w:val="20"/>
        </w:rPr>
        <w:t xml:space="preserve">natomiast do unieszkodliwienia zostało jeszcze </w:t>
      </w:r>
      <w:r w:rsidR="00C55A4B">
        <w:rPr>
          <w:rFonts w:cs="Open Sans"/>
          <w:szCs w:val="20"/>
        </w:rPr>
        <w:t>8 509 901</w:t>
      </w:r>
      <w:r w:rsidR="00CC6A62" w:rsidRPr="000A4818">
        <w:rPr>
          <w:rFonts w:cs="Open Sans"/>
          <w:szCs w:val="20"/>
        </w:rPr>
        <w:t xml:space="preserve"> </w:t>
      </w:r>
      <w:r w:rsidR="00F83A85" w:rsidRPr="000A4818">
        <w:rPr>
          <w:rFonts w:cs="Open Sans"/>
          <w:szCs w:val="20"/>
        </w:rPr>
        <w:t>kg</w:t>
      </w:r>
      <w:r w:rsidR="00C62ADA" w:rsidRPr="000A4818">
        <w:rPr>
          <w:rFonts w:cs="Open Sans"/>
          <w:szCs w:val="20"/>
        </w:rPr>
        <w:t>.</w:t>
      </w:r>
    </w:p>
    <w:p w14:paraId="0F77EC8C" w14:textId="40D874D1" w:rsidR="00B26344" w:rsidRDefault="00B26344" w:rsidP="00C27BFC">
      <w:pPr>
        <w:pStyle w:val="Styl20"/>
        <w:numPr>
          <w:ilvl w:val="2"/>
          <w:numId w:val="6"/>
        </w:numPr>
      </w:pPr>
      <w:bookmarkStart w:id="80" w:name="_Toc241616788"/>
      <w:bookmarkEnd w:id="79"/>
      <w:r>
        <w:t>Zasoby przyrodnicze</w:t>
      </w:r>
      <w:bookmarkEnd w:id="80"/>
    </w:p>
    <w:p w14:paraId="0CA0A3BB" w14:textId="1EAA4CC5" w:rsidR="00610DFF" w:rsidRPr="00A00983" w:rsidRDefault="005F5908" w:rsidP="00727A01">
      <w:pPr>
        <w:spacing w:line="360" w:lineRule="auto"/>
        <w:jc w:val="both"/>
        <w:rPr>
          <w:rFonts w:cs="Open Sans"/>
          <w:szCs w:val="20"/>
        </w:rPr>
      </w:pPr>
      <w:r w:rsidRPr="00A00983">
        <w:rPr>
          <w:rFonts w:cs="Open Sans"/>
          <w:szCs w:val="20"/>
        </w:rPr>
        <w:t>Ustawa z dnia 16 kwietnia 2004 r. o ochronie przyrody (</w:t>
      </w:r>
      <w:proofErr w:type="spellStart"/>
      <w:r w:rsidRPr="00A00983">
        <w:rPr>
          <w:rFonts w:cs="Open Sans"/>
          <w:szCs w:val="20"/>
        </w:rPr>
        <w:t>t</w:t>
      </w:r>
      <w:r w:rsidR="000A4818" w:rsidRPr="00A00983">
        <w:rPr>
          <w:rFonts w:cs="Open Sans"/>
          <w:szCs w:val="20"/>
        </w:rPr>
        <w:t>.</w:t>
      </w:r>
      <w:r w:rsidRPr="00A00983">
        <w:rPr>
          <w:rFonts w:cs="Open Sans"/>
          <w:szCs w:val="20"/>
        </w:rPr>
        <w:t>j</w:t>
      </w:r>
      <w:proofErr w:type="spellEnd"/>
      <w:r w:rsidRPr="00A00983">
        <w:rPr>
          <w:rFonts w:cs="Open Sans"/>
          <w:szCs w:val="20"/>
        </w:rPr>
        <w:t>. Dz. U. z 202</w:t>
      </w:r>
      <w:r w:rsidR="00581397">
        <w:rPr>
          <w:rFonts w:cs="Open Sans"/>
          <w:szCs w:val="20"/>
        </w:rPr>
        <w:t>6</w:t>
      </w:r>
      <w:r w:rsidRPr="00A00983">
        <w:rPr>
          <w:rFonts w:cs="Open Sans"/>
          <w:szCs w:val="20"/>
        </w:rPr>
        <w:t xml:space="preserve"> r. poz. </w:t>
      </w:r>
      <w:r w:rsidR="009C2A9F" w:rsidRPr="00A00983">
        <w:rPr>
          <w:rFonts w:cs="Open Sans"/>
          <w:szCs w:val="20"/>
        </w:rPr>
        <w:t>1</w:t>
      </w:r>
      <w:r w:rsidR="00581397">
        <w:rPr>
          <w:rFonts w:cs="Open Sans"/>
          <w:szCs w:val="20"/>
        </w:rPr>
        <w:t>3</w:t>
      </w:r>
      <w:r w:rsidR="000A4818" w:rsidRPr="00A00983">
        <w:rPr>
          <w:rFonts w:cs="Open Sans"/>
          <w:szCs w:val="20"/>
        </w:rPr>
        <w:t xml:space="preserve"> ze zm.</w:t>
      </w:r>
      <w:r w:rsidRPr="00A00983">
        <w:rPr>
          <w:rFonts w:cs="Open Sans"/>
          <w:szCs w:val="20"/>
        </w:rPr>
        <w:t>) reguluje kwestie związane z ochroną przyrody, która według ustawowej definicji polega na zachowaniu, zrównoważonym użytkowaniu oraz odnawianiu zasobów, tworów i składników przyrody, m.in. roślin, zwierząt, siedlisk ich bytowania, krajobrazu, tworów przyrody nieożywionej, czy zieleni miejskiej i wiejskiej. Celem ochrony przyrody jest m.in. zachowanie bioróżnorodności, utrzymanie właściwego stanu siedlisk i ekosystemów, ochrona walorów krajobrazowych, czy kształtowanie świadomości ekologicznej społeczeństwa.</w:t>
      </w:r>
    </w:p>
    <w:p w14:paraId="67D93492" w14:textId="6D85B2C1" w:rsidR="00DF4A24" w:rsidRPr="00A00983" w:rsidRDefault="00DF4A24" w:rsidP="009C2A9F">
      <w:pPr>
        <w:spacing w:line="360" w:lineRule="auto"/>
        <w:jc w:val="both"/>
        <w:rPr>
          <w:rFonts w:cs="Open Sans"/>
          <w:szCs w:val="20"/>
        </w:rPr>
      </w:pPr>
      <w:r w:rsidRPr="00A00983">
        <w:rPr>
          <w:rFonts w:cs="Open Sans"/>
          <w:szCs w:val="20"/>
        </w:rPr>
        <w:t>Powierzchnia lasów na terenie Gminy</w:t>
      </w:r>
      <w:r w:rsidR="00EC3ADB" w:rsidRPr="00A00983">
        <w:rPr>
          <w:rFonts w:cs="Open Sans"/>
          <w:szCs w:val="20"/>
        </w:rPr>
        <w:t xml:space="preserve"> </w:t>
      </w:r>
      <w:r w:rsidR="00581397">
        <w:rPr>
          <w:rFonts w:cs="Open Sans"/>
          <w:szCs w:val="20"/>
        </w:rPr>
        <w:t xml:space="preserve">Bedlno </w:t>
      </w:r>
      <w:r w:rsidRPr="00A00983">
        <w:rPr>
          <w:rFonts w:cs="Open Sans"/>
          <w:szCs w:val="20"/>
        </w:rPr>
        <w:t>wynosi 1</w:t>
      </w:r>
      <w:r w:rsidR="00581397">
        <w:rPr>
          <w:rFonts w:cs="Open Sans"/>
          <w:szCs w:val="20"/>
        </w:rPr>
        <w:t>15,26</w:t>
      </w:r>
      <w:r w:rsidRPr="00A00983">
        <w:rPr>
          <w:rFonts w:cs="Open Sans"/>
          <w:szCs w:val="20"/>
        </w:rPr>
        <w:t xml:space="preserve"> ha (wg danych GUS stan na 31.12.202</w:t>
      </w:r>
      <w:r w:rsidR="00581397">
        <w:rPr>
          <w:rFonts w:cs="Open Sans"/>
          <w:szCs w:val="20"/>
        </w:rPr>
        <w:t>5</w:t>
      </w:r>
      <w:r w:rsidRPr="00A00983">
        <w:rPr>
          <w:rFonts w:cs="Open Sans"/>
          <w:szCs w:val="20"/>
        </w:rPr>
        <w:t xml:space="preserve"> r.). Stopień lesistości Gminy </w:t>
      </w:r>
      <w:r w:rsidR="00581397">
        <w:rPr>
          <w:rFonts w:cs="Open Sans"/>
          <w:szCs w:val="20"/>
        </w:rPr>
        <w:t xml:space="preserve">Bedlno </w:t>
      </w:r>
      <w:r w:rsidRPr="00A00983">
        <w:rPr>
          <w:rFonts w:cs="Open Sans"/>
          <w:szCs w:val="20"/>
        </w:rPr>
        <w:t xml:space="preserve">wynosi </w:t>
      </w:r>
      <w:r w:rsidR="00581397">
        <w:rPr>
          <w:rFonts w:cs="Open Sans"/>
          <w:szCs w:val="20"/>
        </w:rPr>
        <w:t>0,9</w:t>
      </w:r>
      <w:r w:rsidRPr="00A00983">
        <w:rPr>
          <w:rFonts w:cs="Open Sans"/>
          <w:szCs w:val="20"/>
        </w:rPr>
        <w:t xml:space="preserve">%. Jest to wartość niższa niż stopień lesistości w Polsce (29,6%), w województwie łódzkim (21,40%) oraz w powiecie </w:t>
      </w:r>
      <w:r w:rsidR="00581397">
        <w:rPr>
          <w:rFonts w:cs="Open Sans"/>
          <w:szCs w:val="20"/>
        </w:rPr>
        <w:t>kutnowskim</w:t>
      </w:r>
      <w:r w:rsidRPr="00A00983">
        <w:rPr>
          <w:rFonts w:cs="Open Sans"/>
          <w:szCs w:val="20"/>
        </w:rPr>
        <w:t xml:space="preserve"> (</w:t>
      </w:r>
      <w:r w:rsidR="00581397">
        <w:rPr>
          <w:rFonts w:cs="Open Sans"/>
          <w:szCs w:val="20"/>
        </w:rPr>
        <w:t>5,1</w:t>
      </w:r>
      <w:r w:rsidRPr="00A00983">
        <w:rPr>
          <w:rFonts w:cs="Open Sans"/>
          <w:szCs w:val="20"/>
        </w:rPr>
        <w:t>%).</w:t>
      </w:r>
      <w:r w:rsidR="00E57BBA" w:rsidRPr="00A00983">
        <w:rPr>
          <w:rFonts w:cs="Open Sans"/>
          <w:szCs w:val="20"/>
        </w:rPr>
        <w:t xml:space="preserve"> </w:t>
      </w:r>
    </w:p>
    <w:p w14:paraId="488D862C" w14:textId="77777777" w:rsidR="00581397" w:rsidRDefault="001708AE" w:rsidP="00827AD0">
      <w:pPr>
        <w:spacing w:line="360" w:lineRule="auto"/>
        <w:jc w:val="both"/>
        <w:rPr>
          <w:rFonts w:cs="Open Sans"/>
          <w:szCs w:val="20"/>
        </w:rPr>
      </w:pPr>
      <w:r w:rsidRPr="00A00983">
        <w:rPr>
          <w:rFonts w:cs="Open Sans"/>
          <w:szCs w:val="20"/>
        </w:rPr>
        <w:t>Zgodnie z Centralnym Rejestrem Form Ochrony Przyrody prowadzonym przez Generalną Dyrekcję Ochrony Środowiska</w:t>
      </w:r>
      <w:r w:rsidR="006770C5" w:rsidRPr="00A00983">
        <w:rPr>
          <w:rFonts w:cs="Open Sans"/>
          <w:szCs w:val="20"/>
        </w:rPr>
        <w:t>,</w:t>
      </w:r>
      <w:r w:rsidRPr="00A00983">
        <w:rPr>
          <w:rFonts w:cs="Open Sans"/>
          <w:szCs w:val="20"/>
        </w:rPr>
        <w:t xml:space="preserve"> na terenie </w:t>
      </w:r>
      <w:r w:rsidR="00EC280B" w:rsidRPr="00A00983">
        <w:rPr>
          <w:rFonts w:cs="Open Sans"/>
          <w:szCs w:val="20"/>
        </w:rPr>
        <w:t xml:space="preserve">Gminy </w:t>
      </w:r>
      <w:r w:rsidR="00581397">
        <w:rPr>
          <w:rFonts w:cs="Open Sans"/>
          <w:szCs w:val="20"/>
        </w:rPr>
        <w:t xml:space="preserve">Bedlno </w:t>
      </w:r>
      <w:r w:rsidRPr="00A00983">
        <w:rPr>
          <w:rFonts w:cs="Open Sans"/>
          <w:szCs w:val="20"/>
        </w:rPr>
        <w:t>znajduj</w:t>
      </w:r>
      <w:r w:rsidR="00362962" w:rsidRPr="00A00983">
        <w:rPr>
          <w:rFonts w:cs="Open Sans"/>
          <w:szCs w:val="20"/>
        </w:rPr>
        <w:t>ą się</w:t>
      </w:r>
      <w:r w:rsidR="00581397">
        <w:rPr>
          <w:rFonts w:cs="Open Sans"/>
          <w:szCs w:val="20"/>
        </w:rPr>
        <w:t>: 2 Obszary Natura 2000 (Pradolina Bzury-Neru PLH100006 oraz Pradolina Warszawsko-Berlińska PLB100001), 1 obszar chronionego krajobrazu Pradoliny Warszawsko-Berlińskiej oraz</w:t>
      </w:r>
      <w:r w:rsidR="00827AD0" w:rsidRPr="00A00983">
        <w:rPr>
          <w:rFonts w:cs="Open Sans"/>
          <w:szCs w:val="20"/>
        </w:rPr>
        <w:t xml:space="preserve"> </w:t>
      </w:r>
      <w:r w:rsidR="00581397">
        <w:rPr>
          <w:rFonts w:cs="Open Sans"/>
          <w:szCs w:val="20"/>
        </w:rPr>
        <w:t>7</w:t>
      </w:r>
      <w:r w:rsidR="00362962" w:rsidRPr="00A00983">
        <w:rPr>
          <w:rFonts w:cs="Open Sans"/>
          <w:szCs w:val="20"/>
        </w:rPr>
        <w:t xml:space="preserve"> </w:t>
      </w:r>
      <w:bookmarkStart w:id="81" w:name="_Hlk128913350"/>
      <w:r w:rsidR="00963971" w:rsidRPr="00A00983">
        <w:rPr>
          <w:rFonts w:cs="Open Sans"/>
          <w:szCs w:val="20"/>
        </w:rPr>
        <w:t>pomnik</w:t>
      </w:r>
      <w:r w:rsidR="00581397">
        <w:rPr>
          <w:rFonts w:cs="Open Sans"/>
          <w:szCs w:val="20"/>
        </w:rPr>
        <w:t>ów</w:t>
      </w:r>
      <w:r w:rsidR="00963971" w:rsidRPr="00A00983">
        <w:rPr>
          <w:rFonts w:cs="Open Sans"/>
          <w:szCs w:val="20"/>
        </w:rPr>
        <w:t xml:space="preserve"> przyrody. </w:t>
      </w:r>
      <w:r w:rsidR="002E272D" w:rsidRPr="00A00983">
        <w:rPr>
          <w:rFonts w:cs="Open Sans"/>
          <w:szCs w:val="20"/>
        </w:rPr>
        <w:t xml:space="preserve"> </w:t>
      </w:r>
      <w:bookmarkEnd w:id="81"/>
    </w:p>
    <w:p w14:paraId="19FF9035" w14:textId="34282CC8" w:rsidR="00581397" w:rsidRPr="007527CB" w:rsidRDefault="00581397" w:rsidP="00581397">
      <w:pPr>
        <w:spacing w:line="360" w:lineRule="auto"/>
        <w:jc w:val="both"/>
        <w:rPr>
          <w:rFonts w:cs="Open Sans"/>
          <w:szCs w:val="20"/>
        </w:rPr>
      </w:pPr>
      <w:r w:rsidRPr="007527CB">
        <w:rPr>
          <w:rFonts w:cs="Open Sans"/>
          <w:szCs w:val="20"/>
        </w:rPr>
        <w:t xml:space="preserve">Szczegółową charakterystykę poszczególnych form ochrony przyrody znajdujących się na terenie </w:t>
      </w:r>
      <w:r w:rsidR="007527CB" w:rsidRPr="007527CB">
        <w:rPr>
          <w:rFonts w:cs="Open Sans"/>
          <w:szCs w:val="20"/>
        </w:rPr>
        <w:t xml:space="preserve">Gminy Bedlno </w:t>
      </w:r>
      <w:r w:rsidRPr="007527CB">
        <w:rPr>
          <w:rFonts w:cs="Open Sans"/>
          <w:szCs w:val="20"/>
        </w:rPr>
        <w:t>przedstawiono w dalszej części rozdziału.</w:t>
      </w:r>
    </w:p>
    <w:p w14:paraId="7C4BF301" w14:textId="0ECCD08C" w:rsidR="00581397" w:rsidRDefault="00581397" w:rsidP="00581397">
      <w:pPr>
        <w:pStyle w:val="Tabeleirysunki"/>
      </w:pPr>
      <w:bookmarkStart w:id="82" w:name="_Toc114422036"/>
      <w:bookmarkStart w:id="83" w:name="_Toc174960985"/>
      <w:bookmarkStart w:id="84" w:name="_Toc241528240"/>
      <w:r w:rsidRPr="007A2746">
        <w:t xml:space="preserve">Tabela </w:t>
      </w:r>
      <w:fldSimple w:instr=" SEQ Tabela \* ARABIC ">
        <w:r w:rsidR="007527CB">
          <w:rPr>
            <w:noProof/>
          </w:rPr>
          <w:t>10</w:t>
        </w:r>
      </w:fldSimple>
      <w:r>
        <w:rPr>
          <w:noProof/>
        </w:rPr>
        <w:t>.</w:t>
      </w:r>
      <w:r w:rsidRPr="007A2746">
        <w:t xml:space="preserve"> </w:t>
      </w:r>
      <w:r>
        <w:t>Charakterystyka parku krajobrazowego znajdującego się na terenie</w:t>
      </w:r>
      <w:bookmarkEnd w:id="82"/>
      <w:bookmarkEnd w:id="83"/>
      <w:r w:rsidR="007527CB">
        <w:t xml:space="preserve"> Gmina Bedlno</w:t>
      </w:r>
      <w:bookmarkEnd w:id="84"/>
    </w:p>
    <w:tbl>
      <w:tblPr>
        <w:tblStyle w:val="Tabelasiatki5ciemnaakcent6"/>
        <w:tblW w:w="90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ook w:val="04A0" w:firstRow="1" w:lastRow="0" w:firstColumn="1" w:lastColumn="0" w:noHBand="0" w:noVBand="1"/>
      </w:tblPr>
      <w:tblGrid>
        <w:gridCol w:w="2405"/>
        <w:gridCol w:w="6659"/>
      </w:tblGrid>
      <w:tr w:rsidR="00581397" w:rsidRPr="007527CB" w14:paraId="57573F49" w14:textId="77777777" w:rsidTr="007527CB">
        <w:trPr>
          <w:cnfStyle w:val="100000000000" w:firstRow="1" w:lastRow="0" w:firstColumn="0" w:lastColumn="0" w:oddVBand="0" w:evenVBand="0" w:oddHBand="0" w:evenHBand="0" w:firstRowFirstColumn="0" w:firstRowLastColumn="0" w:lastRowFirstColumn="0" w:lastRowLastColumn="0"/>
          <w:trHeight w:val="348"/>
        </w:trPr>
        <w:tc>
          <w:tcPr>
            <w:cnfStyle w:val="001000000000" w:firstRow="0" w:lastRow="0" w:firstColumn="1" w:lastColumn="0" w:oddVBand="0" w:evenVBand="0" w:oddHBand="0" w:evenHBand="0" w:firstRowFirstColumn="0" w:firstRowLastColumn="0" w:lastRowFirstColumn="0" w:lastRowLastColumn="0"/>
            <w:tcW w:w="9064" w:type="dxa"/>
            <w:gridSpan w:val="2"/>
            <w:tcBorders>
              <w:top w:val="none" w:sz="0" w:space="0" w:color="auto"/>
              <w:left w:val="none" w:sz="0" w:space="0" w:color="auto"/>
              <w:right w:val="none" w:sz="0" w:space="0" w:color="auto"/>
            </w:tcBorders>
            <w:shd w:val="clear" w:color="auto" w:fill="D50000"/>
          </w:tcPr>
          <w:p w14:paraId="08B65E95" w14:textId="77777777" w:rsidR="00581397" w:rsidRPr="007527CB" w:rsidRDefault="00581397" w:rsidP="00E12F78">
            <w:pPr>
              <w:spacing w:after="29" w:line="276" w:lineRule="auto"/>
              <w:ind w:left="-15" w:right="2"/>
              <w:jc w:val="center"/>
              <w:rPr>
                <w:rFonts w:cs="Open Sans"/>
                <w:szCs w:val="20"/>
              </w:rPr>
            </w:pPr>
            <w:r w:rsidRPr="007527CB">
              <w:rPr>
                <w:rFonts w:cs="Open Sans"/>
                <w:szCs w:val="20"/>
              </w:rPr>
              <w:t>OBSZAR CHRONIONEGO KRAJOBRAZU PRADOLINY WARSZAWSKO-BERLIŃSKIEJ</w:t>
            </w:r>
          </w:p>
        </w:tc>
      </w:tr>
      <w:tr w:rsidR="00581397" w:rsidRPr="007527CB" w14:paraId="0B9D277C" w14:textId="77777777" w:rsidTr="007527CB">
        <w:trPr>
          <w:cnfStyle w:val="000000100000" w:firstRow="0" w:lastRow="0" w:firstColumn="0" w:lastColumn="0" w:oddVBand="0" w:evenVBand="0" w:oddHBand="1" w:evenHBand="0" w:firstRowFirstColumn="0" w:firstRowLastColumn="0" w:lastRowFirstColumn="0" w:lastRowLastColumn="0"/>
          <w:trHeight w:val="294"/>
        </w:trPr>
        <w:tc>
          <w:tcPr>
            <w:cnfStyle w:val="001000000000" w:firstRow="0" w:lastRow="0" w:firstColumn="1" w:lastColumn="0" w:oddVBand="0" w:evenVBand="0" w:oddHBand="0" w:evenHBand="0" w:firstRowFirstColumn="0" w:firstRowLastColumn="0" w:lastRowFirstColumn="0" w:lastRowLastColumn="0"/>
            <w:tcW w:w="2405" w:type="dxa"/>
            <w:tcBorders>
              <w:left w:val="none" w:sz="0" w:space="0" w:color="auto"/>
            </w:tcBorders>
            <w:shd w:val="clear" w:color="auto" w:fill="FFFFFF" w:themeFill="background1"/>
            <w:vAlign w:val="center"/>
          </w:tcPr>
          <w:p w14:paraId="4923C676" w14:textId="77777777" w:rsidR="00581397" w:rsidRPr="007527CB" w:rsidRDefault="00581397" w:rsidP="00E12F78">
            <w:pPr>
              <w:spacing w:after="29" w:line="276" w:lineRule="auto"/>
              <w:ind w:left="-15" w:right="2"/>
              <w:jc w:val="center"/>
              <w:rPr>
                <w:rFonts w:cs="Open Sans"/>
                <w:b w:val="0"/>
                <w:bCs w:val="0"/>
                <w:color w:val="000000" w:themeColor="text1"/>
                <w:szCs w:val="20"/>
              </w:rPr>
            </w:pPr>
            <w:r w:rsidRPr="007527CB">
              <w:rPr>
                <w:rFonts w:cs="Open Sans"/>
                <w:b w:val="0"/>
                <w:bCs w:val="0"/>
                <w:color w:val="000000" w:themeColor="text1"/>
                <w:szCs w:val="20"/>
              </w:rPr>
              <w:t>Data wyznaczenia</w:t>
            </w:r>
          </w:p>
        </w:tc>
        <w:tc>
          <w:tcPr>
            <w:tcW w:w="6659" w:type="dxa"/>
            <w:shd w:val="clear" w:color="auto" w:fill="FFFFFF" w:themeFill="background1"/>
          </w:tcPr>
          <w:p w14:paraId="7C8168C4" w14:textId="77777777" w:rsidR="00581397" w:rsidRPr="007527CB" w:rsidRDefault="00581397" w:rsidP="00E12F78">
            <w:pPr>
              <w:spacing w:after="29" w:line="276" w:lineRule="auto"/>
              <w:ind w:left="-15" w:right="2"/>
              <w:jc w:val="both"/>
              <w:cnfStyle w:val="000000100000" w:firstRow="0" w:lastRow="0" w:firstColumn="0" w:lastColumn="0" w:oddVBand="0" w:evenVBand="0" w:oddHBand="1" w:evenHBand="0" w:firstRowFirstColumn="0" w:firstRowLastColumn="0" w:lastRowFirstColumn="0" w:lastRowLastColumn="0"/>
              <w:rPr>
                <w:rFonts w:cs="Open Sans"/>
                <w:color w:val="000000" w:themeColor="text1"/>
                <w:szCs w:val="20"/>
              </w:rPr>
            </w:pPr>
            <w:r w:rsidRPr="007527CB">
              <w:rPr>
                <w:rFonts w:cs="Open Sans"/>
                <w:color w:val="000000" w:themeColor="text1"/>
                <w:szCs w:val="20"/>
              </w:rPr>
              <w:t>1988-01-01</w:t>
            </w:r>
          </w:p>
        </w:tc>
      </w:tr>
      <w:tr w:rsidR="00581397" w:rsidRPr="007527CB" w14:paraId="350C90D6" w14:textId="77777777" w:rsidTr="007527CB">
        <w:trPr>
          <w:trHeight w:val="951"/>
        </w:trPr>
        <w:tc>
          <w:tcPr>
            <w:cnfStyle w:val="001000000000" w:firstRow="0" w:lastRow="0" w:firstColumn="1" w:lastColumn="0" w:oddVBand="0" w:evenVBand="0" w:oddHBand="0" w:evenHBand="0" w:firstRowFirstColumn="0" w:firstRowLastColumn="0" w:lastRowFirstColumn="0" w:lastRowLastColumn="0"/>
            <w:tcW w:w="2405" w:type="dxa"/>
            <w:tcBorders>
              <w:left w:val="none" w:sz="0" w:space="0" w:color="auto"/>
            </w:tcBorders>
            <w:shd w:val="clear" w:color="auto" w:fill="FFFFFF" w:themeFill="background1"/>
            <w:vAlign w:val="center"/>
          </w:tcPr>
          <w:p w14:paraId="27007253" w14:textId="77777777" w:rsidR="00581397" w:rsidRPr="007527CB" w:rsidRDefault="00581397" w:rsidP="00E12F78">
            <w:pPr>
              <w:spacing w:after="29" w:line="276" w:lineRule="auto"/>
              <w:ind w:left="-15" w:right="2"/>
              <w:jc w:val="center"/>
              <w:rPr>
                <w:rFonts w:cs="Open Sans"/>
                <w:b w:val="0"/>
                <w:bCs w:val="0"/>
                <w:color w:val="000000" w:themeColor="text1"/>
                <w:szCs w:val="20"/>
              </w:rPr>
            </w:pPr>
            <w:r w:rsidRPr="007527CB">
              <w:rPr>
                <w:rFonts w:cs="Open Sans"/>
                <w:b w:val="0"/>
                <w:bCs w:val="0"/>
                <w:color w:val="000000" w:themeColor="text1"/>
                <w:szCs w:val="20"/>
              </w:rPr>
              <w:t>Obecnie obowiązujący akt prawny</w:t>
            </w:r>
          </w:p>
        </w:tc>
        <w:tc>
          <w:tcPr>
            <w:tcW w:w="6659" w:type="dxa"/>
            <w:shd w:val="clear" w:color="auto" w:fill="FFFFFF" w:themeFill="background1"/>
          </w:tcPr>
          <w:p w14:paraId="572EAF6B" w14:textId="77777777" w:rsidR="00581397" w:rsidRPr="007527CB" w:rsidRDefault="00581397" w:rsidP="00E12F78">
            <w:pPr>
              <w:spacing w:after="29" w:line="276" w:lineRule="auto"/>
              <w:ind w:left="-15" w:right="2"/>
              <w:jc w:val="both"/>
              <w:cnfStyle w:val="000000000000" w:firstRow="0" w:lastRow="0" w:firstColumn="0" w:lastColumn="0" w:oddVBand="0" w:evenVBand="0" w:oddHBand="0" w:evenHBand="0" w:firstRowFirstColumn="0" w:firstRowLastColumn="0" w:lastRowFirstColumn="0" w:lastRowLastColumn="0"/>
              <w:rPr>
                <w:rFonts w:cs="Open Sans"/>
                <w:color w:val="000000" w:themeColor="text1"/>
                <w:szCs w:val="20"/>
              </w:rPr>
            </w:pPr>
            <w:r w:rsidRPr="007527CB">
              <w:rPr>
                <w:rFonts w:cs="Open Sans"/>
                <w:color w:val="000000" w:themeColor="text1"/>
                <w:szCs w:val="20"/>
              </w:rPr>
              <w:t xml:space="preserve">UCHWAŁA NR LXI/1686/10 SEJMIKU WOJEWÓDZTWA ŁÓDZKIEGO z dnia 26 października 2010 r. w sprawie: zmiany rozporządzenia Nr 6/2009 Wojewody Łódzkiego z dnia 24 marca 2009 r. w sprawie wyznaczenia Obszaru Chronionego Krajobrazu Pradoliny </w:t>
            </w:r>
            <w:r w:rsidRPr="007527CB">
              <w:rPr>
                <w:rFonts w:cs="Open Sans"/>
                <w:color w:val="000000" w:themeColor="text1"/>
                <w:szCs w:val="20"/>
              </w:rPr>
              <w:lastRenderedPageBreak/>
              <w:t>Warszawsko-Berlińskiej, zmienionego rozporządzeniem Nr 18/2009 Wojewody Łódzkiego z dnia 30 lipca 2009 r.</w:t>
            </w:r>
          </w:p>
        </w:tc>
      </w:tr>
      <w:tr w:rsidR="00581397" w:rsidRPr="007527CB" w14:paraId="524D218E" w14:textId="77777777" w:rsidTr="007527CB">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2405" w:type="dxa"/>
            <w:tcBorders>
              <w:left w:val="none" w:sz="0" w:space="0" w:color="auto"/>
            </w:tcBorders>
            <w:shd w:val="clear" w:color="auto" w:fill="FFFFFF" w:themeFill="background1"/>
            <w:vAlign w:val="center"/>
          </w:tcPr>
          <w:p w14:paraId="3E1D29F9" w14:textId="77777777" w:rsidR="00581397" w:rsidRPr="007527CB" w:rsidRDefault="00581397" w:rsidP="00E12F78">
            <w:pPr>
              <w:spacing w:after="29" w:line="276" w:lineRule="auto"/>
              <w:ind w:left="-15" w:right="2"/>
              <w:jc w:val="center"/>
              <w:rPr>
                <w:rFonts w:cs="Open Sans"/>
                <w:b w:val="0"/>
                <w:bCs w:val="0"/>
                <w:color w:val="000000" w:themeColor="text1"/>
                <w:szCs w:val="20"/>
              </w:rPr>
            </w:pPr>
            <w:r w:rsidRPr="007527CB">
              <w:rPr>
                <w:rFonts w:cs="Open Sans"/>
                <w:b w:val="0"/>
                <w:bCs w:val="0"/>
                <w:color w:val="000000" w:themeColor="text1"/>
                <w:szCs w:val="20"/>
              </w:rPr>
              <w:t>Powierzchnia</w:t>
            </w:r>
          </w:p>
        </w:tc>
        <w:tc>
          <w:tcPr>
            <w:tcW w:w="6659" w:type="dxa"/>
            <w:shd w:val="clear" w:color="auto" w:fill="FFFFFF" w:themeFill="background1"/>
          </w:tcPr>
          <w:p w14:paraId="7FE01330" w14:textId="77777777" w:rsidR="00581397" w:rsidRPr="007527CB" w:rsidRDefault="00581397" w:rsidP="00E12F78">
            <w:pPr>
              <w:spacing w:after="29" w:line="276" w:lineRule="auto"/>
              <w:ind w:left="-15" w:right="2"/>
              <w:jc w:val="both"/>
              <w:cnfStyle w:val="000000100000" w:firstRow="0" w:lastRow="0" w:firstColumn="0" w:lastColumn="0" w:oddVBand="0" w:evenVBand="0" w:oddHBand="1" w:evenHBand="0" w:firstRowFirstColumn="0" w:firstRowLastColumn="0" w:lastRowFirstColumn="0" w:lastRowLastColumn="0"/>
              <w:rPr>
                <w:rFonts w:cs="Open Sans"/>
                <w:color w:val="000000" w:themeColor="text1"/>
                <w:szCs w:val="20"/>
              </w:rPr>
            </w:pPr>
            <w:r w:rsidRPr="007527CB">
              <w:rPr>
                <w:rFonts w:cs="Open Sans"/>
                <w:color w:val="000000" w:themeColor="text1"/>
                <w:szCs w:val="20"/>
              </w:rPr>
              <w:t>36650,0000 ha</w:t>
            </w:r>
          </w:p>
        </w:tc>
      </w:tr>
      <w:tr w:rsidR="00581397" w:rsidRPr="007527CB" w14:paraId="34941EEF" w14:textId="77777777" w:rsidTr="007527CB">
        <w:trPr>
          <w:trHeight w:val="293"/>
        </w:trPr>
        <w:tc>
          <w:tcPr>
            <w:cnfStyle w:val="001000000000" w:firstRow="0" w:lastRow="0" w:firstColumn="1" w:lastColumn="0" w:oddVBand="0" w:evenVBand="0" w:oddHBand="0" w:evenHBand="0" w:firstRowFirstColumn="0" w:firstRowLastColumn="0" w:lastRowFirstColumn="0" w:lastRowLastColumn="0"/>
            <w:tcW w:w="2405" w:type="dxa"/>
            <w:tcBorders>
              <w:left w:val="none" w:sz="0" w:space="0" w:color="auto"/>
            </w:tcBorders>
            <w:shd w:val="clear" w:color="auto" w:fill="FFFFFF" w:themeFill="background1"/>
            <w:vAlign w:val="center"/>
          </w:tcPr>
          <w:p w14:paraId="740D2DDB" w14:textId="77777777" w:rsidR="00581397" w:rsidRPr="007527CB" w:rsidRDefault="00581397" w:rsidP="00E12F78">
            <w:pPr>
              <w:spacing w:after="29" w:line="276" w:lineRule="auto"/>
              <w:ind w:left="-15" w:right="2"/>
              <w:jc w:val="center"/>
              <w:rPr>
                <w:rFonts w:cs="Open Sans"/>
                <w:b w:val="0"/>
                <w:bCs w:val="0"/>
                <w:color w:val="000000" w:themeColor="text1"/>
                <w:szCs w:val="20"/>
              </w:rPr>
            </w:pPr>
            <w:r w:rsidRPr="007527CB">
              <w:rPr>
                <w:rFonts w:cs="Open Sans"/>
                <w:b w:val="0"/>
                <w:bCs w:val="0"/>
                <w:color w:val="000000" w:themeColor="text1"/>
                <w:szCs w:val="20"/>
              </w:rPr>
              <w:t>Położenie (powiaty)</w:t>
            </w:r>
          </w:p>
        </w:tc>
        <w:tc>
          <w:tcPr>
            <w:tcW w:w="6659" w:type="dxa"/>
            <w:shd w:val="clear" w:color="auto" w:fill="FFFFFF" w:themeFill="background1"/>
          </w:tcPr>
          <w:p w14:paraId="38A532A1" w14:textId="77777777" w:rsidR="00581397" w:rsidRPr="007527CB" w:rsidRDefault="00581397" w:rsidP="00E12F78">
            <w:pPr>
              <w:spacing w:after="29" w:line="276" w:lineRule="auto"/>
              <w:ind w:left="-15" w:right="2"/>
              <w:jc w:val="both"/>
              <w:cnfStyle w:val="000000000000" w:firstRow="0" w:lastRow="0" w:firstColumn="0" w:lastColumn="0" w:oddVBand="0" w:evenVBand="0" w:oddHBand="0" w:evenHBand="0" w:firstRowFirstColumn="0" w:firstRowLastColumn="0" w:lastRowFirstColumn="0" w:lastRowLastColumn="0"/>
              <w:rPr>
                <w:rFonts w:cs="Open Sans"/>
                <w:color w:val="000000" w:themeColor="text1"/>
                <w:szCs w:val="20"/>
              </w:rPr>
            </w:pPr>
            <w:r w:rsidRPr="007527CB">
              <w:rPr>
                <w:rFonts w:cs="Open Sans"/>
                <w:color w:val="000000" w:themeColor="text1"/>
                <w:szCs w:val="20"/>
              </w:rPr>
              <w:t>skierniewicki, łęczycki, poddębicki, kutnowski, łowicki</w:t>
            </w:r>
          </w:p>
        </w:tc>
      </w:tr>
      <w:tr w:rsidR="00581397" w:rsidRPr="007527CB" w14:paraId="0D3902A5" w14:textId="77777777" w:rsidTr="007527CB">
        <w:trPr>
          <w:cnfStyle w:val="000000100000" w:firstRow="0" w:lastRow="0" w:firstColumn="0" w:lastColumn="0" w:oddVBand="0" w:evenVBand="0" w:oddHBand="1" w:evenHBand="0" w:firstRowFirstColumn="0" w:firstRowLastColumn="0" w:lastRowFirstColumn="0" w:lastRowLastColumn="0"/>
          <w:trHeight w:val="710"/>
        </w:trPr>
        <w:tc>
          <w:tcPr>
            <w:cnfStyle w:val="001000000000" w:firstRow="0" w:lastRow="0" w:firstColumn="1" w:lastColumn="0" w:oddVBand="0" w:evenVBand="0" w:oddHBand="0" w:evenHBand="0" w:firstRowFirstColumn="0" w:firstRowLastColumn="0" w:lastRowFirstColumn="0" w:lastRowLastColumn="0"/>
            <w:tcW w:w="2405" w:type="dxa"/>
            <w:tcBorders>
              <w:left w:val="none" w:sz="0" w:space="0" w:color="auto"/>
            </w:tcBorders>
            <w:shd w:val="clear" w:color="auto" w:fill="FFFFFF" w:themeFill="background1"/>
            <w:vAlign w:val="center"/>
          </w:tcPr>
          <w:p w14:paraId="31738580" w14:textId="77777777" w:rsidR="00581397" w:rsidRPr="007527CB" w:rsidRDefault="00581397" w:rsidP="00E12F78">
            <w:pPr>
              <w:spacing w:after="29" w:line="276" w:lineRule="auto"/>
              <w:ind w:left="-15" w:right="2"/>
              <w:jc w:val="center"/>
              <w:rPr>
                <w:rFonts w:cs="Open Sans"/>
                <w:b w:val="0"/>
                <w:bCs w:val="0"/>
                <w:color w:val="000000" w:themeColor="text1"/>
                <w:szCs w:val="20"/>
              </w:rPr>
            </w:pPr>
            <w:r w:rsidRPr="007527CB">
              <w:rPr>
                <w:rFonts w:cs="Open Sans"/>
                <w:b w:val="0"/>
                <w:bCs w:val="0"/>
                <w:color w:val="000000" w:themeColor="text1"/>
                <w:szCs w:val="20"/>
              </w:rPr>
              <w:t>Położenie (gminy)</w:t>
            </w:r>
          </w:p>
        </w:tc>
        <w:tc>
          <w:tcPr>
            <w:tcW w:w="6659" w:type="dxa"/>
            <w:shd w:val="clear" w:color="auto" w:fill="FFFFFF" w:themeFill="background1"/>
          </w:tcPr>
          <w:p w14:paraId="37D54EB3" w14:textId="77777777" w:rsidR="00581397" w:rsidRPr="007527CB" w:rsidRDefault="00581397" w:rsidP="00E12F78">
            <w:pPr>
              <w:spacing w:after="29" w:line="276" w:lineRule="auto"/>
              <w:ind w:left="-15" w:right="2"/>
              <w:jc w:val="both"/>
              <w:cnfStyle w:val="000000100000" w:firstRow="0" w:lastRow="0" w:firstColumn="0" w:lastColumn="0" w:oddVBand="0" w:evenVBand="0" w:oddHBand="1" w:evenHBand="0" w:firstRowFirstColumn="0" w:firstRowLastColumn="0" w:lastRowFirstColumn="0" w:lastRowLastColumn="0"/>
              <w:rPr>
                <w:rFonts w:cs="Open Sans"/>
                <w:color w:val="000000" w:themeColor="text1"/>
                <w:szCs w:val="20"/>
              </w:rPr>
            </w:pPr>
            <w:r w:rsidRPr="007527CB">
              <w:rPr>
                <w:rFonts w:cs="Open Sans"/>
                <w:color w:val="000000" w:themeColor="text1"/>
                <w:szCs w:val="20"/>
              </w:rPr>
              <w:t>Nieborów (gmina wiejska), Grabów (gmina wiejska), Świnice Warckie (gmina wiejska), Bielawy (gmina wiejska), Uniejów (gmina miejsko-wiejska), Witonia (gmina wiejska), Łowicz (gmina wiejska), Łęczyca (gmina miejska), Kutno (gmina wiejska), Bolimów (gmina miejsko-wiejska), Wartkowice (gmina wiejska), Domaniewice (gmina wiejska), Łęczyca (gmina wiejska), Krzyżanów (gmina wiejska), Góra Świętej Małgorzaty (gmina wiejska), Piątek (gmina miejsko-wiejska), Łowicz (gmina miejska), Bedlno (gmina wiejska)</w:t>
            </w:r>
          </w:p>
        </w:tc>
      </w:tr>
      <w:tr w:rsidR="00581397" w:rsidRPr="007527CB" w14:paraId="5D9CC954" w14:textId="77777777" w:rsidTr="007527CB">
        <w:trPr>
          <w:trHeight w:val="928"/>
        </w:trPr>
        <w:tc>
          <w:tcPr>
            <w:cnfStyle w:val="001000000000" w:firstRow="0" w:lastRow="0" w:firstColumn="1" w:lastColumn="0" w:oddVBand="0" w:evenVBand="0" w:oddHBand="0" w:evenHBand="0" w:firstRowFirstColumn="0" w:firstRowLastColumn="0" w:lastRowFirstColumn="0" w:lastRowLastColumn="0"/>
            <w:tcW w:w="2405" w:type="dxa"/>
            <w:tcBorders>
              <w:left w:val="none" w:sz="0" w:space="0" w:color="auto"/>
            </w:tcBorders>
            <w:shd w:val="clear" w:color="auto" w:fill="FFFFFF" w:themeFill="background1"/>
            <w:vAlign w:val="center"/>
          </w:tcPr>
          <w:p w14:paraId="5F2730B5" w14:textId="77777777" w:rsidR="00581397" w:rsidRPr="007527CB" w:rsidRDefault="00581397" w:rsidP="00E12F78">
            <w:pPr>
              <w:spacing w:after="29" w:line="276" w:lineRule="auto"/>
              <w:ind w:left="-15" w:right="2"/>
              <w:jc w:val="center"/>
              <w:rPr>
                <w:rFonts w:cs="Open Sans"/>
                <w:b w:val="0"/>
                <w:bCs w:val="0"/>
                <w:color w:val="000000" w:themeColor="text1"/>
                <w:szCs w:val="20"/>
              </w:rPr>
            </w:pPr>
            <w:r w:rsidRPr="007527CB">
              <w:rPr>
                <w:rFonts w:cs="Open Sans"/>
                <w:b w:val="0"/>
                <w:bCs w:val="0"/>
                <w:color w:val="000000" w:themeColor="text1"/>
                <w:szCs w:val="20"/>
              </w:rPr>
              <w:t>Opis wartości przyrodniczej i krajobrazowej</w:t>
            </w:r>
          </w:p>
        </w:tc>
        <w:tc>
          <w:tcPr>
            <w:tcW w:w="6659" w:type="dxa"/>
            <w:shd w:val="clear" w:color="auto" w:fill="FFFFFF" w:themeFill="background1"/>
          </w:tcPr>
          <w:p w14:paraId="7D847581" w14:textId="77777777" w:rsidR="00581397" w:rsidRPr="007527CB" w:rsidRDefault="00581397" w:rsidP="00E12F78">
            <w:pPr>
              <w:spacing w:after="29" w:line="276" w:lineRule="auto"/>
              <w:ind w:left="-15" w:right="2"/>
              <w:jc w:val="both"/>
              <w:cnfStyle w:val="000000000000" w:firstRow="0" w:lastRow="0" w:firstColumn="0" w:lastColumn="0" w:oddVBand="0" w:evenVBand="0" w:oddHBand="0" w:evenHBand="0" w:firstRowFirstColumn="0" w:firstRowLastColumn="0" w:lastRowFirstColumn="0" w:lastRowLastColumn="0"/>
              <w:rPr>
                <w:rFonts w:cs="Open Sans"/>
                <w:color w:val="000000" w:themeColor="text1"/>
                <w:szCs w:val="20"/>
              </w:rPr>
            </w:pPr>
            <w:r w:rsidRPr="007527CB">
              <w:rPr>
                <w:rFonts w:cs="Open Sans"/>
                <w:color w:val="000000" w:themeColor="text1"/>
                <w:szCs w:val="20"/>
              </w:rPr>
              <w:t>Przedmiotem ochrony Obszaru jest zachowanie walorów przyrodniczych części pradoliny powstałej w okresie plejstoceńskim, łączącej dolinę Wisły z doliną Warty. Wyznaczony Obszar wchodzi w skład sieci obszarów chronionych i korytarzy ekologicznych.</w:t>
            </w:r>
          </w:p>
        </w:tc>
      </w:tr>
      <w:tr w:rsidR="00581397" w:rsidRPr="007527CB" w14:paraId="07D63F27" w14:textId="77777777" w:rsidTr="007527CB">
        <w:trPr>
          <w:cnfStyle w:val="000000100000" w:firstRow="0" w:lastRow="0" w:firstColumn="0" w:lastColumn="0" w:oddVBand="0" w:evenVBand="0" w:oddHBand="1" w:evenHBand="0" w:firstRowFirstColumn="0" w:firstRowLastColumn="0" w:lastRowFirstColumn="0" w:lastRowLastColumn="0"/>
          <w:trHeight w:val="928"/>
        </w:trPr>
        <w:tc>
          <w:tcPr>
            <w:cnfStyle w:val="001000000000" w:firstRow="0" w:lastRow="0" w:firstColumn="1" w:lastColumn="0" w:oddVBand="0" w:evenVBand="0" w:oddHBand="0" w:evenHBand="0" w:firstRowFirstColumn="0" w:firstRowLastColumn="0" w:lastRowFirstColumn="0" w:lastRowLastColumn="0"/>
            <w:tcW w:w="2405" w:type="dxa"/>
            <w:tcBorders>
              <w:left w:val="none" w:sz="0" w:space="0" w:color="auto"/>
            </w:tcBorders>
            <w:shd w:val="clear" w:color="auto" w:fill="FFFFFF" w:themeFill="background1"/>
            <w:vAlign w:val="center"/>
          </w:tcPr>
          <w:p w14:paraId="62E471E8" w14:textId="77777777" w:rsidR="00581397" w:rsidRPr="007527CB" w:rsidRDefault="00581397" w:rsidP="00E12F78">
            <w:pPr>
              <w:spacing w:after="29" w:line="276" w:lineRule="auto"/>
              <w:ind w:left="-15" w:right="2"/>
              <w:jc w:val="center"/>
              <w:rPr>
                <w:rFonts w:cs="Open Sans"/>
                <w:b w:val="0"/>
                <w:bCs w:val="0"/>
                <w:color w:val="000000" w:themeColor="text1"/>
                <w:szCs w:val="20"/>
              </w:rPr>
            </w:pPr>
            <w:r w:rsidRPr="007527CB">
              <w:rPr>
                <w:rFonts w:cs="Open Sans"/>
                <w:b w:val="0"/>
                <w:bCs w:val="0"/>
                <w:color w:val="000000" w:themeColor="text1"/>
                <w:szCs w:val="20"/>
              </w:rPr>
              <w:t>Ustalenia dotyczące ochrony ekosystemów</w:t>
            </w:r>
          </w:p>
        </w:tc>
        <w:tc>
          <w:tcPr>
            <w:tcW w:w="6659" w:type="dxa"/>
            <w:shd w:val="clear" w:color="auto" w:fill="FFFFFF" w:themeFill="background1"/>
          </w:tcPr>
          <w:p w14:paraId="70F2BBAD" w14:textId="77777777" w:rsidR="00581397" w:rsidRPr="007527CB" w:rsidRDefault="00581397">
            <w:pPr>
              <w:pStyle w:val="Akapitzlist"/>
              <w:numPr>
                <w:ilvl w:val="0"/>
                <w:numId w:val="82"/>
              </w:numPr>
              <w:spacing w:after="29" w:line="276" w:lineRule="auto"/>
              <w:ind w:right="2"/>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ustalenia dotyczące czynnej ochrony ekosystemów leśnych obejmują:</w:t>
            </w:r>
          </w:p>
          <w:p w14:paraId="2B16D95B" w14:textId="77777777" w:rsidR="00581397" w:rsidRPr="007527CB" w:rsidRDefault="00581397">
            <w:pPr>
              <w:pStyle w:val="Akapitzlist"/>
              <w:numPr>
                <w:ilvl w:val="0"/>
                <w:numId w:val="83"/>
              </w:numPr>
              <w:spacing w:after="29" w:line="276" w:lineRule="auto"/>
              <w:ind w:left="992" w:hanging="425"/>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utrzymanie ciągłości i trwałości ekosystemów leśnych,</w:t>
            </w:r>
          </w:p>
          <w:p w14:paraId="269D3521" w14:textId="77777777" w:rsidR="00581397" w:rsidRPr="007527CB" w:rsidRDefault="00581397">
            <w:pPr>
              <w:pStyle w:val="Akapitzlist"/>
              <w:numPr>
                <w:ilvl w:val="0"/>
                <w:numId w:val="83"/>
              </w:numPr>
              <w:spacing w:after="29" w:line="276" w:lineRule="auto"/>
              <w:ind w:left="992" w:hanging="425"/>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sprzyjanie tworzeniu zwartych kompleksów leśnych,</w:t>
            </w:r>
          </w:p>
          <w:p w14:paraId="780BE7E2" w14:textId="77777777" w:rsidR="00581397" w:rsidRPr="007527CB" w:rsidRDefault="00581397">
            <w:pPr>
              <w:pStyle w:val="Akapitzlist"/>
              <w:numPr>
                <w:ilvl w:val="0"/>
                <w:numId w:val="83"/>
              </w:numPr>
              <w:spacing w:after="29" w:line="276" w:lineRule="auto"/>
              <w:ind w:left="992" w:hanging="425"/>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 xml:space="preserve">tworzenie i odtwarzanie stref </w:t>
            </w:r>
            <w:proofErr w:type="spellStart"/>
            <w:r w:rsidRPr="007527CB">
              <w:rPr>
                <w:rFonts w:ascii="Open Sans" w:hAnsi="Open Sans" w:cs="Open Sans"/>
                <w:color w:val="000000" w:themeColor="text1"/>
                <w:szCs w:val="20"/>
              </w:rPr>
              <w:t>ekotonowych</w:t>
            </w:r>
            <w:proofErr w:type="spellEnd"/>
            <w:r w:rsidRPr="007527CB">
              <w:rPr>
                <w:rFonts w:ascii="Open Sans" w:hAnsi="Open Sans" w:cs="Open Sans"/>
                <w:color w:val="000000" w:themeColor="text1"/>
                <w:szCs w:val="20"/>
              </w:rPr>
              <w:t>, celem zwiększenia różnorodności biologicznej,</w:t>
            </w:r>
          </w:p>
          <w:p w14:paraId="7BCBD271" w14:textId="77777777" w:rsidR="00581397" w:rsidRPr="007527CB" w:rsidRDefault="00581397">
            <w:pPr>
              <w:pStyle w:val="Akapitzlist"/>
              <w:numPr>
                <w:ilvl w:val="0"/>
                <w:numId w:val="83"/>
              </w:numPr>
              <w:spacing w:after="29" w:line="276" w:lineRule="auto"/>
              <w:ind w:left="992" w:hanging="425"/>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utrzymywanie i tworzenie leśnych korytarzy ekologicznych ze szczególnym uwzględnieniem możliwości migracji dużych ssaków,</w:t>
            </w:r>
          </w:p>
          <w:p w14:paraId="5555374E" w14:textId="77777777" w:rsidR="00581397" w:rsidRPr="007527CB" w:rsidRDefault="00581397">
            <w:pPr>
              <w:pStyle w:val="Akapitzlist"/>
              <w:numPr>
                <w:ilvl w:val="0"/>
                <w:numId w:val="83"/>
              </w:numPr>
              <w:spacing w:after="29" w:line="276" w:lineRule="auto"/>
              <w:ind w:left="992" w:hanging="425"/>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zachowanie śródleśnych cieków, mokradeł, polan, torfowisk, wrzosowisk, muraw kserotermicznych i piaskowych oraz polan o wysokiej różnorodności biologicznej,</w:t>
            </w:r>
          </w:p>
          <w:p w14:paraId="413787B9" w14:textId="77777777" w:rsidR="00581397" w:rsidRPr="007527CB" w:rsidRDefault="00581397">
            <w:pPr>
              <w:pStyle w:val="Akapitzlist"/>
              <w:numPr>
                <w:ilvl w:val="0"/>
                <w:numId w:val="83"/>
              </w:numPr>
              <w:spacing w:after="29" w:line="276" w:lineRule="auto"/>
              <w:ind w:left="992" w:hanging="425"/>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utrzymywanie odpowiedniego poziomu wód gruntowych na obszarach leśnych dla zachowania siedlisk wilgotnych i bagiennych,</w:t>
            </w:r>
          </w:p>
          <w:p w14:paraId="0A5E9CA0" w14:textId="77777777" w:rsidR="00581397" w:rsidRPr="007527CB" w:rsidRDefault="00581397">
            <w:pPr>
              <w:pStyle w:val="Akapitzlist"/>
              <w:numPr>
                <w:ilvl w:val="0"/>
                <w:numId w:val="83"/>
              </w:numPr>
              <w:spacing w:after="29" w:line="276" w:lineRule="auto"/>
              <w:ind w:left="992" w:hanging="425"/>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zachowanie siedlisk chronionych i zagrożonych gatunków roślin, zwierząt i grzybów,</w:t>
            </w:r>
          </w:p>
          <w:p w14:paraId="6AAB667C" w14:textId="77777777" w:rsidR="00581397" w:rsidRPr="007527CB" w:rsidRDefault="00581397">
            <w:pPr>
              <w:pStyle w:val="Akapitzlist"/>
              <w:numPr>
                <w:ilvl w:val="0"/>
                <w:numId w:val="83"/>
              </w:numPr>
              <w:spacing w:after="29" w:line="276" w:lineRule="auto"/>
              <w:ind w:left="992" w:hanging="425"/>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 xml:space="preserve">działania na rzecz czynnej ochrony oraz </w:t>
            </w:r>
            <w:proofErr w:type="spellStart"/>
            <w:r w:rsidRPr="007527CB">
              <w:rPr>
                <w:rFonts w:ascii="Open Sans" w:hAnsi="Open Sans" w:cs="Open Sans"/>
                <w:color w:val="000000" w:themeColor="text1"/>
                <w:szCs w:val="20"/>
              </w:rPr>
              <w:t>reintrodukcji</w:t>
            </w:r>
            <w:proofErr w:type="spellEnd"/>
            <w:r w:rsidRPr="007527CB">
              <w:rPr>
                <w:rFonts w:ascii="Open Sans" w:hAnsi="Open Sans" w:cs="Open Sans"/>
                <w:color w:val="000000" w:themeColor="text1"/>
                <w:szCs w:val="20"/>
              </w:rPr>
              <w:t xml:space="preserve"> rzadkich i zagrożonych gatunków roślin, zwierząt i grzybów;</w:t>
            </w:r>
          </w:p>
          <w:p w14:paraId="4C87A45F" w14:textId="77777777" w:rsidR="00581397" w:rsidRPr="007527CB" w:rsidRDefault="00581397">
            <w:pPr>
              <w:pStyle w:val="Akapitzlist"/>
              <w:numPr>
                <w:ilvl w:val="0"/>
                <w:numId w:val="82"/>
              </w:numPr>
              <w:spacing w:after="29" w:line="276" w:lineRule="auto"/>
              <w:ind w:right="2"/>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ustalenia dotyczące czynnej ochrony innych ekosystemów lądowych obejmują:</w:t>
            </w:r>
          </w:p>
          <w:p w14:paraId="0AB9BDFC" w14:textId="77777777" w:rsidR="00581397" w:rsidRPr="007527CB" w:rsidRDefault="00581397">
            <w:pPr>
              <w:pStyle w:val="Akapitzlist"/>
              <w:numPr>
                <w:ilvl w:val="0"/>
                <w:numId w:val="84"/>
              </w:numPr>
              <w:spacing w:after="29" w:line="276" w:lineRule="auto"/>
              <w:ind w:left="924" w:hanging="357"/>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lastRenderedPageBreak/>
              <w:t>przeciwdziałanie procesom zarastania łąk i pastwisk cennych ze względów przyrodniczych i krajobrazowych,</w:t>
            </w:r>
          </w:p>
          <w:p w14:paraId="12BA2E7D" w14:textId="77777777" w:rsidR="00581397" w:rsidRPr="007527CB" w:rsidRDefault="00581397">
            <w:pPr>
              <w:pStyle w:val="Akapitzlist"/>
              <w:numPr>
                <w:ilvl w:val="0"/>
                <w:numId w:val="84"/>
              </w:numPr>
              <w:spacing w:after="29"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 xml:space="preserve">kształtowanie zróżnicowanego krajobrazu rolniczego poprzez zachowanie mozaiki pól uprawnych, miedz, płatów wieloletnich ziołorośli, a także ochronę istniejących oraz formowanie nowych </w:t>
            </w:r>
            <w:proofErr w:type="spellStart"/>
            <w:r w:rsidRPr="007527CB">
              <w:rPr>
                <w:rFonts w:ascii="Open Sans" w:hAnsi="Open Sans" w:cs="Open Sans"/>
                <w:color w:val="000000" w:themeColor="text1"/>
                <w:szCs w:val="20"/>
              </w:rPr>
              <w:t>zadrzewień</w:t>
            </w:r>
            <w:proofErr w:type="spellEnd"/>
            <w:r w:rsidRPr="007527CB">
              <w:rPr>
                <w:rFonts w:ascii="Open Sans" w:hAnsi="Open Sans" w:cs="Open Sans"/>
                <w:color w:val="000000" w:themeColor="text1"/>
                <w:szCs w:val="20"/>
              </w:rPr>
              <w:t xml:space="preserve"> i </w:t>
            </w:r>
            <w:proofErr w:type="spellStart"/>
            <w:r w:rsidRPr="007527CB">
              <w:rPr>
                <w:rFonts w:ascii="Open Sans" w:hAnsi="Open Sans" w:cs="Open Sans"/>
                <w:color w:val="000000" w:themeColor="text1"/>
                <w:szCs w:val="20"/>
              </w:rPr>
              <w:t>zakrzewień</w:t>
            </w:r>
            <w:proofErr w:type="spellEnd"/>
            <w:r w:rsidRPr="007527CB">
              <w:rPr>
                <w:rFonts w:ascii="Open Sans" w:hAnsi="Open Sans" w:cs="Open Sans"/>
                <w:color w:val="000000" w:themeColor="text1"/>
                <w:szCs w:val="20"/>
              </w:rPr>
              <w:t xml:space="preserve"> śródpolnych i przydrożnych, utrzymywanie i zwiększanie powierzchni trwałych użytków zielonych,</w:t>
            </w:r>
          </w:p>
          <w:p w14:paraId="0B961EE5" w14:textId="77777777" w:rsidR="00581397" w:rsidRPr="007527CB" w:rsidRDefault="00581397">
            <w:pPr>
              <w:pStyle w:val="Akapitzlist"/>
              <w:numPr>
                <w:ilvl w:val="0"/>
                <w:numId w:val="84"/>
              </w:numPr>
              <w:spacing w:after="29"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prowadzenie zabiegów agrotechnicznych z uwzględnieniem wymogów zbiorowisk roślinnych i zasiedlających je gatunków fauny, zwłaszcza ptaków (odpowiednie terminy, częstość i techniki koszenia),</w:t>
            </w:r>
          </w:p>
          <w:p w14:paraId="192BF47C" w14:textId="77777777" w:rsidR="00581397" w:rsidRPr="007527CB" w:rsidRDefault="00581397">
            <w:pPr>
              <w:pStyle w:val="Akapitzlist"/>
              <w:numPr>
                <w:ilvl w:val="0"/>
                <w:numId w:val="84"/>
              </w:numPr>
              <w:spacing w:after="29"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utrzymywanie poziomu wód gruntowych odpowiedniego dla zachowania różnorodności biologicznej,</w:t>
            </w:r>
          </w:p>
          <w:p w14:paraId="464F02DA" w14:textId="77777777" w:rsidR="00581397" w:rsidRPr="007527CB" w:rsidRDefault="00581397">
            <w:pPr>
              <w:pStyle w:val="Akapitzlist"/>
              <w:numPr>
                <w:ilvl w:val="0"/>
                <w:numId w:val="84"/>
              </w:numPr>
              <w:spacing w:after="29"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zachowanie i odtwarzanie korytarzy ekologicznych,</w:t>
            </w:r>
          </w:p>
          <w:p w14:paraId="602D3BD0" w14:textId="77777777" w:rsidR="00581397" w:rsidRPr="007527CB" w:rsidRDefault="00581397">
            <w:pPr>
              <w:pStyle w:val="Akapitzlist"/>
              <w:numPr>
                <w:ilvl w:val="0"/>
                <w:numId w:val="84"/>
              </w:numPr>
              <w:spacing w:after="29"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 xml:space="preserve">zachowanie siedlisk chronionych i zagrożonych gatunków roślin, zwierząt i grzybów, działania na rzecz czynnej ochrony oraz </w:t>
            </w:r>
            <w:proofErr w:type="spellStart"/>
            <w:r w:rsidRPr="007527CB">
              <w:rPr>
                <w:rFonts w:ascii="Open Sans" w:hAnsi="Open Sans" w:cs="Open Sans"/>
                <w:color w:val="000000" w:themeColor="text1"/>
                <w:szCs w:val="20"/>
              </w:rPr>
              <w:t>reintrodukcji</w:t>
            </w:r>
            <w:proofErr w:type="spellEnd"/>
            <w:r w:rsidRPr="007527CB">
              <w:rPr>
                <w:rFonts w:ascii="Open Sans" w:hAnsi="Open Sans" w:cs="Open Sans"/>
                <w:color w:val="000000" w:themeColor="text1"/>
                <w:szCs w:val="20"/>
              </w:rPr>
              <w:t xml:space="preserve"> rzadkich i zagrożonych gatunków roślin, zwierząt i grzybów;</w:t>
            </w:r>
          </w:p>
          <w:p w14:paraId="425C7381" w14:textId="77777777" w:rsidR="00581397" w:rsidRPr="007527CB" w:rsidRDefault="00581397">
            <w:pPr>
              <w:pStyle w:val="Akapitzlist"/>
              <w:numPr>
                <w:ilvl w:val="0"/>
                <w:numId w:val="82"/>
              </w:numPr>
              <w:spacing w:after="29"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ustalenia dotyczące czynnej ochrony ekosystemów wodnych obejmują:</w:t>
            </w:r>
          </w:p>
          <w:p w14:paraId="6FC7E6A4" w14:textId="77777777" w:rsidR="00581397" w:rsidRPr="007527CB" w:rsidRDefault="00581397">
            <w:pPr>
              <w:pStyle w:val="Akapitzlist"/>
              <w:numPr>
                <w:ilvl w:val="0"/>
                <w:numId w:val="85"/>
              </w:numPr>
              <w:spacing w:after="29" w:line="276" w:lineRule="auto"/>
              <w:ind w:left="924" w:hanging="357"/>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zachowanie zbiorników wód powierzchniowych, oczek wodnych, starorzeczy oraz obszarów źródliskowych cieków wraz z ich naturalną obudową biologiczną,</w:t>
            </w:r>
          </w:p>
          <w:p w14:paraId="62E8060E" w14:textId="77777777" w:rsidR="00581397" w:rsidRPr="007527CB" w:rsidRDefault="00581397">
            <w:pPr>
              <w:pStyle w:val="Akapitzlist"/>
              <w:numPr>
                <w:ilvl w:val="0"/>
                <w:numId w:val="85"/>
              </w:numPr>
              <w:spacing w:after="29" w:line="276" w:lineRule="auto"/>
              <w:ind w:left="924" w:hanging="357"/>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 xml:space="preserve">utrzymywanie i tworzenie stref buforowych wzdłuż cieków wodnych oraz zbiorników wodnych, w tym starorzeczy i oczek wodnych, w postaci pasów, szuwarów, </w:t>
            </w:r>
            <w:proofErr w:type="spellStart"/>
            <w:r w:rsidRPr="007527CB">
              <w:rPr>
                <w:rFonts w:ascii="Open Sans" w:hAnsi="Open Sans" w:cs="Open Sans"/>
                <w:color w:val="000000" w:themeColor="text1"/>
                <w:szCs w:val="20"/>
              </w:rPr>
              <w:t>zakrzewień</w:t>
            </w:r>
            <w:proofErr w:type="spellEnd"/>
            <w:r w:rsidRPr="007527CB">
              <w:rPr>
                <w:rFonts w:ascii="Open Sans" w:hAnsi="Open Sans" w:cs="Open Sans"/>
                <w:color w:val="000000" w:themeColor="text1"/>
                <w:szCs w:val="20"/>
              </w:rPr>
              <w:t xml:space="preserve"> i </w:t>
            </w:r>
            <w:proofErr w:type="spellStart"/>
            <w:r w:rsidRPr="007527CB">
              <w:rPr>
                <w:rFonts w:ascii="Open Sans" w:hAnsi="Open Sans" w:cs="Open Sans"/>
                <w:color w:val="000000" w:themeColor="text1"/>
                <w:szCs w:val="20"/>
              </w:rPr>
              <w:t>zadrzewień</w:t>
            </w:r>
            <w:proofErr w:type="spellEnd"/>
            <w:r w:rsidRPr="007527CB">
              <w:rPr>
                <w:rFonts w:ascii="Open Sans" w:hAnsi="Open Sans" w:cs="Open Sans"/>
                <w:color w:val="000000" w:themeColor="text1"/>
                <w:szCs w:val="20"/>
              </w:rPr>
              <w:t>, jako naturalnej obudowy biologicznej, celem zwiększenia różnorodności biologicznej oraz ograniczenie spływu substancji biogennych,</w:t>
            </w:r>
          </w:p>
          <w:p w14:paraId="7A3D3740" w14:textId="77777777" w:rsidR="00581397" w:rsidRPr="007527CB" w:rsidRDefault="00581397">
            <w:pPr>
              <w:pStyle w:val="Akapitzlist"/>
              <w:numPr>
                <w:ilvl w:val="0"/>
                <w:numId w:val="85"/>
              </w:numPr>
              <w:spacing w:after="29" w:line="276" w:lineRule="auto"/>
              <w:ind w:left="924" w:hanging="357"/>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prowadzenie prac regulacyjnych cieków wodnych w zakresie niezbędnym dla ochrony przeciwpowodziowej i w oparciu o zasady dobrej praktyki utrzymania rzek,</w:t>
            </w:r>
          </w:p>
          <w:p w14:paraId="197D8F3C" w14:textId="77777777" w:rsidR="00581397" w:rsidRPr="007527CB" w:rsidRDefault="00581397">
            <w:pPr>
              <w:pStyle w:val="Akapitzlist"/>
              <w:numPr>
                <w:ilvl w:val="0"/>
                <w:numId w:val="85"/>
              </w:numPr>
              <w:spacing w:after="29" w:line="276" w:lineRule="auto"/>
              <w:ind w:left="924" w:hanging="357"/>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zwiększanie retencji wodnej, odtwarzania funkcji obszarów źródliskowych o dużych zdolnościach retencyjnych,</w:t>
            </w:r>
          </w:p>
          <w:p w14:paraId="00ECA361" w14:textId="77777777" w:rsidR="00581397" w:rsidRPr="007527CB" w:rsidRDefault="00581397">
            <w:pPr>
              <w:pStyle w:val="Akapitzlist"/>
              <w:numPr>
                <w:ilvl w:val="0"/>
                <w:numId w:val="85"/>
              </w:numPr>
              <w:spacing w:after="29" w:line="276" w:lineRule="auto"/>
              <w:ind w:left="924" w:hanging="357"/>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zachowanie i odtwarzanie korytarzy ekologicznych opartych o ekosystemy wodne, celem zachowania dróg migracji gatunków,</w:t>
            </w:r>
          </w:p>
          <w:p w14:paraId="114464A8" w14:textId="77777777" w:rsidR="00581397" w:rsidRPr="007527CB" w:rsidRDefault="00581397">
            <w:pPr>
              <w:pStyle w:val="Akapitzlist"/>
              <w:numPr>
                <w:ilvl w:val="0"/>
                <w:numId w:val="85"/>
              </w:numPr>
              <w:spacing w:after="29" w:line="276" w:lineRule="auto"/>
              <w:ind w:left="924" w:hanging="357"/>
              <w:cnfStyle w:val="000000100000" w:firstRow="0" w:lastRow="0" w:firstColumn="0" w:lastColumn="0" w:oddVBand="0" w:evenVBand="0" w:oddHBand="1"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 xml:space="preserve">działania na rzecz czynnej ochrony oraz </w:t>
            </w:r>
            <w:proofErr w:type="spellStart"/>
            <w:r w:rsidRPr="007527CB">
              <w:rPr>
                <w:rFonts w:ascii="Open Sans" w:hAnsi="Open Sans" w:cs="Open Sans"/>
                <w:color w:val="000000" w:themeColor="text1"/>
                <w:szCs w:val="20"/>
              </w:rPr>
              <w:t>reintrodukcji</w:t>
            </w:r>
            <w:proofErr w:type="spellEnd"/>
            <w:r w:rsidRPr="007527CB">
              <w:rPr>
                <w:rFonts w:ascii="Open Sans" w:hAnsi="Open Sans" w:cs="Open Sans"/>
                <w:color w:val="000000" w:themeColor="text1"/>
                <w:szCs w:val="20"/>
              </w:rPr>
              <w:t xml:space="preserve"> rzadkich i zagrożonych gatunków roślin, zwierząt i grzybów.</w:t>
            </w:r>
          </w:p>
        </w:tc>
      </w:tr>
      <w:tr w:rsidR="00581397" w:rsidRPr="007527CB" w14:paraId="0971BF72" w14:textId="77777777" w:rsidTr="007527CB">
        <w:trPr>
          <w:trHeight w:val="928"/>
        </w:trPr>
        <w:tc>
          <w:tcPr>
            <w:cnfStyle w:val="001000000000" w:firstRow="0" w:lastRow="0" w:firstColumn="1" w:lastColumn="0" w:oddVBand="0" w:evenVBand="0" w:oddHBand="0" w:evenHBand="0" w:firstRowFirstColumn="0" w:firstRowLastColumn="0" w:lastRowFirstColumn="0" w:lastRowLastColumn="0"/>
            <w:tcW w:w="2405" w:type="dxa"/>
            <w:tcBorders>
              <w:left w:val="none" w:sz="0" w:space="0" w:color="auto"/>
              <w:bottom w:val="none" w:sz="0" w:space="0" w:color="auto"/>
            </w:tcBorders>
            <w:shd w:val="clear" w:color="auto" w:fill="FFFFFF" w:themeFill="background1"/>
            <w:vAlign w:val="center"/>
          </w:tcPr>
          <w:p w14:paraId="41416A09" w14:textId="77777777" w:rsidR="00581397" w:rsidRPr="007527CB" w:rsidRDefault="00581397" w:rsidP="00E12F78">
            <w:pPr>
              <w:spacing w:after="29" w:line="276" w:lineRule="auto"/>
              <w:ind w:left="-15" w:right="2"/>
              <w:jc w:val="center"/>
              <w:rPr>
                <w:rFonts w:cs="Open Sans"/>
                <w:b w:val="0"/>
                <w:bCs w:val="0"/>
                <w:color w:val="000000" w:themeColor="text1"/>
                <w:szCs w:val="20"/>
              </w:rPr>
            </w:pPr>
            <w:r w:rsidRPr="007527CB">
              <w:rPr>
                <w:rFonts w:cs="Open Sans"/>
                <w:b w:val="0"/>
                <w:bCs w:val="0"/>
                <w:color w:val="000000" w:themeColor="text1"/>
                <w:szCs w:val="20"/>
              </w:rPr>
              <w:lastRenderedPageBreak/>
              <w:t>Zakazy</w:t>
            </w:r>
          </w:p>
        </w:tc>
        <w:tc>
          <w:tcPr>
            <w:tcW w:w="6659" w:type="dxa"/>
            <w:shd w:val="clear" w:color="auto" w:fill="FFFFFF" w:themeFill="background1"/>
          </w:tcPr>
          <w:p w14:paraId="058DB992" w14:textId="77777777" w:rsidR="00581397" w:rsidRPr="007527CB" w:rsidRDefault="00581397" w:rsidP="00E12F78">
            <w:pPr>
              <w:spacing w:after="29" w:line="276" w:lineRule="auto"/>
              <w:ind w:right="2"/>
              <w:cnfStyle w:val="000000000000" w:firstRow="0" w:lastRow="0" w:firstColumn="0" w:lastColumn="0" w:oddVBand="0" w:evenVBand="0" w:oddHBand="0" w:evenHBand="0" w:firstRowFirstColumn="0" w:firstRowLastColumn="0" w:lastRowFirstColumn="0" w:lastRowLastColumn="0"/>
              <w:rPr>
                <w:rFonts w:cs="Open Sans"/>
                <w:color w:val="000000" w:themeColor="text1"/>
                <w:szCs w:val="20"/>
              </w:rPr>
            </w:pPr>
            <w:r w:rsidRPr="007527CB">
              <w:rPr>
                <w:rFonts w:cs="Open Sans"/>
                <w:color w:val="000000" w:themeColor="text1"/>
                <w:szCs w:val="20"/>
              </w:rPr>
              <w:t>Na terenie Obszaru zakazuje się:</w:t>
            </w:r>
          </w:p>
          <w:p w14:paraId="2914CD30" w14:textId="77777777" w:rsidR="00581397" w:rsidRPr="007527CB" w:rsidRDefault="00581397">
            <w:pPr>
              <w:pStyle w:val="Akapitzlist"/>
              <w:numPr>
                <w:ilvl w:val="0"/>
                <w:numId w:val="86"/>
              </w:numPr>
              <w:spacing w:after="29" w:line="276" w:lineRule="auto"/>
              <w:ind w:right="2"/>
              <w:cnfStyle w:val="000000000000" w:firstRow="0" w:lastRow="0" w:firstColumn="0" w:lastColumn="0" w:oddVBand="0" w:evenVBand="0" w:oddHBand="0"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zabijania dziko występujących zwierząt, niszczenia ich nor, legowisk, innych schronień i miejsc rozrodu oraz tarlisk, złożonej ikry, z wyjątkiem amatorskiego połowu ryb oraz wykonywania czynności związanych z racjonalną gospodarką rolną, leśną, rybacką i łowiecką;</w:t>
            </w:r>
          </w:p>
          <w:p w14:paraId="1E10784A" w14:textId="77777777" w:rsidR="00581397" w:rsidRPr="007527CB" w:rsidRDefault="00581397">
            <w:pPr>
              <w:pStyle w:val="Akapitzlist"/>
              <w:numPr>
                <w:ilvl w:val="0"/>
                <w:numId w:val="86"/>
              </w:numPr>
              <w:spacing w:after="29" w:line="276" w:lineRule="auto"/>
              <w:ind w:right="2"/>
              <w:cnfStyle w:val="000000000000" w:firstRow="0" w:lastRow="0" w:firstColumn="0" w:lastColumn="0" w:oddVBand="0" w:evenVBand="0" w:oddHBand="0"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realizacji przedsięwzięć mogących znacząco oddziaływać na środowisko w rozumieniu ustawy z dnia 3 października 2008 r. o udostępnianiu informacji o środowisku i jego ochronie, udziale społeczeństwa w ochronie środowiska oraz o ocenach oddziaływania na środowisko (Dz. U. z 2008 r. Nr 199, poz. 1227, Nr 227, poz. 1505, z 2009 r. Nr 42, poz. 340, Nr 84, poz. 700, Nr 157, poz. 1241, z 2010 r. Nr 28, poz. 145);</w:t>
            </w:r>
          </w:p>
          <w:p w14:paraId="78E37E27" w14:textId="77777777" w:rsidR="00581397" w:rsidRPr="007527CB" w:rsidRDefault="00581397">
            <w:pPr>
              <w:pStyle w:val="Akapitzlist"/>
              <w:numPr>
                <w:ilvl w:val="0"/>
                <w:numId w:val="86"/>
              </w:numPr>
              <w:spacing w:after="29" w:line="276" w:lineRule="auto"/>
              <w:ind w:right="2"/>
              <w:cnfStyle w:val="000000000000" w:firstRow="0" w:lastRow="0" w:firstColumn="0" w:lastColumn="0" w:oddVBand="0" w:evenVBand="0" w:oddHBand="0"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 xml:space="preserve">likwidowania i niszczenia </w:t>
            </w:r>
            <w:proofErr w:type="spellStart"/>
            <w:r w:rsidRPr="007527CB">
              <w:rPr>
                <w:rFonts w:ascii="Open Sans" w:hAnsi="Open Sans" w:cs="Open Sans"/>
                <w:color w:val="000000" w:themeColor="text1"/>
                <w:szCs w:val="20"/>
              </w:rPr>
              <w:t>zadrzewień</w:t>
            </w:r>
            <w:proofErr w:type="spellEnd"/>
            <w:r w:rsidRPr="007527CB">
              <w:rPr>
                <w:rFonts w:ascii="Open Sans" w:hAnsi="Open Sans" w:cs="Open Sans"/>
                <w:color w:val="000000" w:themeColor="text1"/>
                <w:szCs w:val="20"/>
              </w:rPr>
              <w:t xml:space="preserve"> śródpolnych, przydrożnych i nadwodnych, jeżeli nie wynikają one z potrzeby ochrony przeciwpowodziowej i zapewnienia bezpieczeństwa ruchu drogowego lub wodnego lub budowy, odbudowy, utrzymania, remontów lub naprawy urządzeń wodnych;</w:t>
            </w:r>
          </w:p>
          <w:p w14:paraId="4A6BA51D" w14:textId="77777777" w:rsidR="00581397" w:rsidRPr="007527CB" w:rsidRDefault="00581397">
            <w:pPr>
              <w:pStyle w:val="Akapitzlist"/>
              <w:numPr>
                <w:ilvl w:val="0"/>
                <w:numId w:val="86"/>
              </w:numPr>
              <w:spacing w:after="29" w:line="276" w:lineRule="auto"/>
              <w:ind w:right="2"/>
              <w:cnfStyle w:val="000000000000" w:firstRow="0" w:lastRow="0" w:firstColumn="0" w:lastColumn="0" w:oddVBand="0" w:evenVBand="0" w:oddHBand="0"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wydobywania dla celów gospodarczych skał, w tym torfu oraz skamieniałości, w tym kopalnych szczątków roślin i zwierząt, a także minerałów i bursztynu;</w:t>
            </w:r>
          </w:p>
          <w:p w14:paraId="1EAA289F" w14:textId="77777777" w:rsidR="00581397" w:rsidRPr="007527CB" w:rsidRDefault="00581397">
            <w:pPr>
              <w:pStyle w:val="Akapitzlist"/>
              <w:numPr>
                <w:ilvl w:val="0"/>
                <w:numId w:val="86"/>
              </w:numPr>
              <w:spacing w:after="29" w:line="276" w:lineRule="auto"/>
              <w:ind w:right="2"/>
              <w:cnfStyle w:val="000000000000" w:firstRow="0" w:lastRow="0" w:firstColumn="0" w:lastColumn="0" w:oddVBand="0" w:evenVBand="0" w:oddHBand="0"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 xml:space="preserve">wykonywania prac ziemnych trwale zniekształcających rzeźbę terenu, z wyjątkiem prac związanych z zabezpieczeniem przeciwsztormowym przeciwpowodziowym lub </w:t>
            </w:r>
            <w:proofErr w:type="spellStart"/>
            <w:r w:rsidRPr="007527CB">
              <w:rPr>
                <w:rFonts w:ascii="Open Sans" w:hAnsi="Open Sans" w:cs="Open Sans"/>
                <w:color w:val="000000" w:themeColor="text1"/>
                <w:szCs w:val="20"/>
              </w:rPr>
              <w:t>przeciwosuwiskowym</w:t>
            </w:r>
            <w:proofErr w:type="spellEnd"/>
            <w:r w:rsidRPr="007527CB">
              <w:rPr>
                <w:rFonts w:ascii="Open Sans" w:hAnsi="Open Sans" w:cs="Open Sans"/>
                <w:color w:val="000000" w:themeColor="text1"/>
                <w:szCs w:val="20"/>
              </w:rPr>
              <w:t xml:space="preserve"> lub utrzymaniem, budową, odbudową, naprawą lub remontem urządzeń wodnych;</w:t>
            </w:r>
          </w:p>
          <w:p w14:paraId="00E52280" w14:textId="77777777" w:rsidR="00581397" w:rsidRPr="007527CB" w:rsidRDefault="00581397">
            <w:pPr>
              <w:pStyle w:val="Akapitzlist"/>
              <w:numPr>
                <w:ilvl w:val="0"/>
                <w:numId w:val="86"/>
              </w:numPr>
              <w:spacing w:after="29" w:line="276" w:lineRule="auto"/>
              <w:ind w:right="2"/>
              <w:cnfStyle w:val="000000000000" w:firstRow="0" w:lastRow="0" w:firstColumn="0" w:lastColumn="0" w:oddVBand="0" w:evenVBand="0" w:oddHBand="0"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dokonywania zmian stosunków wodnych, jeżeli służą innym celom niż ochrona przyrody lub zrównoważone wykorzystanie użytków rolnych i leśnych oraz racjonalna gospodarka wodna lub rybacka;</w:t>
            </w:r>
          </w:p>
          <w:p w14:paraId="71692798" w14:textId="77777777" w:rsidR="00581397" w:rsidRPr="007527CB" w:rsidRDefault="00581397">
            <w:pPr>
              <w:pStyle w:val="Akapitzlist"/>
              <w:numPr>
                <w:ilvl w:val="0"/>
                <w:numId w:val="86"/>
              </w:numPr>
              <w:spacing w:after="29" w:line="276" w:lineRule="auto"/>
              <w:ind w:right="2"/>
              <w:cnfStyle w:val="000000000000" w:firstRow="0" w:lastRow="0" w:firstColumn="0" w:lastColumn="0" w:oddVBand="0" w:evenVBand="0" w:oddHBand="0" w:evenHBand="0" w:firstRowFirstColumn="0" w:firstRowLastColumn="0" w:lastRowFirstColumn="0" w:lastRowLastColumn="0"/>
              <w:rPr>
                <w:rFonts w:ascii="Open Sans" w:hAnsi="Open Sans" w:cs="Open Sans"/>
                <w:color w:val="000000" w:themeColor="text1"/>
                <w:szCs w:val="20"/>
              </w:rPr>
            </w:pPr>
            <w:r w:rsidRPr="007527CB">
              <w:rPr>
                <w:rFonts w:ascii="Open Sans" w:hAnsi="Open Sans" w:cs="Open Sans"/>
                <w:color w:val="000000" w:themeColor="text1"/>
                <w:szCs w:val="20"/>
              </w:rPr>
              <w:t>likwidowania naturalnych zbiorników wodnych, starorzeczy i obszarów wodno-błotnych.</w:t>
            </w:r>
          </w:p>
          <w:p w14:paraId="6A20DAAB" w14:textId="77777777" w:rsidR="00581397" w:rsidRPr="007527CB" w:rsidRDefault="00581397" w:rsidP="00E12F78">
            <w:pPr>
              <w:spacing w:after="29" w:line="276" w:lineRule="auto"/>
              <w:ind w:right="2"/>
              <w:jc w:val="both"/>
              <w:cnfStyle w:val="000000000000" w:firstRow="0" w:lastRow="0" w:firstColumn="0" w:lastColumn="0" w:oddVBand="0" w:evenVBand="0" w:oddHBand="0" w:evenHBand="0" w:firstRowFirstColumn="0" w:firstRowLastColumn="0" w:lastRowFirstColumn="0" w:lastRowLastColumn="0"/>
              <w:rPr>
                <w:rFonts w:cs="Open Sans"/>
                <w:color w:val="000000" w:themeColor="text1"/>
                <w:szCs w:val="20"/>
              </w:rPr>
            </w:pPr>
            <w:r w:rsidRPr="007527CB">
              <w:rPr>
                <w:rFonts w:cs="Open Sans"/>
                <w:color w:val="000000" w:themeColor="text1"/>
                <w:szCs w:val="20"/>
              </w:rPr>
              <w:t>Zakaz, o którym mowa w pkt 3 nie dotyczy, jeżeli wykonywania racjonalnej gospodarki rolnej uniemożliwia przestrzeganie tego zakazu. Zakaz, o którym mowa w pkt 4 i pkt 5 nie dotyczy Obszaru położonego na terenie gminy Bolimów.</w:t>
            </w:r>
          </w:p>
        </w:tc>
      </w:tr>
    </w:tbl>
    <w:p w14:paraId="6BCA2C69" w14:textId="77777777" w:rsidR="00581397" w:rsidRDefault="00581397" w:rsidP="00581397">
      <w:pPr>
        <w:pStyle w:val="rdo0"/>
      </w:pPr>
      <w:r w:rsidRPr="00D268F3">
        <w:rPr>
          <w:szCs w:val="18"/>
        </w:rPr>
        <w:t>Ź</w:t>
      </w:r>
      <w:r w:rsidRPr="00FC276C">
        <w:t xml:space="preserve">ródło: opracowanie własne na podstawie </w:t>
      </w:r>
      <w:hyperlink r:id="rId42" w:history="1">
        <w:r w:rsidRPr="00FC276C">
          <w:t>https://crfop.gdos.gov.pl</w:t>
        </w:r>
      </w:hyperlink>
    </w:p>
    <w:p w14:paraId="4616BA98" w14:textId="77777777" w:rsidR="00581397" w:rsidRDefault="00581397" w:rsidP="00581397">
      <w:pPr>
        <w:pStyle w:val="Tabeleirysunki"/>
      </w:pPr>
    </w:p>
    <w:p w14:paraId="356F323B" w14:textId="77777777" w:rsidR="007527CB" w:rsidRDefault="007527CB" w:rsidP="00581397">
      <w:pPr>
        <w:pStyle w:val="Tabeleirysunki"/>
      </w:pPr>
    </w:p>
    <w:p w14:paraId="03C785FF" w14:textId="77777777" w:rsidR="007527CB" w:rsidRDefault="007527CB" w:rsidP="00581397">
      <w:pPr>
        <w:pStyle w:val="Tabeleirysunki"/>
      </w:pPr>
    </w:p>
    <w:p w14:paraId="34964FFC" w14:textId="77777777" w:rsidR="007527CB" w:rsidRDefault="007527CB" w:rsidP="00581397">
      <w:pPr>
        <w:pStyle w:val="Tabeleirysunki"/>
      </w:pPr>
    </w:p>
    <w:p w14:paraId="04153E39" w14:textId="77777777" w:rsidR="007527CB" w:rsidRDefault="007527CB" w:rsidP="00581397">
      <w:pPr>
        <w:pStyle w:val="Tabeleirysunki"/>
      </w:pPr>
    </w:p>
    <w:p w14:paraId="71013C32" w14:textId="31954248" w:rsidR="00581397" w:rsidRPr="00FF198A" w:rsidRDefault="00581397" w:rsidP="00581397">
      <w:pPr>
        <w:pStyle w:val="Tabeleirysunki"/>
      </w:pPr>
      <w:bookmarkStart w:id="85" w:name="_Toc139278111"/>
      <w:bookmarkStart w:id="86" w:name="_Toc169806929"/>
      <w:bookmarkStart w:id="87" w:name="_Toc174960986"/>
      <w:bookmarkStart w:id="88" w:name="_Toc241528241"/>
      <w:r w:rsidRPr="00FF198A">
        <w:lastRenderedPageBreak/>
        <w:t xml:space="preserve">Tabela </w:t>
      </w:r>
      <w:fldSimple w:instr=" SEQ Tabela \* ARABIC ">
        <w:r w:rsidR="007527CB">
          <w:rPr>
            <w:noProof/>
          </w:rPr>
          <w:t>11</w:t>
        </w:r>
      </w:fldSimple>
      <w:r w:rsidRPr="00FF198A">
        <w:rPr>
          <w:noProof/>
        </w:rPr>
        <w:t>.</w:t>
      </w:r>
      <w:r w:rsidRPr="00FF198A">
        <w:t xml:space="preserve"> Charakterystyka Obszar</w:t>
      </w:r>
      <w:r>
        <w:t>ów</w:t>
      </w:r>
      <w:r w:rsidRPr="00FF198A">
        <w:t xml:space="preserve"> Natura 2000 znajdując</w:t>
      </w:r>
      <w:r>
        <w:t>ych</w:t>
      </w:r>
      <w:r w:rsidRPr="00FF198A">
        <w:t xml:space="preserve"> się na terenie </w:t>
      </w:r>
      <w:bookmarkEnd w:id="85"/>
      <w:bookmarkEnd w:id="86"/>
      <w:bookmarkEnd w:id="87"/>
      <w:r w:rsidR="007527CB">
        <w:t>Gminy Bedlno</w:t>
      </w:r>
      <w:bookmarkEnd w:id="88"/>
    </w:p>
    <w:tbl>
      <w:tblPr>
        <w:tblStyle w:val="Tabelasiatki5ciemnaakcent6"/>
        <w:tblW w:w="97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ayout w:type="fixed"/>
        <w:tblLook w:val="04A0" w:firstRow="1" w:lastRow="0" w:firstColumn="1" w:lastColumn="0" w:noHBand="0" w:noVBand="1"/>
      </w:tblPr>
      <w:tblGrid>
        <w:gridCol w:w="1832"/>
        <w:gridCol w:w="7881"/>
      </w:tblGrid>
      <w:tr w:rsidR="00581397" w:rsidRPr="007527CB" w14:paraId="63372D4F" w14:textId="77777777" w:rsidTr="007527CB">
        <w:trPr>
          <w:cnfStyle w:val="100000000000" w:firstRow="1" w:lastRow="0" w:firstColumn="0" w:lastColumn="0" w:oddVBand="0" w:evenVBand="0" w:oddHBand="0" w:evenHBand="0" w:firstRowFirstColumn="0" w:firstRowLastColumn="0" w:lastRowFirstColumn="0" w:lastRowLastColumn="0"/>
          <w:trHeight w:val="346"/>
        </w:trPr>
        <w:tc>
          <w:tcPr>
            <w:cnfStyle w:val="001000000000" w:firstRow="0" w:lastRow="0" w:firstColumn="1" w:lastColumn="0" w:oddVBand="0" w:evenVBand="0" w:oddHBand="0" w:evenHBand="0" w:firstRowFirstColumn="0" w:firstRowLastColumn="0" w:lastRowFirstColumn="0" w:lastRowLastColumn="0"/>
            <w:tcW w:w="9713" w:type="dxa"/>
            <w:gridSpan w:val="2"/>
            <w:tcBorders>
              <w:top w:val="none" w:sz="0" w:space="0" w:color="auto"/>
              <w:left w:val="none" w:sz="0" w:space="0" w:color="auto"/>
              <w:right w:val="none" w:sz="0" w:space="0" w:color="auto"/>
            </w:tcBorders>
            <w:shd w:val="clear" w:color="auto" w:fill="D50000"/>
          </w:tcPr>
          <w:p w14:paraId="576F4858" w14:textId="77777777" w:rsidR="00581397" w:rsidRPr="007527CB" w:rsidRDefault="00581397" w:rsidP="00E12F78">
            <w:pPr>
              <w:spacing w:line="276" w:lineRule="auto"/>
              <w:ind w:right="50"/>
              <w:jc w:val="center"/>
              <w:rPr>
                <w:rFonts w:cs="Open Sans"/>
                <w:szCs w:val="20"/>
              </w:rPr>
            </w:pPr>
            <w:r w:rsidRPr="007527CB">
              <w:rPr>
                <w:rFonts w:eastAsia="Cambria" w:cs="Open Sans"/>
                <w:szCs w:val="20"/>
              </w:rPr>
              <w:t>OBSZAR NATURA 2000 PRADOLINA BZURY-NERU</w:t>
            </w:r>
          </w:p>
        </w:tc>
      </w:tr>
      <w:tr w:rsidR="00581397" w:rsidRPr="007527CB" w14:paraId="60E5207A" w14:textId="77777777" w:rsidTr="007527CB">
        <w:trPr>
          <w:cnfStyle w:val="000000100000" w:firstRow="0" w:lastRow="0" w:firstColumn="0" w:lastColumn="0" w:oddVBand="0" w:evenVBand="0" w:oddHBand="1" w:evenHBand="0" w:firstRowFirstColumn="0" w:firstRowLastColumn="0" w:lastRowFirstColumn="0" w:lastRowLastColumn="0"/>
          <w:trHeight w:val="352"/>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56D22BA1" w14:textId="77777777" w:rsidR="00581397" w:rsidRPr="007527CB" w:rsidRDefault="00581397" w:rsidP="00E12F78">
            <w:pPr>
              <w:spacing w:line="276" w:lineRule="auto"/>
              <w:ind w:right="51"/>
              <w:jc w:val="center"/>
              <w:rPr>
                <w:rFonts w:cs="Open Sans"/>
                <w:b w:val="0"/>
                <w:bCs w:val="0"/>
                <w:color w:val="000000" w:themeColor="text1"/>
                <w:szCs w:val="20"/>
              </w:rPr>
            </w:pPr>
            <w:r w:rsidRPr="007527CB">
              <w:rPr>
                <w:rFonts w:eastAsia="Cambria" w:cs="Open Sans"/>
                <w:b w:val="0"/>
                <w:bCs w:val="0"/>
                <w:color w:val="000000" w:themeColor="text1"/>
                <w:szCs w:val="20"/>
              </w:rPr>
              <w:t>Kod obszaru</w:t>
            </w:r>
          </w:p>
        </w:tc>
        <w:tc>
          <w:tcPr>
            <w:tcW w:w="7881" w:type="dxa"/>
            <w:shd w:val="clear" w:color="auto" w:fill="FFFFFF" w:themeFill="background1"/>
          </w:tcPr>
          <w:p w14:paraId="57E0A9F6" w14:textId="77777777" w:rsidR="00581397" w:rsidRPr="007527CB" w:rsidRDefault="00581397" w:rsidP="00E12F78">
            <w:pPr>
              <w:spacing w:line="276" w:lineRule="auto"/>
              <w:ind w:right="44"/>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szCs w:val="20"/>
              </w:rPr>
              <w:t>PLH100006</w:t>
            </w:r>
          </w:p>
        </w:tc>
      </w:tr>
      <w:tr w:rsidR="00581397" w:rsidRPr="007527CB" w14:paraId="305D0C32" w14:textId="77777777" w:rsidTr="007527CB">
        <w:trPr>
          <w:trHeight w:val="350"/>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511BC78E" w14:textId="77777777" w:rsidR="00581397" w:rsidRPr="007527CB" w:rsidRDefault="00581397" w:rsidP="00E12F78">
            <w:pPr>
              <w:spacing w:line="276" w:lineRule="auto"/>
              <w:jc w:val="center"/>
              <w:rPr>
                <w:rFonts w:cs="Open Sans"/>
                <w:b w:val="0"/>
                <w:bCs w:val="0"/>
                <w:color w:val="000000" w:themeColor="text1"/>
                <w:szCs w:val="20"/>
              </w:rPr>
            </w:pPr>
            <w:r w:rsidRPr="007527CB">
              <w:rPr>
                <w:rFonts w:eastAsia="Cambria" w:cs="Open Sans"/>
                <w:b w:val="0"/>
                <w:bCs w:val="0"/>
                <w:color w:val="000000" w:themeColor="text1"/>
                <w:szCs w:val="20"/>
              </w:rPr>
              <w:t>Data wyznaczenia</w:t>
            </w:r>
          </w:p>
        </w:tc>
        <w:tc>
          <w:tcPr>
            <w:tcW w:w="7881" w:type="dxa"/>
            <w:shd w:val="clear" w:color="auto" w:fill="FFFFFF" w:themeFill="background1"/>
          </w:tcPr>
          <w:p w14:paraId="31C36742" w14:textId="77777777" w:rsidR="00581397" w:rsidRPr="007527CB" w:rsidRDefault="00581397" w:rsidP="00E12F78">
            <w:pPr>
              <w:spacing w:line="276" w:lineRule="auto"/>
              <w:ind w:right="44"/>
              <w:jc w:val="both"/>
              <w:cnfStyle w:val="000000000000" w:firstRow="0" w:lastRow="0" w:firstColumn="0" w:lastColumn="0" w:oddVBand="0" w:evenVBand="0" w:oddHBand="0" w:evenHBand="0" w:firstRowFirstColumn="0" w:firstRowLastColumn="0" w:lastRowFirstColumn="0" w:lastRowLastColumn="0"/>
              <w:rPr>
                <w:rFonts w:cs="Open Sans"/>
                <w:szCs w:val="20"/>
              </w:rPr>
            </w:pPr>
            <w:r w:rsidRPr="007527CB">
              <w:rPr>
                <w:rFonts w:cs="Open Sans"/>
                <w:szCs w:val="20"/>
              </w:rPr>
              <w:t>2008-01-15</w:t>
            </w:r>
          </w:p>
        </w:tc>
      </w:tr>
      <w:tr w:rsidR="00581397" w:rsidRPr="007527CB" w14:paraId="1445A24E" w14:textId="77777777" w:rsidTr="007527CB">
        <w:trPr>
          <w:cnfStyle w:val="000000100000" w:firstRow="0" w:lastRow="0" w:firstColumn="0" w:lastColumn="0" w:oddVBand="0" w:evenVBand="0" w:oddHBand="1" w:evenHBand="0" w:firstRowFirstColumn="0" w:firstRowLastColumn="0" w:lastRowFirstColumn="0" w:lastRowLastColumn="0"/>
          <w:trHeight w:val="350"/>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7CA99CFF" w14:textId="77777777" w:rsidR="00581397" w:rsidRPr="007527CB" w:rsidRDefault="00581397" w:rsidP="00E12F78">
            <w:pPr>
              <w:spacing w:line="276" w:lineRule="auto"/>
              <w:ind w:right="47"/>
              <w:jc w:val="center"/>
              <w:rPr>
                <w:rFonts w:cs="Open Sans"/>
                <w:b w:val="0"/>
                <w:bCs w:val="0"/>
                <w:color w:val="000000" w:themeColor="text1"/>
                <w:szCs w:val="20"/>
              </w:rPr>
            </w:pPr>
            <w:r w:rsidRPr="007527CB">
              <w:rPr>
                <w:rFonts w:eastAsia="Cambria" w:cs="Open Sans"/>
                <w:b w:val="0"/>
                <w:bCs w:val="0"/>
                <w:color w:val="000000" w:themeColor="text1"/>
                <w:szCs w:val="20"/>
              </w:rPr>
              <w:t>Rodzaj ochrony</w:t>
            </w:r>
          </w:p>
        </w:tc>
        <w:tc>
          <w:tcPr>
            <w:tcW w:w="7881" w:type="dxa"/>
            <w:shd w:val="clear" w:color="auto" w:fill="FFFFFF" w:themeFill="background1"/>
          </w:tcPr>
          <w:p w14:paraId="11F8E3BE" w14:textId="77777777" w:rsidR="00581397" w:rsidRPr="007527CB" w:rsidRDefault="00581397" w:rsidP="00E12F78">
            <w:pPr>
              <w:spacing w:line="276" w:lineRule="auto"/>
              <w:ind w:right="49"/>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szCs w:val="20"/>
              </w:rPr>
              <w:t>Dyrektywa siedliskowa</w:t>
            </w:r>
          </w:p>
        </w:tc>
      </w:tr>
      <w:tr w:rsidR="00581397" w:rsidRPr="007527CB" w14:paraId="310069DB" w14:textId="77777777" w:rsidTr="007527CB">
        <w:trPr>
          <w:trHeight w:val="351"/>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4E70393E" w14:textId="77777777" w:rsidR="00581397" w:rsidRPr="007527CB" w:rsidRDefault="00581397" w:rsidP="00E12F78">
            <w:pPr>
              <w:spacing w:line="276" w:lineRule="auto"/>
              <w:ind w:right="51"/>
              <w:jc w:val="center"/>
              <w:rPr>
                <w:rFonts w:cs="Open Sans"/>
                <w:b w:val="0"/>
                <w:bCs w:val="0"/>
                <w:color w:val="000000" w:themeColor="text1"/>
                <w:szCs w:val="20"/>
              </w:rPr>
            </w:pPr>
            <w:r w:rsidRPr="007527CB">
              <w:rPr>
                <w:rFonts w:eastAsia="Cambria" w:cs="Open Sans"/>
                <w:b w:val="0"/>
                <w:bCs w:val="0"/>
                <w:color w:val="000000" w:themeColor="text1"/>
                <w:szCs w:val="20"/>
              </w:rPr>
              <w:t>Powierzchnia</w:t>
            </w:r>
          </w:p>
        </w:tc>
        <w:tc>
          <w:tcPr>
            <w:tcW w:w="7881" w:type="dxa"/>
            <w:shd w:val="clear" w:color="auto" w:fill="FFFFFF" w:themeFill="background1"/>
          </w:tcPr>
          <w:p w14:paraId="4250CE20" w14:textId="77777777" w:rsidR="00581397" w:rsidRPr="007527CB" w:rsidRDefault="00581397" w:rsidP="00E12F78">
            <w:pPr>
              <w:spacing w:line="276" w:lineRule="auto"/>
              <w:ind w:right="43"/>
              <w:jc w:val="both"/>
              <w:cnfStyle w:val="000000000000" w:firstRow="0" w:lastRow="0" w:firstColumn="0" w:lastColumn="0" w:oddVBand="0" w:evenVBand="0" w:oddHBand="0" w:evenHBand="0" w:firstRowFirstColumn="0" w:firstRowLastColumn="0" w:lastRowFirstColumn="0" w:lastRowLastColumn="0"/>
              <w:rPr>
                <w:rFonts w:cs="Open Sans"/>
                <w:szCs w:val="20"/>
              </w:rPr>
            </w:pPr>
            <w:r w:rsidRPr="007527CB">
              <w:rPr>
                <w:rFonts w:cs="Open Sans"/>
                <w:szCs w:val="20"/>
              </w:rPr>
              <w:t>21886,1700 ha</w:t>
            </w:r>
          </w:p>
        </w:tc>
      </w:tr>
      <w:tr w:rsidR="00581397" w:rsidRPr="007527CB" w14:paraId="478E3C20" w14:textId="77777777" w:rsidTr="007527CB">
        <w:trPr>
          <w:cnfStyle w:val="000000100000" w:firstRow="0" w:lastRow="0" w:firstColumn="0" w:lastColumn="0" w:oddVBand="0" w:evenVBand="0" w:oddHBand="1" w:evenHBand="0" w:firstRowFirstColumn="0" w:firstRowLastColumn="0" w:lastRowFirstColumn="0" w:lastRowLastColumn="0"/>
          <w:trHeight w:val="715"/>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77E9D44A" w14:textId="77777777" w:rsidR="00581397" w:rsidRPr="007527CB" w:rsidRDefault="00581397" w:rsidP="00E12F78">
            <w:pPr>
              <w:spacing w:line="276" w:lineRule="auto"/>
              <w:ind w:right="46"/>
              <w:jc w:val="center"/>
              <w:rPr>
                <w:rFonts w:cs="Open Sans"/>
                <w:b w:val="0"/>
                <w:bCs w:val="0"/>
                <w:color w:val="000000" w:themeColor="text1"/>
                <w:szCs w:val="20"/>
              </w:rPr>
            </w:pPr>
            <w:r w:rsidRPr="007527CB">
              <w:rPr>
                <w:rFonts w:cs="Open Sans"/>
                <w:b w:val="0"/>
                <w:bCs w:val="0"/>
                <w:color w:val="000000" w:themeColor="text1"/>
                <w:szCs w:val="20"/>
              </w:rPr>
              <w:t>Plan zadań</w:t>
            </w:r>
          </w:p>
          <w:p w14:paraId="60822400" w14:textId="77777777" w:rsidR="00581397" w:rsidRPr="007527CB" w:rsidRDefault="00581397" w:rsidP="00E12F78">
            <w:pPr>
              <w:spacing w:line="276" w:lineRule="auto"/>
              <w:ind w:right="46"/>
              <w:jc w:val="center"/>
              <w:rPr>
                <w:rFonts w:cs="Open Sans"/>
                <w:b w:val="0"/>
                <w:bCs w:val="0"/>
                <w:color w:val="000000" w:themeColor="text1"/>
                <w:szCs w:val="20"/>
              </w:rPr>
            </w:pPr>
            <w:r w:rsidRPr="007527CB">
              <w:rPr>
                <w:rFonts w:eastAsia="Cambria" w:cs="Open Sans"/>
                <w:b w:val="0"/>
                <w:bCs w:val="0"/>
                <w:color w:val="000000" w:themeColor="text1"/>
                <w:szCs w:val="20"/>
              </w:rPr>
              <w:t>Ochronnych (cele działań ochronnych oraz identyfikacja istniejących i potencjalnych zagrożeń</w:t>
            </w:r>
          </w:p>
        </w:tc>
        <w:tc>
          <w:tcPr>
            <w:tcW w:w="7881" w:type="dxa"/>
            <w:shd w:val="clear" w:color="auto" w:fill="FFFFFF" w:themeFill="background1"/>
          </w:tcPr>
          <w:p w14:paraId="7BABFD45"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szCs w:val="20"/>
              </w:rPr>
              <w:t>Zarządzenie Regionalnego Dyrektora Ochrony Środowiska w Łodzi; Regionalnego Dyrektora Ochrony Środowiska w Poznaniu z dnia 18 marca 2014 r. w sprawie ustanowienia planu zadań ochronnych dla obszaru Natura 2000 Pradolina Bzury-Neru PLH100006.</w:t>
            </w:r>
          </w:p>
          <w:p w14:paraId="10204824"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p>
          <w:p w14:paraId="417C3B29"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szCs w:val="20"/>
              </w:rPr>
              <w:t>Zarządzenie Regionalnego Dyrektora Ochrony Środowiska w Łodzi; Regionalnego Dyrektora Ochrony Środowiska w Poznaniu z dnia 21 marca 2016 r. zmieniające zarządzenie w sprawie ustanowienia planu zadań ochronnych dla obszaru Natura 2000 Pradolina Bzury-Neru PLH100006.</w:t>
            </w:r>
          </w:p>
          <w:p w14:paraId="55F66291"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p>
          <w:p w14:paraId="68304A3C"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szCs w:val="20"/>
              </w:rPr>
              <w:t>Zarządzenie Regionalnego Dyrektora Ochrony Środowiska w Łodzi; Regionalnego Dyrektora Ochrony Środowiska w Poznaniu z dnia 26 czerwca 2018 r. zmieniające zarządzenie w sprawie ustanowienia planu zadań ochronnych dla obszaru Natura 2000 Pradolina Bzury-Neru PLH100006.</w:t>
            </w:r>
          </w:p>
          <w:p w14:paraId="1F9CDFC7"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p>
          <w:p w14:paraId="6041920F"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szCs w:val="20"/>
              </w:rPr>
              <w:t xml:space="preserve">Zarządzenie Regionalnego Dyrektora Ochrony Środowiska w Łodzi; Regionalnego Dyrektora Ochrony Środowiska w Poznaniu z dnia 24 czerwca 2022 r. zmieniające zarządzenie w sprawie ustanowienia planu zadań ochronnych dla obszaru Natura 2000 Pradolina Bzury-Neru PLH100006. </w:t>
            </w:r>
          </w:p>
          <w:p w14:paraId="4E8D2F34"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p>
          <w:p w14:paraId="1958AAFF"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4DEACB10" wp14:editId="437CF549">
                  <wp:extent cx="4867275" cy="5396230"/>
                  <wp:effectExtent l="0" t="0" r="9525" b="0"/>
                  <wp:docPr id="2078600428"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8600428" name=""/>
                          <pic:cNvPicPr/>
                        </pic:nvPicPr>
                        <pic:blipFill>
                          <a:blip r:embed="rId43"/>
                          <a:stretch>
                            <a:fillRect/>
                          </a:stretch>
                        </pic:blipFill>
                        <pic:spPr>
                          <a:xfrm>
                            <a:off x="0" y="0"/>
                            <a:ext cx="4867275" cy="5396230"/>
                          </a:xfrm>
                          <a:prstGeom prst="rect">
                            <a:avLst/>
                          </a:prstGeom>
                        </pic:spPr>
                      </pic:pic>
                    </a:graphicData>
                  </a:graphic>
                </wp:inline>
              </w:drawing>
            </w:r>
          </w:p>
          <w:p w14:paraId="79A4A896"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2BDACE82" wp14:editId="043114AA">
                  <wp:extent cx="4867275" cy="6892925"/>
                  <wp:effectExtent l="0" t="0" r="9525" b="3175"/>
                  <wp:docPr id="389121395"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9121395" name=""/>
                          <pic:cNvPicPr/>
                        </pic:nvPicPr>
                        <pic:blipFill>
                          <a:blip r:embed="rId44"/>
                          <a:stretch>
                            <a:fillRect/>
                          </a:stretch>
                        </pic:blipFill>
                        <pic:spPr>
                          <a:xfrm>
                            <a:off x="0" y="0"/>
                            <a:ext cx="4867275" cy="6892925"/>
                          </a:xfrm>
                          <a:prstGeom prst="rect">
                            <a:avLst/>
                          </a:prstGeom>
                        </pic:spPr>
                      </pic:pic>
                    </a:graphicData>
                  </a:graphic>
                </wp:inline>
              </w:drawing>
            </w:r>
          </w:p>
          <w:p w14:paraId="3CE48C49"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69F28384" wp14:editId="17AC3CEA">
                  <wp:extent cx="4867275" cy="6735445"/>
                  <wp:effectExtent l="0" t="0" r="9525" b="8255"/>
                  <wp:docPr id="961950110"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1950110" name=""/>
                          <pic:cNvPicPr/>
                        </pic:nvPicPr>
                        <pic:blipFill>
                          <a:blip r:embed="rId45"/>
                          <a:stretch>
                            <a:fillRect/>
                          </a:stretch>
                        </pic:blipFill>
                        <pic:spPr>
                          <a:xfrm>
                            <a:off x="0" y="0"/>
                            <a:ext cx="4867275" cy="6735445"/>
                          </a:xfrm>
                          <a:prstGeom prst="rect">
                            <a:avLst/>
                          </a:prstGeom>
                        </pic:spPr>
                      </pic:pic>
                    </a:graphicData>
                  </a:graphic>
                </wp:inline>
              </w:drawing>
            </w:r>
          </w:p>
          <w:p w14:paraId="26E6A7DC"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45A9AE4E" wp14:editId="1990C340">
                  <wp:extent cx="4867275" cy="6858000"/>
                  <wp:effectExtent l="0" t="0" r="9525" b="0"/>
                  <wp:docPr id="712753489"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2753489" name=""/>
                          <pic:cNvPicPr/>
                        </pic:nvPicPr>
                        <pic:blipFill>
                          <a:blip r:embed="rId46"/>
                          <a:stretch>
                            <a:fillRect/>
                          </a:stretch>
                        </pic:blipFill>
                        <pic:spPr>
                          <a:xfrm>
                            <a:off x="0" y="0"/>
                            <a:ext cx="4867275" cy="6858000"/>
                          </a:xfrm>
                          <a:prstGeom prst="rect">
                            <a:avLst/>
                          </a:prstGeom>
                        </pic:spPr>
                      </pic:pic>
                    </a:graphicData>
                  </a:graphic>
                </wp:inline>
              </w:drawing>
            </w:r>
          </w:p>
          <w:p w14:paraId="79C26681"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619F2AB7" wp14:editId="32369EB9">
                  <wp:extent cx="4867275" cy="6894195"/>
                  <wp:effectExtent l="0" t="0" r="9525" b="1905"/>
                  <wp:docPr id="58445527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4455271" name=""/>
                          <pic:cNvPicPr/>
                        </pic:nvPicPr>
                        <pic:blipFill>
                          <a:blip r:embed="rId47"/>
                          <a:stretch>
                            <a:fillRect/>
                          </a:stretch>
                        </pic:blipFill>
                        <pic:spPr>
                          <a:xfrm>
                            <a:off x="0" y="0"/>
                            <a:ext cx="4867275" cy="6894195"/>
                          </a:xfrm>
                          <a:prstGeom prst="rect">
                            <a:avLst/>
                          </a:prstGeom>
                        </pic:spPr>
                      </pic:pic>
                    </a:graphicData>
                  </a:graphic>
                </wp:inline>
              </w:drawing>
            </w:r>
          </w:p>
          <w:p w14:paraId="31E35CEC"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7473FCCA" wp14:editId="20B5CC91">
                  <wp:extent cx="4867275" cy="6866890"/>
                  <wp:effectExtent l="0" t="0" r="9525" b="0"/>
                  <wp:docPr id="56615840"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615840" name=""/>
                          <pic:cNvPicPr/>
                        </pic:nvPicPr>
                        <pic:blipFill>
                          <a:blip r:embed="rId48"/>
                          <a:stretch>
                            <a:fillRect/>
                          </a:stretch>
                        </pic:blipFill>
                        <pic:spPr>
                          <a:xfrm>
                            <a:off x="0" y="0"/>
                            <a:ext cx="4867275" cy="6866890"/>
                          </a:xfrm>
                          <a:prstGeom prst="rect">
                            <a:avLst/>
                          </a:prstGeom>
                        </pic:spPr>
                      </pic:pic>
                    </a:graphicData>
                  </a:graphic>
                </wp:inline>
              </w:drawing>
            </w:r>
          </w:p>
          <w:p w14:paraId="7A709F86"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7975A1D3" wp14:editId="30CE22F9">
                  <wp:extent cx="4867275" cy="6925945"/>
                  <wp:effectExtent l="0" t="0" r="9525" b="8255"/>
                  <wp:docPr id="1119699444"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9699444" name=""/>
                          <pic:cNvPicPr/>
                        </pic:nvPicPr>
                        <pic:blipFill>
                          <a:blip r:embed="rId49"/>
                          <a:stretch>
                            <a:fillRect/>
                          </a:stretch>
                        </pic:blipFill>
                        <pic:spPr>
                          <a:xfrm>
                            <a:off x="0" y="0"/>
                            <a:ext cx="4867275" cy="6925945"/>
                          </a:xfrm>
                          <a:prstGeom prst="rect">
                            <a:avLst/>
                          </a:prstGeom>
                        </pic:spPr>
                      </pic:pic>
                    </a:graphicData>
                  </a:graphic>
                </wp:inline>
              </w:drawing>
            </w:r>
          </w:p>
          <w:p w14:paraId="4DA4D70F"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6F2085F1" wp14:editId="4DBF666F">
                  <wp:extent cx="4867275" cy="6851650"/>
                  <wp:effectExtent l="0" t="0" r="9525" b="6350"/>
                  <wp:docPr id="1581219892"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1219892" name=""/>
                          <pic:cNvPicPr/>
                        </pic:nvPicPr>
                        <pic:blipFill>
                          <a:blip r:embed="rId50"/>
                          <a:stretch>
                            <a:fillRect/>
                          </a:stretch>
                        </pic:blipFill>
                        <pic:spPr>
                          <a:xfrm>
                            <a:off x="0" y="0"/>
                            <a:ext cx="4867275" cy="6851650"/>
                          </a:xfrm>
                          <a:prstGeom prst="rect">
                            <a:avLst/>
                          </a:prstGeom>
                        </pic:spPr>
                      </pic:pic>
                    </a:graphicData>
                  </a:graphic>
                </wp:inline>
              </w:drawing>
            </w:r>
          </w:p>
          <w:p w14:paraId="47DB2C32"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42C9A224" wp14:editId="4C5E158C">
                  <wp:extent cx="4867275" cy="6870065"/>
                  <wp:effectExtent l="0" t="0" r="9525" b="6985"/>
                  <wp:docPr id="411892444"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1892444" name=""/>
                          <pic:cNvPicPr/>
                        </pic:nvPicPr>
                        <pic:blipFill>
                          <a:blip r:embed="rId51"/>
                          <a:stretch>
                            <a:fillRect/>
                          </a:stretch>
                        </pic:blipFill>
                        <pic:spPr>
                          <a:xfrm>
                            <a:off x="0" y="0"/>
                            <a:ext cx="4867275" cy="6870065"/>
                          </a:xfrm>
                          <a:prstGeom prst="rect">
                            <a:avLst/>
                          </a:prstGeom>
                        </pic:spPr>
                      </pic:pic>
                    </a:graphicData>
                  </a:graphic>
                </wp:inline>
              </w:drawing>
            </w:r>
          </w:p>
          <w:p w14:paraId="3E3B5A86"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506D66DD" wp14:editId="100FFF4F">
                  <wp:extent cx="4867275" cy="6784340"/>
                  <wp:effectExtent l="0" t="0" r="9525" b="0"/>
                  <wp:docPr id="10501552"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01552" name=""/>
                          <pic:cNvPicPr/>
                        </pic:nvPicPr>
                        <pic:blipFill>
                          <a:blip r:embed="rId52"/>
                          <a:stretch>
                            <a:fillRect/>
                          </a:stretch>
                        </pic:blipFill>
                        <pic:spPr>
                          <a:xfrm>
                            <a:off x="0" y="0"/>
                            <a:ext cx="4867275" cy="6784340"/>
                          </a:xfrm>
                          <a:prstGeom prst="rect">
                            <a:avLst/>
                          </a:prstGeom>
                        </pic:spPr>
                      </pic:pic>
                    </a:graphicData>
                  </a:graphic>
                </wp:inline>
              </w:drawing>
            </w:r>
          </w:p>
          <w:p w14:paraId="060C90CA"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50C23711" wp14:editId="45C757F3">
                  <wp:extent cx="4867275" cy="3745865"/>
                  <wp:effectExtent l="0" t="0" r="9525" b="6985"/>
                  <wp:docPr id="365316322"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5316322" name=""/>
                          <pic:cNvPicPr/>
                        </pic:nvPicPr>
                        <pic:blipFill>
                          <a:blip r:embed="rId53"/>
                          <a:stretch>
                            <a:fillRect/>
                          </a:stretch>
                        </pic:blipFill>
                        <pic:spPr>
                          <a:xfrm>
                            <a:off x="0" y="0"/>
                            <a:ext cx="4867275" cy="3745865"/>
                          </a:xfrm>
                          <a:prstGeom prst="rect">
                            <a:avLst/>
                          </a:prstGeom>
                        </pic:spPr>
                      </pic:pic>
                    </a:graphicData>
                  </a:graphic>
                </wp:inline>
              </w:drawing>
            </w:r>
          </w:p>
          <w:p w14:paraId="2B1B3B26"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0B85D7C7" wp14:editId="28B3A03F">
                  <wp:extent cx="4867275" cy="4929505"/>
                  <wp:effectExtent l="0" t="0" r="9525" b="4445"/>
                  <wp:docPr id="34168377"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168377" name=""/>
                          <pic:cNvPicPr/>
                        </pic:nvPicPr>
                        <pic:blipFill>
                          <a:blip r:embed="rId54"/>
                          <a:stretch>
                            <a:fillRect/>
                          </a:stretch>
                        </pic:blipFill>
                        <pic:spPr>
                          <a:xfrm>
                            <a:off x="0" y="0"/>
                            <a:ext cx="4867275" cy="4929505"/>
                          </a:xfrm>
                          <a:prstGeom prst="rect">
                            <a:avLst/>
                          </a:prstGeom>
                        </pic:spPr>
                      </pic:pic>
                    </a:graphicData>
                  </a:graphic>
                </wp:inline>
              </w:drawing>
            </w:r>
          </w:p>
          <w:p w14:paraId="4EB8E943"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0E175826" wp14:editId="309D5351">
                  <wp:extent cx="4867275" cy="6656705"/>
                  <wp:effectExtent l="0" t="0" r="9525" b="0"/>
                  <wp:docPr id="1565539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55391" name=""/>
                          <pic:cNvPicPr/>
                        </pic:nvPicPr>
                        <pic:blipFill>
                          <a:blip r:embed="rId55"/>
                          <a:stretch>
                            <a:fillRect/>
                          </a:stretch>
                        </pic:blipFill>
                        <pic:spPr>
                          <a:xfrm>
                            <a:off x="0" y="0"/>
                            <a:ext cx="4867275" cy="6656705"/>
                          </a:xfrm>
                          <a:prstGeom prst="rect">
                            <a:avLst/>
                          </a:prstGeom>
                        </pic:spPr>
                      </pic:pic>
                    </a:graphicData>
                  </a:graphic>
                </wp:inline>
              </w:drawing>
            </w:r>
          </w:p>
          <w:p w14:paraId="26D97B9E"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1E921608" wp14:editId="6563EEF2">
                  <wp:extent cx="4867275" cy="6696710"/>
                  <wp:effectExtent l="0" t="0" r="9525" b="8890"/>
                  <wp:docPr id="1348723402"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8723402" name=""/>
                          <pic:cNvPicPr/>
                        </pic:nvPicPr>
                        <pic:blipFill>
                          <a:blip r:embed="rId56"/>
                          <a:stretch>
                            <a:fillRect/>
                          </a:stretch>
                        </pic:blipFill>
                        <pic:spPr>
                          <a:xfrm>
                            <a:off x="0" y="0"/>
                            <a:ext cx="4867275" cy="6696710"/>
                          </a:xfrm>
                          <a:prstGeom prst="rect">
                            <a:avLst/>
                          </a:prstGeom>
                        </pic:spPr>
                      </pic:pic>
                    </a:graphicData>
                  </a:graphic>
                </wp:inline>
              </w:drawing>
            </w:r>
          </w:p>
          <w:p w14:paraId="006832CC"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45D2A30A" wp14:editId="3CC58A67">
                  <wp:extent cx="4867275" cy="6486525"/>
                  <wp:effectExtent l="0" t="0" r="9525" b="9525"/>
                  <wp:docPr id="1283472684"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3472684" name=""/>
                          <pic:cNvPicPr/>
                        </pic:nvPicPr>
                        <pic:blipFill>
                          <a:blip r:embed="rId57"/>
                          <a:stretch>
                            <a:fillRect/>
                          </a:stretch>
                        </pic:blipFill>
                        <pic:spPr>
                          <a:xfrm>
                            <a:off x="0" y="0"/>
                            <a:ext cx="4867275" cy="6486525"/>
                          </a:xfrm>
                          <a:prstGeom prst="rect">
                            <a:avLst/>
                          </a:prstGeom>
                        </pic:spPr>
                      </pic:pic>
                    </a:graphicData>
                  </a:graphic>
                </wp:inline>
              </w:drawing>
            </w:r>
          </w:p>
          <w:p w14:paraId="387159C8"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015B6E1C" wp14:editId="2B9BCFBC">
                  <wp:extent cx="4867275" cy="6616700"/>
                  <wp:effectExtent l="0" t="0" r="9525" b="0"/>
                  <wp:docPr id="108486924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4869241" name=""/>
                          <pic:cNvPicPr/>
                        </pic:nvPicPr>
                        <pic:blipFill>
                          <a:blip r:embed="rId58"/>
                          <a:stretch>
                            <a:fillRect/>
                          </a:stretch>
                        </pic:blipFill>
                        <pic:spPr>
                          <a:xfrm>
                            <a:off x="0" y="0"/>
                            <a:ext cx="4867275" cy="6616700"/>
                          </a:xfrm>
                          <a:prstGeom prst="rect">
                            <a:avLst/>
                          </a:prstGeom>
                        </pic:spPr>
                      </pic:pic>
                    </a:graphicData>
                  </a:graphic>
                </wp:inline>
              </w:drawing>
            </w:r>
          </w:p>
          <w:p w14:paraId="6F8E24CC"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137D358B" wp14:editId="457BD719">
                  <wp:extent cx="4867275" cy="6729730"/>
                  <wp:effectExtent l="0" t="0" r="9525" b="0"/>
                  <wp:docPr id="73532825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328251" name=""/>
                          <pic:cNvPicPr/>
                        </pic:nvPicPr>
                        <pic:blipFill>
                          <a:blip r:embed="rId59"/>
                          <a:stretch>
                            <a:fillRect/>
                          </a:stretch>
                        </pic:blipFill>
                        <pic:spPr>
                          <a:xfrm>
                            <a:off x="0" y="0"/>
                            <a:ext cx="4867275" cy="6729730"/>
                          </a:xfrm>
                          <a:prstGeom prst="rect">
                            <a:avLst/>
                          </a:prstGeom>
                        </pic:spPr>
                      </pic:pic>
                    </a:graphicData>
                  </a:graphic>
                </wp:inline>
              </w:drawing>
            </w:r>
          </w:p>
          <w:p w14:paraId="3B2697DA"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3AF7A1C0" wp14:editId="490525CE">
                  <wp:extent cx="4867275" cy="6924040"/>
                  <wp:effectExtent l="0" t="0" r="9525" b="0"/>
                  <wp:docPr id="1286061433"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6061433" name=""/>
                          <pic:cNvPicPr/>
                        </pic:nvPicPr>
                        <pic:blipFill>
                          <a:blip r:embed="rId60"/>
                          <a:stretch>
                            <a:fillRect/>
                          </a:stretch>
                        </pic:blipFill>
                        <pic:spPr>
                          <a:xfrm>
                            <a:off x="0" y="0"/>
                            <a:ext cx="4867275" cy="6924040"/>
                          </a:xfrm>
                          <a:prstGeom prst="rect">
                            <a:avLst/>
                          </a:prstGeom>
                        </pic:spPr>
                      </pic:pic>
                    </a:graphicData>
                  </a:graphic>
                </wp:inline>
              </w:drawing>
            </w:r>
          </w:p>
          <w:p w14:paraId="529C55B2"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65882E9E" wp14:editId="34715AFC">
                  <wp:extent cx="4867275" cy="6527165"/>
                  <wp:effectExtent l="0" t="0" r="9525" b="6985"/>
                  <wp:docPr id="1184312059"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4312059" name=""/>
                          <pic:cNvPicPr/>
                        </pic:nvPicPr>
                        <pic:blipFill>
                          <a:blip r:embed="rId61"/>
                          <a:stretch>
                            <a:fillRect/>
                          </a:stretch>
                        </pic:blipFill>
                        <pic:spPr>
                          <a:xfrm>
                            <a:off x="0" y="0"/>
                            <a:ext cx="4867275" cy="6527165"/>
                          </a:xfrm>
                          <a:prstGeom prst="rect">
                            <a:avLst/>
                          </a:prstGeom>
                        </pic:spPr>
                      </pic:pic>
                    </a:graphicData>
                  </a:graphic>
                </wp:inline>
              </w:drawing>
            </w:r>
          </w:p>
          <w:p w14:paraId="52905CCA"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7BBC4B7C" wp14:editId="01A8E15E">
                  <wp:extent cx="4867275" cy="6605270"/>
                  <wp:effectExtent l="0" t="0" r="9525" b="5080"/>
                  <wp:docPr id="1201671834"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1671834" name=""/>
                          <pic:cNvPicPr/>
                        </pic:nvPicPr>
                        <pic:blipFill>
                          <a:blip r:embed="rId62"/>
                          <a:stretch>
                            <a:fillRect/>
                          </a:stretch>
                        </pic:blipFill>
                        <pic:spPr>
                          <a:xfrm>
                            <a:off x="0" y="0"/>
                            <a:ext cx="4867275" cy="6605270"/>
                          </a:xfrm>
                          <a:prstGeom prst="rect">
                            <a:avLst/>
                          </a:prstGeom>
                        </pic:spPr>
                      </pic:pic>
                    </a:graphicData>
                  </a:graphic>
                </wp:inline>
              </w:drawing>
            </w:r>
          </w:p>
          <w:p w14:paraId="07448408"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46DA764A" wp14:editId="45F8D5FE">
                  <wp:extent cx="4867275" cy="6121400"/>
                  <wp:effectExtent l="0" t="0" r="9525" b="0"/>
                  <wp:docPr id="1336042404"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042404" name=""/>
                          <pic:cNvPicPr/>
                        </pic:nvPicPr>
                        <pic:blipFill>
                          <a:blip r:embed="rId63"/>
                          <a:stretch>
                            <a:fillRect/>
                          </a:stretch>
                        </pic:blipFill>
                        <pic:spPr>
                          <a:xfrm>
                            <a:off x="0" y="0"/>
                            <a:ext cx="4867275" cy="6121400"/>
                          </a:xfrm>
                          <a:prstGeom prst="rect">
                            <a:avLst/>
                          </a:prstGeom>
                        </pic:spPr>
                      </pic:pic>
                    </a:graphicData>
                  </a:graphic>
                </wp:inline>
              </w:drawing>
            </w:r>
          </w:p>
          <w:p w14:paraId="6A89E7CB" w14:textId="77777777" w:rsidR="00581397" w:rsidRPr="007527CB" w:rsidRDefault="00581397" w:rsidP="00E12F78">
            <w:pPr>
              <w:spacing w:line="276" w:lineRule="auto"/>
              <w:ind w:right="43"/>
              <w:jc w:val="both"/>
              <w:cnfStyle w:val="000000100000" w:firstRow="0" w:lastRow="0" w:firstColumn="0" w:lastColumn="0" w:oddVBand="0" w:evenVBand="0" w:oddHBand="1" w:evenHBand="0" w:firstRowFirstColumn="0" w:firstRowLastColumn="0" w:lastRowFirstColumn="0" w:lastRowLastColumn="0"/>
              <w:rPr>
                <w:rFonts w:cs="Open Sans"/>
                <w:szCs w:val="20"/>
              </w:rPr>
            </w:pPr>
            <w:r w:rsidRPr="007527CB">
              <w:rPr>
                <w:rFonts w:cs="Open Sans"/>
                <w:noProof/>
                <w:szCs w:val="20"/>
              </w:rPr>
              <w:lastRenderedPageBreak/>
              <w:drawing>
                <wp:inline distT="0" distB="0" distL="0" distR="0" wp14:anchorId="76363FCC" wp14:editId="1A3A5CBD">
                  <wp:extent cx="4867275" cy="4015740"/>
                  <wp:effectExtent l="0" t="0" r="9525" b="3810"/>
                  <wp:docPr id="1148644740"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8644740" name=""/>
                          <pic:cNvPicPr/>
                        </pic:nvPicPr>
                        <pic:blipFill>
                          <a:blip r:embed="rId64"/>
                          <a:stretch>
                            <a:fillRect/>
                          </a:stretch>
                        </pic:blipFill>
                        <pic:spPr>
                          <a:xfrm>
                            <a:off x="0" y="0"/>
                            <a:ext cx="4867275" cy="4015740"/>
                          </a:xfrm>
                          <a:prstGeom prst="rect">
                            <a:avLst/>
                          </a:prstGeom>
                        </pic:spPr>
                      </pic:pic>
                    </a:graphicData>
                  </a:graphic>
                </wp:inline>
              </w:drawing>
            </w:r>
          </w:p>
        </w:tc>
      </w:tr>
      <w:tr w:rsidR="00581397" w:rsidRPr="007527CB" w14:paraId="31256E78" w14:textId="77777777" w:rsidTr="007527CB">
        <w:trPr>
          <w:trHeight w:val="1416"/>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36A56840" w14:textId="77777777" w:rsidR="00581397" w:rsidRPr="007527CB" w:rsidRDefault="00581397" w:rsidP="00E12F78">
            <w:pPr>
              <w:spacing w:line="276" w:lineRule="auto"/>
              <w:jc w:val="center"/>
              <w:rPr>
                <w:rFonts w:cs="Open Sans"/>
                <w:b w:val="0"/>
                <w:bCs w:val="0"/>
                <w:color w:val="000000" w:themeColor="text1"/>
                <w:szCs w:val="20"/>
              </w:rPr>
            </w:pPr>
            <w:r w:rsidRPr="007527CB">
              <w:rPr>
                <w:rFonts w:eastAsia="Cambria" w:cs="Open Sans"/>
                <w:b w:val="0"/>
                <w:bCs w:val="0"/>
                <w:color w:val="000000" w:themeColor="text1"/>
                <w:szCs w:val="20"/>
              </w:rPr>
              <w:lastRenderedPageBreak/>
              <w:t>Charakterystyka obszaru</w:t>
            </w:r>
          </w:p>
        </w:tc>
        <w:tc>
          <w:tcPr>
            <w:tcW w:w="7881" w:type="dxa"/>
            <w:shd w:val="clear" w:color="auto" w:fill="FFFFFF" w:themeFill="background1"/>
          </w:tcPr>
          <w:p w14:paraId="029D23D0" w14:textId="77777777" w:rsidR="00581397" w:rsidRPr="007527CB" w:rsidRDefault="00581397" w:rsidP="00E12F78">
            <w:pPr>
              <w:spacing w:line="276" w:lineRule="auto"/>
              <w:jc w:val="both"/>
              <w:cnfStyle w:val="000000000000" w:firstRow="0" w:lastRow="0" w:firstColumn="0" w:lastColumn="0" w:oddVBand="0" w:evenVBand="0" w:oddHBand="0" w:evenHBand="0" w:firstRowFirstColumn="0" w:firstRowLastColumn="0" w:lastRowFirstColumn="0" w:lastRowLastColumn="0"/>
              <w:rPr>
                <w:rFonts w:eastAsia="Cambria" w:cs="Open Sans"/>
                <w:szCs w:val="20"/>
              </w:rPr>
            </w:pPr>
            <w:r w:rsidRPr="007527CB">
              <w:rPr>
                <w:rFonts w:eastAsia="Cambria" w:cs="Open Sans"/>
                <w:szCs w:val="20"/>
              </w:rPr>
              <w:t xml:space="preserve">Obszar obejmuje odcinek Pradoliny Warszawsko-Berlińskiej pomiędzy Łowiczem a Dąbiem (długości około 80 km) i jest ściśle powiązany z obszarem specjalnym ochrony ptaków Pradolina Warszawsko-Berlińska PLB100001. Decydującą rolę w ukształtowaniu powierzchni omawianego obszaru odegrała tzw. epoka lodowa, która spowodowała przekształcenie wcześniejszej rzeźby terenu. Główne rysy współczesnego układu pradoliny powstały w okresie zlodowacenia środkowopolskiego stadium Warty. Ostatecznie, dolinę uformowało zlodowacenie bałtyckie, którego faza leszczyńska nadała temu terenowi dzisiejszy kształt. Pozostałością po tych procesach są przede wszystkim formy wypukłe, tj. Wzgórza Domaniewickie, Góra Św. </w:t>
            </w:r>
            <w:proofErr w:type="gramStart"/>
            <w:r w:rsidRPr="007527CB">
              <w:rPr>
                <w:rFonts w:eastAsia="Cambria" w:cs="Open Sans"/>
                <w:szCs w:val="20"/>
              </w:rPr>
              <w:t>Małgorzaty,</w:t>
            </w:r>
            <w:proofErr w:type="gramEnd"/>
            <w:r w:rsidRPr="007527CB">
              <w:rPr>
                <w:rFonts w:eastAsia="Cambria" w:cs="Open Sans"/>
                <w:szCs w:val="20"/>
              </w:rPr>
              <w:t xml:space="preserve"> czy Morena Kutnowska. Drugą charakterystyczną cechą obszaru jest obecność szerokiej na kilka kilometrów płaskiej pradoliny usytuowanej równoleżnikowo. Płaskie, zatorfione dno tego obszaru ciągnie się od Soboty w kierunku zachodnim, przecina wododział Wisły i Odry, sięgając miejscowości Dąbie. Warstwa torfu zalegająca na dnie pradoliny osiąga miąższość do 4 metrów w okolicach Łęczycy i stopniowo zmniejsza się w kierunku wschodnim. Na wschód od Młogoszyna warstwa ta staje się bardzo cienka i w wielu miejscach odsłania piaski rzeczne, które tworzą lokalne wydmy. Dno pradoliny ujęte jest w wyraźne krawędzie. W najwęższym miejscu, w okolicach miejscowości Dobrogosty, pradolina ma ok. 1 km szerokości. Rozszerza się stopniowo w kierunku wschodnim by osiągnąć szerokość kilku kilometrów w okolicach Piątku i Łowicza. Pradolina odwadniana jest przez dwie rzeki: płynący na zachód Ner, należący do dorzecza Odry oraz płynącą na wschód, należącą do dorzecza Wisły – Bzurę. Ner, który odwadnia zachodnią część pradoliny płynie </w:t>
            </w:r>
            <w:r w:rsidRPr="007527CB">
              <w:rPr>
                <w:rFonts w:eastAsia="Cambria" w:cs="Open Sans"/>
                <w:szCs w:val="20"/>
              </w:rPr>
              <w:lastRenderedPageBreak/>
              <w:t xml:space="preserve">sztucznym, wyprostowanym korytem. Wpływając do pradoliny rzeka zmienia kierunek z południkowego na równoleżnikowy. W początkowym swym odcinku biegnącym przez obszar Natura 2000, tj. od miejscowości </w:t>
            </w:r>
            <w:proofErr w:type="spellStart"/>
            <w:r w:rsidRPr="007527CB">
              <w:rPr>
                <w:rFonts w:eastAsia="Cambria" w:cs="Open Sans"/>
                <w:szCs w:val="20"/>
              </w:rPr>
              <w:t>Parski</w:t>
            </w:r>
            <w:proofErr w:type="spellEnd"/>
            <w:r w:rsidRPr="007527CB">
              <w:rPr>
                <w:rFonts w:eastAsia="Cambria" w:cs="Open Sans"/>
                <w:szCs w:val="20"/>
              </w:rPr>
              <w:t xml:space="preserve"> do Leszna, Ner płynie wśród rozległych łąk kośnych, pastwisk i turzycowisk. Na odcinku od wsi Kosew do Grodziska w dolinie rzeki występują liczne szpalery drzew oddzielające poszczególne kwatery wypasu bydła oraz niewielkie zadrzewienia topolowe i wierzbowe. W bezpośredniej bliskości koryta rzeki rosną pozostałości dawnych lasów łęgowych. Północna część doliny, w okolicy wsi Nagórki, zajęta jest przez rozległe turzycowiska i łąki kośne pozbawione </w:t>
            </w:r>
            <w:proofErr w:type="spellStart"/>
            <w:r w:rsidRPr="007527CB">
              <w:rPr>
                <w:rFonts w:eastAsia="Cambria" w:cs="Open Sans"/>
                <w:szCs w:val="20"/>
              </w:rPr>
              <w:t>zadrzewień</w:t>
            </w:r>
            <w:proofErr w:type="spellEnd"/>
            <w:r w:rsidRPr="007527CB">
              <w:rPr>
                <w:rFonts w:eastAsia="Cambria" w:cs="Open Sans"/>
                <w:szCs w:val="20"/>
              </w:rPr>
              <w:t xml:space="preserve">. W dalszym odcinku doliny Neru, w okolicach Dąbia, teren jest silnie przekształcony. Dno pradoliny poprzecinane jest mozaiką kanałów, </w:t>
            </w:r>
            <w:proofErr w:type="spellStart"/>
            <w:r w:rsidRPr="007527CB">
              <w:rPr>
                <w:rFonts w:eastAsia="Cambria" w:cs="Open Sans"/>
                <w:szCs w:val="20"/>
              </w:rPr>
              <w:t>zadrzewień</w:t>
            </w:r>
            <w:proofErr w:type="spellEnd"/>
            <w:r w:rsidRPr="007527CB">
              <w:rPr>
                <w:rFonts w:eastAsia="Cambria" w:cs="Open Sans"/>
                <w:szCs w:val="20"/>
              </w:rPr>
              <w:t xml:space="preserve"> i dołów potorfowych w różnych fazach sukcesji. Występują tu również duże połacie trzcinowisk, leżące po obu stronach koryta rzeki. Dolina Neru w granicach ostoi odwadniana jest dodatkowo przez dwa kanały melioracyjne: leżący po południowej stronie rzeki Kanał Niemiecki i Kanał Królewski - usytuowany po stronie północnej. Drugi z wymienionych rozpoczyna się w okolicy Łęczycy i przecina odcinek wododziałowy obu rzek, łącząc dolinę Neru z doliną Bzury. Sprawia to, że przy wysokich stanach wód, często występuje zjawisko bifurkacji Bzury i Neru polegające na drenowaniu zlewni obu rzek przez Kanał Królewski. Ner stanowi główne miejsce zrzutu ścieków z aglomeracji łódzkiej. Z tego względu przez ostatnie 40 lat niósł on wody silnie zanieczyszczone zarówno ściekami komunalnymi, jak i przemysłowymi. Od połowy lat 90. XX w. stan jakości wody znacznie się poprawił dzięki wybudowaniu Grupowej Oczyszczalni Ścieków w Łodzi. Bzura wpływa do ostoi na peryferiach Łęczycy, gdzie zmienia swój bieg z południkowego na równoleżnikowy i płynie dalej ku północnemu-wschodowi w kierunku Wisły. Podobnie jak w przypadku Neru, koryto rzeki jest silnie przekształcone. W połowie lat 80. XX w. na tym terenie wykonano prace melioracyjne. Efektem ich była całkowita regulacja koryta rzeki, usunięcie nadrzecznych drzew i krzewów oraz podniesienie dna koryta w stosunku do dna pradoliny. Dorzecze Bzury można podzielić na dwa odrębne obszary. Prawobrzeżne dopływy, wypływające spod krawędzi wysoczyznowej Wzniesień Łódzkich są zasobne w wodę i jest ich stosunkowo dużo. Należą do nich: Moszczenica, Malina, Struga, Mroga z </w:t>
            </w:r>
            <w:proofErr w:type="spellStart"/>
            <w:r w:rsidRPr="007527CB">
              <w:rPr>
                <w:rFonts w:eastAsia="Cambria" w:cs="Open Sans"/>
                <w:szCs w:val="20"/>
              </w:rPr>
              <w:t>Mrożycą</w:t>
            </w:r>
            <w:proofErr w:type="spellEnd"/>
            <w:r w:rsidRPr="007527CB">
              <w:rPr>
                <w:rFonts w:eastAsia="Cambria" w:cs="Open Sans"/>
                <w:szCs w:val="20"/>
              </w:rPr>
              <w:t xml:space="preserve">, Bobrówka i </w:t>
            </w:r>
            <w:proofErr w:type="spellStart"/>
            <w:r w:rsidRPr="007527CB">
              <w:rPr>
                <w:rFonts w:eastAsia="Cambria" w:cs="Open Sans"/>
                <w:szCs w:val="20"/>
              </w:rPr>
              <w:t>Uchanka</w:t>
            </w:r>
            <w:proofErr w:type="spellEnd"/>
            <w:r w:rsidRPr="007527CB">
              <w:rPr>
                <w:rFonts w:eastAsia="Cambria" w:cs="Open Sans"/>
                <w:szCs w:val="20"/>
              </w:rPr>
              <w:t xml:space="preserve">. Lewobrzeżnych dopływów jest znacznie mniej i prowadzą mniej wody. Największe z nich to </w:t>
            </w:r>
            <w:proofErr w:type="spellStart"/>
            <w:r w:rsidRPr="007527CB">
              <w:rPr>
                <w:rFonts w:eastAsia="Cambria" w:cs="Open Sans"/>
                <w:szCs w:val="20"/>
              </w:rPr>
              <w:t>Ochnia</w:t>
            </w:r>
            <w:proofErr w:type="spellEnd"/>
            <w:r w:rsidRPr="007527CB">
              <w:rPr>
                <w:rFonts w:eastAsia="Cambria" w:cs="Open Sans"/>
                <w:szCs w:val="20"/>
              </w:rPr>
              <w:t xml:space="preserve"> i Słudwia, mniejsze cieki ze względu na małą ilość wody funkcjonują często okresowo. Odcinek obszaru Natura 2000 odwadniany przez Bzurę uległ silniejszym przekształceniom pochodzenia antropogenicznego w stosunku do obszaru zachodniego, odwadnianego przez Ner. Wykonane prace melioracyjne spowodowały znaczne osuszenie dna pradoliny, a co za tym idzie degradację pokładów torfu i zanik naturalnych zbiorowisk roślinnych. Początkowy odcinek doliny Bzury, leżący między Łęczycą a Dobrogostami, zajmują suche, wielogatunkowe łąki kośne i pastwiska. W wielu miejscach zaorano obszar łąk w celu uprawy zbóż. Poczynając od wsi Rybitwy aż do wsi Ktery dolina staje się bardziej podmokła, a suche łąki ustępują zaroślom łozy, szuwarom turzycowym i trzcinowiskom. Rozległe </w:t>
            </w:r>
            <w:proofErr w:type="spellStart"/>
            <w:r w:rsidRPr="007527CB">
              <w:rPr>
                <w:rFonts w:eastAsia="Cambria" w:cs="Open Sans"/>
                <w:szCs w:val="20"/>
              </w:rPr>
              <w:t>łozowiska</w:t>
            </w:r>
            <w:proofErr w:type="spellEnd"/>
            <w:r w:rsidRPr="007527CB">
              <w:rPr>
                <w:rFonts w:eastAsia="Cambria" w:cs="Open Sans"/>
                <w:szCs w:val="20"/>
              </w:rPr>
              <w:t xml:space="preserve">, przedzielone </w:t>
            </w:r>
            <w:r w:rsidRPr="007527CB">
              <w:rPr>
                <w:rFonts w:eastAsia="Cambria" w:cs="Open Sans"/>
                <w:szCs w:val="20"/>
              </w:rPr>
              <w:lastRenderedPageBreak/>
              <w:t>obszarami turzycowisk i wilgotnych łąk ciągną się dalej na wschód aż do wsi Orłów. Na odcinku od Soboty do Łowicza, dolina staje się ponownie sucha, a turzycowiska i wilgotne łąki ustępują miejsca zdegradowanym zbiorowiskom trawiastym. Odcinek Pradoliny Warszawsko-Berlińskiej zajęty przez dolinę Bzury charakteryzuje się występowaniem kompleksów leśnych leżących na jej dnie lub krawędzi. Są to w większości olsy porzeczkowe. Największe z nich znajdują się koło wsi Ktery, Goślub, Młogoszyn i Pęcławice. Do Bzury zrzucano ścieki przemysłowe pochodzące z zakładów farbiarskich położonych na terenie Zgierza. Z tego względu, rzeka niosła wody silnie zanieczyszczone. Zapaść przemysłu włókienniczego na początku lat 90. ubiegłego wieku na terenie aglomeracji łódzkiej spowodował zaprzestanie produkcji w większości zakładów zanieczyszczających Bzurę. Wpłynęło to na znaczną poprawę jakości wody w rzece. Wybudowanie szeregu oczyszczalni ścieków w miastach leżących wzdłuż doliny Bzury również przyczyniło się do poprawy jakości jej wód. Koryta większości cieków, w tym Bzury i Neru, są silnie zmienione i uregulowane. Do skanalizowania koryt rzek Pradoliny doszło na szeroką skalę w latach 60. i 70. Większa część charakteryzowanego obszaru zajmowana jest przez użytki zielone (łąki kośne, pastwiska) i użytki rolne. Niemal cały teren jest użytkowany rolniczo, miejscami intensywnie. Niewielkie kompleksy lasów łęgowych zachowały się nad Bzurą w okolicy miejscowości Ktery i Pęcławice oraz nad Nerem - w okolicy miejscowości</w:t>
            </w:r>
          </w:p>
          <w:p w14:paraId="61739DC1" w14:textId="77777777" w:rsidR="00581397" w:rsidRPr="007527CB" w:rsidRDefault="00581397" w:rsidP="00E12F78">
            <w:pPr>
              <w:spacing w:line="276" w:lineRule="auto"/>
              <w:jc w:val="both"/>
              <w:cnfStyle w:val="000000000000" w:firstRow="0" w:lastRow="0" w:firstColumn="0" w:lastColumn="0" w:oddVBand="0" w:evenVBand="0" w:oddHBand="0" w:evenHBand="0" w:firstRowFirstColumn="0" w:firstRowLastColumn="0" w:lastRowFirstColumn="0" w:lastRowLastColumn="0"/>
              <w:rPr>
                <w:rFonts w:eastAsia="Cambria" w:cs="Open Sans"/>
                <w:szCs w:val="20"/>
              </w:rPr>
            </w:pPr>
            <w:r w:rsidRPr="007527CB">
              <w:rPr>
                <w:rFonts w:eastAsia="Cambria" w:cs="Open Sans"/>
                <w:szCs w:val="20"/>
              </w:rPr>
              <w:t xml:space="preserve">Leszno. Istotnym zjawiskiem w pradolinie jest obecnie regeneracja lasów łęgowych na porzuconych łąkach wzdłuż cieków. Przykładem takiego spontanicznie odtwarzającego się (od około 20 lat) łęgu, może być las na wschód od miejscowości Młogoszyn. Głównym walorem płatów roślinności łęgowej spontanicznie odtwarzających się na porzuconych łąkach łęgów jest naturalność zachodzących tam procesów przyrodniczych. Stosunkowo dużą część Pradoliny Warszawsko-Berlińskiej zajmują kanały melioracyjne, starorzecza i </w:t>
            </w:r>
            <w:proofErr w:type="spellStart"/>
            <w:r w:rsidRPr="007527CB">
              <w:rPr>
                <w:rFonts w:eastAsia="Cambria" w:cs="Open Sans"/>
                <w:szCs w:val="20"/>
              </w:rPr>
              <w:t>torfianki</w:t>
            </w:r>
            <w:proofErr w:type="spellEnd"/>
            <w:r w:rsidRPr="007527CB">
              <w:rPr>
                <w:rFonts w:eastAsia="Cambria" w:cs="Open Sans"/>
                <w:szCs w:val="20"/>
              </w:rPr>
              <w:t xml:space="preserve"> - pozostałość po dawnej eksploatacji pokładów torfu. Silne odwodnienie opisywanego terenu, spowodowane wadliwie działającymi melioracjami, doprowadziło do znaczącego zubożenia różnorodności biologicznej oraz do rozpoczęcia procesu mineralizacji pokładów torfu. Elementem </w:t>
            </w:r>
            <w:proofErr w:type="gramStart"/>
            <w:r w:rsidRPr="007527CB">
              <w:rPr>
                <w:rFonts w:eastAsia="Cambria" w:cs="Open Sans"/>
                <w:szCs w:val="20"/>
              </w:rPr>
              <w:t>antropogenicznym</w:t>
            </w:r>
            <w:proofErr w:type="gramEnd"/>
            <w:r w:rsidRPr="007527CB">
              <w:rPr>
                <w:rFonts w:eastAsia="Cambria" w:cs="Open Sans"/>
                <w:szCs w:val="20"/>
              </w:rPr>
              <w:t xml:space="preserve"> lecz na stałe wpisanym w krajobraz i przyrodę pradoliny są stawy rybne: Walewice, Psary, Okręt i Rydwan. Kompleksy stawów rybnych znajdują się w wschodniej części obszaru, na południe od Bzury. Stanowią one istotną w skali Polski ostoję ptaków wodno-błotnych, ważną szczególnie podczas wiosennych i jesiennych przelotów. Stawy rybne zapewniają również przetrwanie wielu gatunkom roślin związanych ze zbiornikami wodnymi. Przenikanie się przyrody i efektów działalności gospodarczej człowieka w granicach Pradoliny zaowocowało wytworzeniem się specyficznej mozaiki siedlisk przyrodniczych złożonych z łąk, pastwisk, pól uprawnych, turzycowisk, zarośli wierzbowych, łęgów, starorzeczy, stawów i cieków. Charakteryzowany odcinek Pradoliny Warszawsko-Berlińskiej, objęty ochroną w granicach obszaru Natura 2000 Pradolina Bzury-Neru PLH100006, jest najcenniejszym obszarem bagiennym w środkowej części Polski. W dużej części ostoi zachodzi sukcesja regeneracyjna na </w:t>
            </w:r>
            <w:r w:rsidRPr="007527CB">
              <w:rPr>
                <w:rFonts w:eastAsia="Cambria" w:cs="Open Sans"/>
                <w:szCs w:val="20"/>
              </w:rPr>
              <w:lastRenderedPageBreak/>
              <w:t xml:space="preserve">skutek wycofywania się rolnictwa. Efektem tego procesu jest odtwarzanie się lasów łęgowych, olsowych, zarośli wierzbowych oraz szuwarów. Szczególnie istotny jest fakt, potwierdzony przez liczne ostatnio badania przyrodnicze w granicach Obszaru, iż mimo kompleksowego zmeliorowania tego terenu, wciąż posiada on unikatową wartość przyrodniczą. Potwierdzają to liczne stanowiska roślin chronionych i ginących (np. goryczka wąskolistna </w:t>
            </w:r>
            <w:proofErr w:type="spellStart"/>
            <w:r w:rsidRPr="007527CB">
              <w:rPr>
                <w:rFonts w:eastAsia="Cambria" w:cs="Open Sans"/>
                <w:szCs w:val="20"/>
              </w:rPr>
              <w:t>Gentiana</w:t>
            </w:r>
            <w:proofErr w:type="spellEnd"/>
            <w:r w:rsidRPr="007527CB">
              <w:rPr>
                <w:rFonts w:eastAsia="Cambria" w:cs="Open Sans"/>
                <w:szCs w:val="20"/>
              </w:rPr>
              <w:t xml:space="preserve"> </w:t>
            </w:r>
            <w:proofErr w:type="spellStart"/>
            <w:r w:rsidRPr="007527CB">
              <w:rPr>
                <w:rFonts w:eastAsia="Cambria" w:cs="Open Sans"/>
                <w:szCs w:val="20"/>
              </w:rPr>
              <w:t>pneumonanthe</w:t>
            </w:r>
            <w:proofErr w:type="spellEnd"/>
            <w:r w:rsidRPr="007527CB">
              <w:rPr>
                <w:rFonts w:eastAsia="Cambria" w:cs="Open Sans"/>
                <w:szCs w:val="20"/>
              </w:rPr>
              <w:t xml:space="preserve"> i groszek błotny</w:t>
            </w:r>
          </w:p>
          <w:p w14:paraId="2B77E1FD" w14:textId="77777777" w:rsidR="00581397" w:rsidRPr="007527CB" w:rsidRDefault="00581397" w:rsidP="00E12F78">
            <w:pPr>
              <w:spacing w:line="276" w:lineRule="auto"/>
              <w:jc w:val="both"/>
              <w:cnfStyle w:val="000000000000" w:firstRow="0" w:lastRow="0" w:firstColumn="0" w:lastColumn="0" w:oddVBand="0" w:evenVBand="0" w:oddHBand="0" w:evenHBand="0" w:firstRowFirstColumn="0" w:firstRowLastColumn="0" w:lastRowFirstColumn="0" w:lastRowLastColumn="0"/>
              <w:rPr>
                <w:rFonts w:eastAsia="Cambria" w:cs="Open Sans"/>
                <w:szCs w:val="20"/>
              </w:rPr>
            </w:pPr>
            <w:proofErr w:type="spellStart"/>
            <w:r w:rsidRPr="007527CB">
              <w:rPr>
                <w:rFonts w:eastAsia="Cambria" w:cs="Open Sans"/>
                <w:szCs w:val="20"/>
              </w:rPr>
              <w:t>Lathyrus</w:t>
            </w:r>
            <w:proofErr w:type="spellEnd"/>
            <w:r w:rsidRPr="007527CB">
              <w:rPr>
                <w:rFonts w:eastAsia="Cambria" w:cs="Open Sans"/>
                <w:szCs w:val="20"/>
              </w:rPr>
              <w:t xml:space="preserve"> </w:t>
            </w:r>
            <w:proofErr w:type="spellStart"/>
            <w:r w:rsidRPr="007527CB">
              <w:rPr>
                <w:rFonts w:eastAsia="Cambria" w:cs="Open Sans"/>
                <w:szCs w:val="20"/>
              </w:rPr>
              <w:t>palustris</w:t>
            </w:r>
            <w:proofErr w:type="spellEnd"/>
            <w:r w:rsidRPr="007527CB">
              <w:rPr>
                <w:rFonts w:eastAsia="Cambria" w:cs="Open Sans"/>
                <w:szCs w:val="20"/>
              </w:rPr>
              <w:t>) oraz liczne występowanie zwierząt, w szczególności ptaków związanych z obszarami wodno-błotnymi. „Pradolina Warszawsko-Berlińska”, objęta ochroną w postaci dwóch obszarów Natura 2000 (Pradolina Bzury-Neru PLH100006 oraz Pradolina Warszawsko-Berlińska PLB100001), mimo niemal tysiącletniego użytkowania gospodarczego, stanowi ważną w skali regionu, kraju i całej sieci obszarów Natura 2000, ostoję różnorodności biologicznej. Na terenie ostoi położone są Obszary Chronionego Krajobrazu: Pradoliny Warszawsko-Berlińskiej, Doliny Bzury oraz Nadwarciański. Na szczególną uwagę zasługuje użytek ekologiczny „Dąbskie Błota” położony na terenie Gminy Dąbie (województwo wielkopolskie).</w:t>
            </w:r>
          </w:p>
        </w:tc>
      </w:tr>
      <w:tr w:rsidR="00581397" w:rsidRPr="007527CB" w14:paraId="5D3B8311" w14:textId="77777777" w:rsidTr="007527CB">
        <w:trPr>
          <w:cnfStyle w:val="000000100000" w:firstRow="0" w:lastRow="0" w:firstColumn="0" w:lastColumn="0" w:oddVBand="0" w:evenVBand="0" w:oddHBand="1" w:evenHBand="0" w:firstRowFirstColumn="0" w:firstRowLastColumn="0" w:lastRowFirstColumn="0" w:lastRowLastColumn="0"/>
          <w:trHeight w:val="1833"/>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040BB6FB" w14:textId="77777777" w:rsidR="00581397" w:rsidRPr="007527CB" w:rsidRDefault="00581397" w:rsidP="00E12F78">
            <w:pPr>
              <w:spacing w:line="276" w:lineRule="auto"/>
              <w:jc w:val="center"/>
              <w:rPr>
                <w:rFonts w:cs="Open Sans"/>
                <w:b w:val="0"/>
                <w:bCs w:val="0"/>
                <w:color w:val="000000" w:themeColor="text1"/>
                <w:szCs w:val="20"/>
              </w:rPr>
            </w:pPr>
            <w:r w:rsidRPr="007527CB">
              <w:rPr>
                <w:rFonts w:eastAsia="Cambria" w:cs="Open Sans"/>
                <w:b w:val="0"/>
                <w:bCs w:val="0"/>
                <w:color w:val="000000" w:themeColor="text1"/>
                <w:szCs w:val="20"/>
              </w:rPr>
              <w:lastRenderedPageBreak/>
              <w:t>Przedmioty ochrony</w:t>
            </w:r>
          </w:p>
        </w:tc>
        <w:tc>
          <w:tcPr>
            <w:tcW w:w="7881" w:type="dxa"/>
            <w:shd w:val="clear" w:color="auto" w:fill="FFFFFF" w:themeFill="background1"/>
          </w:tcPr>
          <w:p w14:paraId="5077764D"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color w:val="000000"/>
                <w:szCs w:val="20"/>
              </w:rPr>
              <w:t>Typy siedlisk i gatunki chronione:</w:t>
            </w:r>
          </w:p>
          <w:p w14:paraId="12024DE1"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1340 Śródlądowe słone łąki, pastwiska i szuwary (O.</w:t>
            </w:r>
            <w:r w:rsidRPr="007527CB">
              <w:rPr>
                <w:rFonts w:ascii="Arial" w:eastAsia="Calibri" w:hAnsi="Arial" w:cs="Arial"/>
                <w:iCs/>
                <w:color w:val="000000"/>
                <w:szCs w:val="20"/>
              </w:rPr>
              <w:t> </w:t>
            </w:r>
            <w:proofErr w:type="spellStart"/>
            <w:r w:rsidRPr="007527CB">
              <w:rPr>
                <w:rFonts w:eastAsia="Calibri" w:cs="Open Sans"/>
                <w:iCs/>
                <w:color w:val="000000"/>
                <w:szCs w:val="20"/>
              </w:rPr>
              <w:t>Glauco-Puccinellietalia</w:t>
            </w:r>
            <w:proofErr w:type="spellEnd"/>
            <w:r w:rsidRPr="007527CB">
              <w:rPr>
                <w:rFonts w:eastAsia="Calibri" w:cs="Open Sans"/>
                <w:iCs/>
                <w:color w:val="000000"/>
                <w:szCs w:val="20"/>
              </w:rPr>
              <w:t xml:space="preserve"> część – zbiorowiska śródlądowe)</w:t>
            </w:r>
          </w:p>
          <w:p w14:paraId="7D726569"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3150 Starorzecza i naturalne eutroficzne zbiorniki wodne ze zbiorowiskami z </w:t>
            </w:r>
            <w:proofErr w:type="spellStart"/>
            <w:r w:rsidRPr="007527CB">
              <w:rPr>
                <w:rFonts w:eastAsia="Calibri" w:cs="Open Sans"/>
                <w:i/>
                <w:iCs/>
                <w:color w:val="000000"/>
                <w:szCs w:val="20"/>
              </w:rPr>
              <w:t>Nympheion</w:t>
            </w:r>
            <w:proofErr w:type="spellEnd"/>
            <w:r w:rsidRPr="007527CB">
              <w:rPr>
                <w:rFonts w:eastAsia="Calibri" w:cs="Open Sans"/>
                <w:i/>
                <w:iCs/>
                <w:color w:val="000000"/>
                <w:szCs w:val="20"/>
              </w:rPr>
              <w:t xml:space="preserve">, </w:t>
            </w:r>
            <w:proofErr w:type="spellStart"/>
            <w:r w:rsidRPr="007527CB">
              <w:rPr>
                <w:rFonts w:eastAsia="Calibri" w:cs="Open Sans"/>
                <w:i/>
                <w:iCs/>
                <w:color w:val="000000"/>
                <w:szCs w:val="20"/>
              </w:rPr>
              <w:t>Potamion</w:t>
            </w:r>
            <w:proofErr w:type="spellEnd"/>
            <w:r w:rsidRPr="007527CB">
              <w:rPr>
                <w:rFonts w:eastAsia="Calibri" w:cs="Open Sans"/>
                <w:iCs/>
                <w:color w:val="000000"/>
                <w:szCs w:val="20"/>
              </w:rPr>
              <w:t xml:space="preserve">; </w:t>
            </w:r>
          </w:p>
          <w:p w14:paraId="28A96196"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6120 Ciepłolubne, śródlądowe murawy </w:t>
            </w:r>
            <w:proofErr w:type="spellStart"/>
            <w:r w:rsidRPr="007527CB">
              <w:rPr>
                <w:rFonts w:eastAsia="Calibri" w:cs="Open Sans"/>
                <w:iCs/>
                <w:color w:val="000000"/>
                <w:szCs w:val="20"/>
              </w:rPr>
              <w:t>napiaskowe</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All</w:t>
            </w:r>
            <w:proofErr w:type="spellEnd"/>
            <w:r w:rsidRPr="007527CB">
              <w:rPr>
                <w:rFonts w:eastAsia="Calibri" w:cs="Open Sans"/>
                <w:iCs/>
                <w:color w:val="000000"/>
                <w:szCs w:val="20"/>
              </w:rPr>
              <w:t>.</w:t>
            </w:r>
            <w:r w:rsidRPr="007527CB">
              <w:rPr>
                <w:rFonts w:ascii="Arial" w:eastAsia="Calibri" w:hAnsi="Arial" w:cs="Arial"/>
                <w:iCs/>
                <w:color w:val="000000"/>
                <w:szCs w:val="20"/>
              </w:rPr>
              <w:t> </w:t>
            </w:r>
            <w:proofErr w:type="spellStart"/>
            <w:r w:rsidRPr="007527CB">
              <w:rPr>
                <w:rFonts w:eastAsia="Calibri" w:cs="Open Sans"/>
                <w:iCs/>
                <w:color w:val="000000"/>
                <w:szCs w:val="20"/>
              </w:rPr>
              <w:t>Koelerion</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glaucae</w:t>
            </w:r>
            <w:proofErr w:type="spellEnd"/>
            <w:r w:rsidRPr="007527CB">
              <w:rPr>
                <w:rFonts w:eastAsia="Calibri" w:cs="Open Sans"/>
                <w:iCs/>
                <w:color w:val="000000"/>
                <w:szCs w:val="20"/>
              </w:rPr>
              <w:t>);</w:t>
            </w:r>
          </w:p>
          <w:p w14:paraId="05117550"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6410 </w:t>
            </w:r>
            <w:proofErr w:type="spellStart"/>
            <w:r w:rsidRPr="007527CB">
              <w:rPr>
                <w:rFonts w:eastAsia="Calibri" w:cs="Open Sans"/>
                <w:iCs/>
                <w:color w:val="000000"/>
                <w:szCs w:val="20"/>
              </w:rPr>
              <w:t>Zmiennowilgotne</w:t>
            </w:r>
            <w:proofErr w:type="spellEnd"/>
            <w:r w:rsidRPr="007527CB">
              <w:rPr>
                <w:rFonts w:eastAsia="Calibri" w:cs="Open Sans"/>
                <w:iCs/>
                <w:color w:val="000000"/>
                <w:szCs w:val="20"/>
              </w:rPr>
              <w:t xml:space="preserve"> łąki </w:t>
            </w:r>
            <w:proofErr w:type="spellStart"/>
            <w:r w:rsidRPr="007527CB">
              <w:rPr>
                <w:rFonts w:eastAsia="Calibri" w:cs="Open Sans"/>
                <w:iCs/>
                <w:color w:val="000000"/>
                <w:szCs w:val="20"/>
              </w:rPr>
              <w:t>trzęślicowe</w:t>
            </w:r>
            <w:proofErr w:type="spellEnd"/>
            <w:r w:rsidRPr="007527CB">
              <w:rPr>
                <w:rFonts w:eastAsia="Calibri" w:cs="Open Sans"/>
                <w:iCs/>
                <w:color w:val="000000"/>
                <w:szCs w:val="20"/>
              </w:rPr>
              <w:t xml:space="preserve"> (</w:t>
            </w:r>
            <w:proofErr w:type="spellStart"/>
            <w:r w:rsidRPr="007527CB">
              <w:rPr>
                <w:rFonts w:eastAsia="Calibri" w:cs="Open Sans"/>
                <w:i/>
                <w:iCs/>
                <w:color w:val="000000"/>
                <w:szCs w:val="20"/>
              </w:rPr>
              <w:t>Molinion</w:t>
            </w:r>
            <w:proofErr w:type="spellEnd"/>
            <w:r w:rsidRPr="007527CB">
              <w:rPr>
                <w:rFonts w:eastAsia="Calibri" w:cs="Open Sans"/>
                <w:iCs/>
                <w:color w:val="000000"/>
                <w:szCs w:val="20"/>
              </w:rPr>
              <w:t xml:space="preserve">); </w:t>
            </w:r>
          </w:p>
          <w:p w14:paraId="09CE2BEC"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6430 </w:t>
            </w:r>
            <w:proofErr w:type="spellStart"/>
            <w:r w:rsidRPr="007527CB">
              <w:rPr>
                <w:rFonts w:eastAsia="Calibri" w:cs="Open Sans"/>
                <w:iCs/>
                <w:color w:val="000000"/>
                <w:szCs w:val="20"/>
              </w:rPr>
              <w:t>Ziołorośla</w:t>
            </w:r>
            <w:proofErr w:type="spellEnd"/>
            <w:r w:rsidRPr="007527CB">
              <w:rPr>
                <w:rFonts w:eastAsia="Calibri" w:cs="Open Sans"/>
                <w:iCs/>
                <w:color w:val="000000"/>
                <w:szCs w:val="20"/>
              </w:rPr>
              <w:t xml:space="preserve"> górskie (</w:t>
            </w:r>
            <w:proofErr w:type="spellStart"/>
            <w:r w:rsidRPr="007527CB">
              <w:rPr>
                <w:rFonts w:eastAsia="Calibri" w:cs="Open Sans"/>
                <w:iCs/>
                <w:color w:val="000000"/>
                <w:szCs w:val="20"/>
              </w:rPr>
              <w:t>All</w:t>
            </w:r>
            <w:proofErr w:type="spellEnd"/>
            <w:r w:rsidRPr="007527CB">
              <w:rPr>
                <w:rFonts w:eastAsia="Calibri" w:cs="Open Sans"/>
                <w:iCs/>
                <w:color w:val="000000"/>
                <w:szCs w:val="20"/>
              </w:rPr>
              <w:t>.</w:t>
            </w:r>
            <w:r w:rsidRPr="007527CB">
              <w:rPr>
                <w:rFonts w:ascii="Arial" w:eastAsia="Calibri" w:hAnsi="Arial" w:cs="Arial"/>
                <w:iCs/>
                <w:color w:val="000000"/>
                <w:szCs w:val="20"/>
              </w:rPr>
              <w:t> </w:t>
            </w:r>
            <w:proofErr w:type="spellStart"/>
            <w:r w:rsidRPr="007527CB">
              <w:rPr>
                <w:rFonts w:eastAsia="Calibri" w:cs="Open Sans"/>
                <w:iCs/>
                <w:color w:val="000000"/>
                <w:szCs w:val="20"/>
              </w:rPr>
              <w:t>Adenostylion</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alliariae</w:t>
            </w:r>
            <w:proofErr w:type="spellEnd"/>
            <w:r w:rsidRPr="007527CB">
              <w:rPr>
                <w:rFonts w:eastAsia="Calibri" w:cs="Open Sans"/>
                <w:iCs/>
                <w:color w:val="000000"/>
                <w:szCs w:val="20"/>
              </w:rPr>
              <w:t xml:space="preserve">) i </w:t>
            </w:r>
            <w:proofErr w:type="spellStart"/>
            <w:r w:rsidRPr="007527CB">
              <w:rPr>
                <w:rFonts w:eastAsia="Calibri" w:cs="Open Sans"/>
                <w:iCs/>
                <w:color w:val="000000"/>
                <w:szCs w:val="20"/>
              </w:rPr>
              <w:t>ziołorośla</w:t>
            </w:r>
            <w:proofErr w:type="spellEnd"/>
            <w:r w:rsidRPr="007527CB">
              <w:rPr>
                <w:rFonts w:eastAsia="Calibri" w:cs="Open Sans"/>
                <w:iCs/>
                <w:color w:val="000000"/>
                <w:szCs w:val="20"/>
              </w:rPr>
              <w:t xml:space="preserve"> nadrzeczne (O.</w:t>
            </w:r>
            <w:r w:rsidRPr="007527CB">
              <w:rPr>
                <w:rFonts w:ascii="Arial" w:eastAsia="Calibri" w:hAnsi="Arial" w:cs="Arial"/>
                <w:iCs/>
                <w:color w:val="000000"/>
                <w:szCs w:val="20"/>
              </w:rPr>
              <w:t> </w:t>
            </w:r>
            <w:proofErr w:type="spellStart"/>
            <w:r w:rsidRPr="007527CB">
              <w:rPr>
                <w:rFonts w:eastAsia="Calibri" w:cs="Open Sans"/>
                <w:iCs/>
                <w:color w:val="000000"/>
                <w:szCs w:val="20"/>
              </w:rPr>
              <w:t>Convolvuletalia</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sepium</w:t>
            </w:r>
            <w:proofErr w:type="spellEnd"/>
            <w:r w:rsidRPr="007527CB">
              <w:rPr>
                <w:rFonts w:eastAsia="Calibri" w:cs="Open Sans"/>
                <w:iCs/>
                <w:color w:val="000000"/>
                <w:szCs w:val="20"/>
              </w:rPr>
              <w:t xml:space="preserve">); </w:t>
            </w:r>
          </w:p>
          <w:p w14:paraId="4577B681"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6510 Niżowe i górskie świeże łąki użytkowane ekstensywnie (</w:t>
            </w:r>
            <w:proofErr w:type="spellStart"/>
            <w:proofErr w:type="gramStart"/>
            <w:r w:rsidRPr="007527CB">
              <w:rPr>
                <w:rFonts w:eastAsia="Calibri" w:cs="Open Sans"/>
                <w:i/>
                <w:iCs/>
                <w:color w:val="000000"/>
                <w:szCs w:val="20"/>
              </w:rPr>
              <w:t>Arrhenatherion</w:t>
            </w:r>
            <w:proofErr w:type="spellEnd"/>
            <w:r w:rsidRPr="007527CB">
              <w:rPr>
                <w:rFonts w:eastAsia="Calibri" w:cs="Open Sans"/>
                <w:i/>
                <w:iCs/>
                <w:color w:val="000000"/>
                <w:szCs w:val="20"/>
              </w:rPr>
              <w:t xml:space="preserve">  </w:t>
            </w:r>
            <w:proofErr w:type="spellStart"/>
            <w:r w:rsidRPr="007527CB">
              <w:rPr>
                <w:rFonts w:eastAsia="Calibri" w:cs="Open Sans"/>
                <w:i/>
                <w:iCs/>
                <w:color w:val="000000"/>
                <w:szCs w:val="20"/>
              </w:rPr>
              <w:t>elatioris</w:t>
            </w:r>
            <w:proofErr w:type="spellEnd"/>
            <w:proofErr w:type="gramEnd"/>
            <w:r w:rsidRPr="007527CB">
              <w:rPr>
                <w:rFonts w:eastAsia="Calibri" w:cs="Open Sans"/>
                <w:iCs/>
                <w:color w:val="000000"/>
                <w:szCs w:val="20"/>
              </w:rPr>
              <w:t xml:space="preserve">); </w:t>
            </w:r>
          </w:p>
          <w:p w14:paraId="1CA14E6E"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7140 Torfowiska przejściowe i trzęsawiska (przeważnie z roślinnością z </w:t>
            </w:r>
            <w:proofErr w:type="spellStart"/>
            <w:r w:rsidRPr="007527CB">
              <w:rPr>
                <w:rFonts w:eastAsia="Calibri" w:cs="Open Sans"/>
                <w:i/>
                <w:iCs/>
                <w:color w:val="000000"/>
                <w:szCs w:val="20"/>
              </w:rPr>
              <w:t>Scheuchzerio-Caricetea</w:t>
            </w:r>
            <w:proofErr w:type="spellEnd"/>
            <w:r w:rsidRPr="007527CB">
              <w:rPr>
                <w:rFonts w:eastAsia="Calibri" w:cs="Open Sans"/>
                <w:iCs/>
                <w:color w:val="000000"/>
                <w:szCs w:val="20"/>
              </w:rPr>
              <w:t xml:space="preserve">); </w:t>
            </w:r>
          </w:p>
          <w:p w14:paraId="734A8416"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7230 Górskie i nizinne torfowiska zasadowe o charakterze młak, turzycowisk i mechowisk;</w:t>
            </w:r>
          </w:p>
          <w:p w14:paraId="0CBA2DB1"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9170 Grąd środkowoeuropejski i </w:t>
            </w:r>
            <w:proofErr w:type="spellStart"/>
            <w:r w:rsidRPr="007527CB">
              <w:rPr>
                <w:rFonts w:eastAsia="Calibri" w:cs="Open Sans"/>
                <w:iCs/>
                <w:color w:val="000000"/>
                <w:szCs w:val="20"/>
              </w:rPr>
              <w:t>subkontynentalny</w:t>
            </w:r>
            <w:proofErr w:type="spellEnd"/>
            <w:r w:rsidRPr="007527CB">
              <w:rPr>
                <w:rFonts w:eastAsia="Calibri" w:cs="Open Sans"/>
                <w:iCs/>
                <w:color w:val="000000"/>
                <w:szCs w:val="20"/>
              </w:rPr>
              <w:t xml:space="preserve"> (Galio-</w:t>
            </w:r>
            <w:proofErr w:type="spellStart"/>
            <w:r w:rsidRPr="007527CB">
              <w:rPr>
                <w:rFonts w:eastAsia="Calibri" w:cs="Open Sans"/>
                <w:iCs/>
                <w:color w:val="000000"/>
                <w:szCs w:val="20"/>
              </w:rPr>
              <w:t>Carpinetum</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TilioCarpinetum</w:t>
            </w:r>
            <w:proofErr w:type="spellEnd"/>
            <w:r w:rsidRPr="007527CB">
              <w:rPr>
                <w:rFonts w:eastAsia="Calibri" w:cs="Open Sans"/>
                <w:iCs/>
                <w:color w:val="000000"/>
                <w:szCs w:val="20"/>
              </w:rPr>
              <w:t xml:space="preserve">); </w:t>
            </w:r>
          </w:p>
          <w:p w14:paraId="5D778FC7"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91E0 Łęgi wierzbowe, topolowe, olszowe i jesionowe (</w:t>
            </w:r>
            <w:proofErr w:type="spellStart"/>
            <w:r w:rsidRPr="007527CB">
              <w:rPr>
                <w:rFonts w:eastAsia="Calibri" w:cs="Open Sans"/>
                <w:iCs/>
                <w:color w:val="000000"/>
                <w:szCs w:val="20"/>
              </w:rPr>
              <w:t>Salicetum</w:t>
            </w:r>
            <w:proofErr w:type="spellEnd"/>
            <w:r w:rsidRPr="007527CB">
              <w:rPr>
                <w:rFonts w:eastAsia="Calibri" w:cs="Open Sans"/>
                <w:iCs/>
                <w:color w:val="000000"/>
                <w:szCs w:val="20"/>
              </w:rPr>
              <w:t xml:space="preserve"> albo-</w:t>
            </w:r>
            <w:proofErr w:type="spellStart"/>
            <w:r w:rsidRPr="007527CB">
              <w:rPr>
                <w:rFonts w:eastAsia="Calibri" w:cs="Open Sans"/>
                <w:iCs/>
                <w:color w:val="000000"/>
                <w:szCs w:val="20"/>
              </w:rPr>
              <w:t>fragilis</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Populetum</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albae</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Alnenion</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glutinoso-incanae</w:t>
            </w:r>
            <w:proofErr w:type="spellEnd"/>
            <w:r w:rsidRPr="007527CB">
              <w:rPr>
                <w:rFonts w:eastAsia="Calibri" w:cs="Open Sans"/>
                <w:iCs/>
                <w:color w:val="000000"/>
                <w:szCs w:val="20"/>
              </w:rPr>
              <w:t>) i olsy źródliskowe;</w:t>
            </w:r>
          </w:p>
          <w:p w14:paraId="4ED3B323"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91F0 Łęgowe lasy dębowo-wiązowo-jesionowe (</w:t>
            </w:r>
            <w:proofErr w:type="spellStart"/>
            <w:r w:rsidRPr="007527CB">
              <w:rPr>
                <w:rFonts w:eastAsia="Calibri" w:cs="Open Sans"/>
                <w:iCs/>
                <w:color w:val="000000"/>
                <w:szCs w:val="20"/>
              </w:rPr>
              <w:t>Ficario-Ulmetum</w:t>
            </w:r>
            <w:proofErr w:type="spellEnd"/>
            <w:r w:rsidRPr="007527CB">
              <w:rPr>
                <w:rFonts w:eastAsia="Calibri" w:cs="Open Sans"/>
                <w:iCs/>
                <w:color w:val="000000"/>
                <w:szCs w:val="20"/>
              </w:rPr>
              <w:t xml:space="preserve">); </w:t>
            </w:r>
          </w:p>
          <w:p w14:paraId="2A8C2A7F" w14:textId="77777777" w:rsidR="00581397" w:rsidRPr="007527CB" w:rsidRDefault="00581397">
            <w:pPr>
              <w:pStyle w:val="Akapitzlist"/>
              <w:numPr>
                <w:ilvl w:val="0"/>
                <w:numId w:val="87"/>
              </w:numPr>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kumak nizinny </w:t>
            </w:r>
            <w:proofErr w:type="spellStart"/>
            <w:r w:rsidRPr="007527CB">
              <w:rPr>
                <w:rFonts w:ascii="Open Sans" w:hAnsi="Open Sans" w:cs="Open Sans"/>
                <w:iCs/>
                <w:szCs w:val="20"/>
              </w:rPr>
              <w:t>Bombina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bombina</w:t>
            </w:r>
            <w:proofErr w:type="spellEnd"/>
            <w:r w:rsidRPr="007527CB">
              <w:rPr>
                <w:rFonts w:ascii="Open Sans" w:hAnsi="Open Sans" w:cs="Open Sans"/>
                <w:iCs/>
                <w:szCs w:val="20"/>
              </w:rPr>
              <w:t xml:space="preserve">; </w:t>
            </w:r>
          </w:p>
          <w:p w14:paraId="5E470960"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bóbr europejski </w:t>
            </w:r>
            <w:proofErr w:type="spellStart"/>
            <w:r w:rsidRPr="007527CB">
              <w:rPr>
                <w:rFonts w:eastAsia="Calibri" w:cs="Open Sans"/>
                <w:iCs/>
                <w:color w:val="000000"/>
                <w:szCs w:val="20"/>
              </w:rPr>
              <w:t>Castoor</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fiber</w:t>
            </w:r>
            <w:proofErr w:type="spellEnd"/>
            <w:r w:rsidRPr="007527CB">
              <w:rPr>
                <w:rFonts w:eastAsia="Calibri" w:cs="Open Sans"/>
                <w:iCs/>
                <w:color w:val="000000"/>
                <w:szCs w:val="20"/>
              </w:rPr>
              <w:t>;</w:t>
            </w:r>
          </w:p>
          <w:p w14:paraId="663F8D67"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koza pospolita </w:t>
            </w:r>
            <w:proofErr w:type="spellStart"/>
            <w:r w:rsidRPr="007527CB">
              <w:rPr>
                <w:rFonts w:eastAsia="Calibri" w:cs="Open Sans"/>
                <w:iCs/>
                <w:color w:val="000000"/>
                <w:szCs w:val="20"/>
              </w:rPr>
              <w:t>Cobitis</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taenia</w:t>
            </w:r>
            <w:proofErr w:type="spellEnd"/>
            <w:r w:rsidRPr="007527CB">
              <w:rPr>
                <w:rFonts w:eastAsia="Calibri" w:cs="Open Sans"/>
                <w:iCs/>
                <w:color w:val="000000"/>
                <w:szCs w:val="20"/>
              </w:rPr>
              <w:t>;</w:t>
            </w:r>
          </w:p>
          <w:p w14:paraId="2F2086FB" w14:textId="77777777" w:rsidR="00581397" w:rsidRPr="007527CB" w:rsidRDefault="00581397">
            <w:pPr>
              <w:pStyle w:val="Akapitzlist"/>
              <w:numPr>
                <w:ilvl w:val="0"/>
                <w:numId w:val="87"/>
              </w:numPr>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wydra Lutra </w:t>
            </w:r>
            <w:proofErr w:type="spellStart"/>
            <w:r w:rsidRPr="007527CB">
              <w:rPr>
                <w:rFonts w:ascii="Open Sans" w:hAnsi="Open Sans" w:cs="Open Sans"/>
                <w:iCs/>
                <w:szCs w:val="20"/>
              </w:rPr>
              <w:t>lutra</w:t>
            </w:r>
            <w:proofErr w:type="spellEnd"/>
            <w:r w:rsidRPr="007527CB">
              <w:rPr>
                <w:rFonts w:ascii="Open Sans" w:hAnsi="Open Sans" w:cs="Open Sans"/>
                <w:iCs/>
                <w:szCs w:val="20"/>
              </w:rPr>
              <w:t>;</w:t>
            </w:r>
          </w:p>
          <w:p w14:paraId="0DE70781"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lastRenderedPageBreak/>
              <w:t xml:space="preserve">czerwończyk nieparek </w:t>
            </w:r>
            <w:proofErr w:type="spellStart"/>
            <w:r w:rsidRPr="007527CB">
              <w:rPr>
                <w:rFonts w:eastAsia="Calibri" w:cs="Open Sans"/>
                <w:iCs/>
                <w:color w:val="000000"/>
                <w:szCs w:val="20"/>
              </w:rPr>
              <w:t>Lycaena</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dispar</w:t>
            </w:r>
            <w:proofErr w:type="spellEnd"/>
            <w:r w:rsidRPr="007527CB">
              <w:rPr>
                <w:rFonts w:eastAsia="Calibri" w:cs="Open Sans"/>
                <w:iCs/>
                <w:color w:val="000000"/>
                <w:szCs w:val="20"/>
              </w:rPr>
              <w:t>;</w:t>
            </w:r>
          </w:p>
          <w:p w14:paraId="73179BCE"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piskorz </w:t>
            </w:r>
            <w:proofErr w:type="spellStart"/>
            <w:r w:rsidRPr="007527CB">
              <w:rPr>
                <w:rFonts w:eastAsia="Calibri" w:cs="Open Sans"/>
                <w:iCs/>
                <w:color w:val="000000"/>
                <w:szCs w:val="20"/>
              </w:rPr>
              <w:t>Misgurnus</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fossilis</w:t>
            </w:r>
            <w:proofErr w:type="spellEnd"/>
            <w:r w:rsidRPr="007527CB">
              <w:rPr>
                <w:rFonts w:eastAsia="Calibri" w:cs="Open Sans"/>
                <w:iCs/>
                <w:color w:val="000000"/>
                <w:szCs w:val="20"/>
              </w:rPr>
              <w:t>;</w:t>
            </w:r>
          </w:p>
          <w:p w14:paraId="6BC113A9"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nocek łydkowłosy </w:t>
            </w:r>
            <w:proofErr w:type="spellStart"/>
            <w:r w:rsidRPr="007527CB">
              <w:rPr>
                <w:rFonts w:eastAsia="Calibri" w:cs="Open Sans"/>
                <w:iCs/>
                <w:color w:val="000000"/>
                <w:szCs w:val="20"/>
              </w:rPr>
              <w:t>Myotis</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dasycneme</w:t>
            </w:r>
            <w:proofErr w:type="spellEnd"/>
            <w:r w:rsidRPr="007527CB">
              <w:rPr>
                <w:rFonts w:eastAsia="Calibri" w:cs="Open Sans"/>
                <w:iCs/>
                <w:color w:val="000000"/>
                <w:szCs w:val="20"/>
              </w:rPr>
              <w:t>;</w:t>
            </w:r>
          </w:p>
          <w:p w14:paraId="691C34E6"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proofErr w:type="spellStart"/>
            <w:r w:rsidRPr="007527CB">
              <w:rPr>
                <w:rFonts w:eastAsia="Calibri" w:cs="Open Sans"/>
                <w:iCs/>
                <w:color w:val="000000"/>
                <w:szCs w:val="20"/>
              </w:rPr>
              <w:t>trzepla</w:t>
            </w:r>
            <w:proofErr w:type="spellEnd"/>
            <w:r w:rsidRPr="007527CB">
              <w:rPr>
                <w:rFonts w:eastAsia="Calibri" w:cs="Open Sans"/>
                <w:iCs/>
                <w:color w:val="000000"/>
                <w:szCs w:val="20"/>
              </w:rPr>
              <w:t xml:space="preserve"> zielona </w:t>
            </w:r>
            <w:proofErr w:type="spellStart"/>
            <w:r w:rsidRPr="007527CB">
              <w:rPr>
                <w:rFonts w:eastAsia="Calibri" w:cs="Open Sans"/>
                <w:iCs/>
                <w:color w:val="000000"/>
                <w:szCs w:val="20"/>
              </w:rPr>
              <w:t>Ophiogomphus</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cecilia</w:t>
            </w:r>
            <w:proofErr w:type="spellEnd"/>
            <w:r w:rsidRPr="007527CB">
              <w:rPr>
                <w:rFonts w:eastAsia="Calibri" w:cs="Open Sans"/>
                <w:iCs/>
                <w:color w:val="000000"/>
                <w:szCs w:val="20"/>
              </w:rPr>
              <w:t>;</w:t>
            </w:r>
          </w:p>
          <w:p w14:paraId="7A265B28"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różanka europejska </w:t>
            </w:r>
            <w:proofErr w:type="spellStart"/>
            <w:r w:rsidRPr="007527CB">
              <w:rPr>
                <w:rFonts w:eastAsia="Calibri" w:cs="Open Sans"/>
                <w:iCs/>
                <w:color w:val="000000"/>
                <w:szCs w:val="20"/>
              </w:rPr>
              <w:t>Rhodeus</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amarus</w:t>
            </w:r>
            <w:proofErr w:type="spellEnd"/>
            <w:r w:rsidRPr="007527CB">
              <w:rPr>
                <w:rFonts w:eastAsia="Calibri" w:cs="Open Sans"/>
                <w:iCs/>
                <w:color w:val="000000"/>
                <w:szCs w:val="20"/>
              </w:rPr>
              <w:t>;</w:t>
            </w:r>
          </w:p>
          <w:p w14:paraId="2C83F42F" w14:textId="77777777" w:rsidR="00581397" w:rsidRPr="007527CB" w:rsidRDefault="00581397">
            <w:pPr>
              <w:numPr>
                <w:ilvl w:val="0"/>
                <w:numId w:val="87"/>
              </w:numPr>
              <w:spacing w:before="60" w:line="276" w:lineRule="auto"/>
              <w:jc w:val="both"/>
              <w:cnfStyle w:val="000000100000" w:firstRow="0" w:lastRow="0" w:firstColumn="0" w:lastColumn="0" w:oddVBand="0" w:evenVBand="0" w:oddHBand="1" w:evenHBand="0" w:firstRowFirstColumn="0" w:firstRowLastColumn="0" w:lastRowFirstColumn="0" w:lastRowLastColumn="0"/>
              <w:rPr>
                <w:rFonts w:eastAsia="Calibri" w:cs="Open Sans"/>
                <w:iCs/>
                <w:color w:val="000000"/>
                <w:szCs w:val="20"/>
              </w:rPr>
            </w:pPr>
            <w:r w:rsidRPr="007527CB">
              <w:rPr>
                <w:rFonts w:eastAsia="Calibri" w:cs="Open Sans"/>
                <w:iCs/>
                <w:color w:val="000000"/>
                <w:szCs w:val="20"/>
              </w:rPr>
              <w:t xml:space="preserve">traszka grzebieniasta </w:t>
            </w:r>
            <w:proofErr w:type="spellStart"/>
            <w:r w:rsidRPr="007527CB">
              <w:rPr>
                <w:rFonts w:eastAsia="Calibri" w:cs="Open Sans"/>
                <w:iCs/>
                <w:color w:val="000000"/>
                <w:szCs w:val="20"/>
              </w:rPr>
              <w:t>Triturus</w:t>
            </w:r>
            <w:proofErr w:type="spellEnd"/>
            <w:r w:rsidRPr="007527CB">
              <w:rPr>
                <w:rFonts w:eastAsia="Calibri" w:cs="Open Sans"/>
                <w:iCs/>
                <w:color w:val="000000"/>
                <w:szCs w:val="20"/>
              </w:rPr>
              <w:t xml:space="preserve"> </w:t>
            </w:r>
            <w:proofErr w:type="spellStart"/>
            <w:r w:rsidRPr="007527CB">
              <w:rPr>
                <w:rFonts w:eastAsia="Calibri" w:cs="Open Sans"/>
                <w:iCs/>
                <w:color w:val="000000"/>
                <w:szCs w:val="20"/>
              </w:rPr>
              <w:t>cristatus</w:t>
            </w:r>
            <w:proofErr w:type="spellEnd"/>
            <w:r w:rsidRPr="007527CB">
              <w:rPr>
                <w:rFonts w:eastAsia="Calibri" w:cs="Open Sans"/>
                <w:iCs/>
                <w:color w:val="000000"/>
                <w:szCs w:val="20"/>
              </w:rPr>
              <w:t xml:space="preserve">.  </w:t>
            </w:r>
          </w:p>
        </w:tc>
      </w:tr>
      <w:tr w:rsidR="00581397" w:rsidRPr="007527CB" w14:paraId="1CC98B22" w14:textId="77777777" w:rsidTr="007527CB">
        <w:trPr>
          <w:trHeight w:val="70"/>
        </w:trPr>
        <w:tc>
          <w:tcPr>
            <w:cnfStyle w:val="001000000000" w:firstRow="0" w:lastRow="0" w:firstColumn="1" w:lastColumn="0" w:oddVBand="0" w:evenVBand="0" w:oddHBand="0" w:evenHBand="0" w:firstRowFirstColumn="0" w:firstRowLastColumn="0" w:lastRowFirstColumn="0" w:lastRowLastColumn="0"/>
            <w:tcW w:w="9713" w:type="dxa"/>
            <w:gridSpan w:val="2"/>
            <w:tcBorders>
              <w:left w:val="none" w:sz="0" w:space="0" w:color="auto"/>
            </w:tcBorders>
            <w:shd w:val="clear" w:color="auto" w:fill="D50000"/>
          </w:tcPr>
          <w:p w14:paraId="4F2014C4" w14:textId="77777777" w:rsidR="00581397" w:rsidRPr="007527CB" w:rsidRDefault="00581397" w:rsidP="00E12F78">
            <w:pPr>
              <w:spacing w:before="60" w:line="276" w:lineRule="auto"/>
              <w:jc w:val="center"/>
              <w:rPr>
                <w:rFonts w:cs="Open Sans"/>
                <w:iCs/>
                <w:color w:val="000000"/>
                <w:szCs w:val="20"/>
              </w:rPr>
            </w:pPr>
            <w:r w:rsidRPr="007527CB">
              <w:rPr>
                <w:rFonts w:cs="Open Sans"/>
                <w:iCs/>
                <w:szCs w:val="20"/>
              </w:rPr>
              <w:t>OBSZAR NATURA 2000 PRADOLINA WARSZAWSKO-BERLIŃSKA</w:t>
            </w:r>
          </w:p>
        </w:tc>
      </w:tr>
      <w:tr w:rsidR="00581397" w:rsidRPr="007527CB" w14:paraId="4FE92B02" w14:textId="77777777" w:rsidTr="007527CB">
        <w:trPr>
          <w:cnfStyle w:val="000000100000" w:firstRow="0" w:lastRow="0" w:firstColumn="0" w:lastColumn="0" w:oddVBand="0" w:evenVBand="0" w:oddHBand="1" w:evenHBand="0" w:firstRowFirstColumn="0" w:firstRowLastColumn="0" w:lastRowFirstColumn="0" w:lastRowLastColumn="0"/>
          <w:trHeight w:val="392"/>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7AEB485A" w14:textId="77777777" w:rsidR="00581397" w:rsidRPr="007527CB" w:rsidRDefault="00581397" w:rsidP="00E12F78">
            <w:pPr>
              <w:spacing w:line="276" w:lineRule="auto"/>
              <w:jc w:val="center"/>
              <w:rPr>
                <w:rFonts w:eastAsia="Cambria" w:cs="Open Sans"/>
                <w:b w:val="0"/>
                <w:bCs w:val="0"/>
                <w:color w:val="000000" w:themeColor="text1"/>
                <w:szCs w:val="20"/>
              </w:rPr>
            </w:pPr>
            <w:r w:rsidRPr="007527CB">
              <w:rPr>
                <w:rFonts w:eastAsia="Cambria" w:cs="Open Sans"/>
                <w:b w:val="0"/>
                <w:bCs w:val="0"/>
                <w:color w:val="000000" w:themeColor="text1"/>
                <w:szCs w:val="20"/>
              </w:rPr>
              <w:t>Kod obszaru</w:t>
            </w:r>
          </w:p>
        </w:tc>
        <w:tc>
          <w:tcPr>
            <w:tcW w:w="7881" w:type="dxa"/>
            <w:shd w:val="clear" w:color="auto" w:fill="FFFFFF" w:themeFill="background1"/>
          </w:tcPr>
          <w:p w14:paraId="2F439CF5"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color w:val="000000"/>
                <w:szCs w:val="20"/>
              </w:rPr>
              <w:t>PLB100001</w:t>
            </w:r>
          </w:p>
        </w:tc>
      </w:tr>
      <w:tr w:rsidR="00581397" w:rsidRPr="007527CB" w14:paraId="52599B8F" w14:textId="77777777" w:rsidTr="007527CB">
        <w:trPr>
          <w:trHeight w:val="695"/>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3F23DAEC" w14:textId="77777777" w:rsidR="00581397" w:rsidRPr="007527CB" w:rsidRDefault="00581397" w:rsidP="00E12F78">
            <w:pPr>
              <w:spacing w:line="276" w:lineRule="auto"/>
              <w:jc w:val="center"/>
              <w:rPr>
                <w:rFonts w:eastAsia="Cambria" w:cs="Open Sans"/>
                <w:b w:val="0"/>
                <w:bCs w:val="0"/>
                <w:color w:val="000000" w:themeColor="text1"/>
                <w:szCs w:val="20"/>
              </w:rPr>
            </w:pPr>
            <w:r w:rsidRPr="007527CB">
              <w:rPr>
                <w:rFonts w:eastAsia="Cambria" w:cs="Open Sans"/>
                <w:b w:val="0"/>
                <w:bCs w:val="0"/>
                <w:color w:val="000000" w:themeColor="text1"/>
                <w:szCs w:val="20"/>
              </w:rPr>
              <w:t>Data wyznaczenia</w:t>
            </w:r>
          </w:p>
        </w:tc>
        <w:tc>
          <w:tcPr>
            <w:tcW w:w="7881" w:type="dxa"/>
            <w:shd w:val="clear" w:color="auto" w:fill="FFFFFF" w:themeFill="background1"/>
          </w:tcPr>
          <w:p w14:paraId="5D92587D" w14:textId="77777777" w:rsidR="00581397" w:rsidRPr="007527CB" w:rsidRDefault="00581397" w:rsidP="00E12F78">
            <w:pPr>
              <w:spacing w:before="60" w:line="276" w:lineRule="auto"/>
              <w:jc w:val="both"/>
              <w:cnfStyle w:val="000000000000" w:firstRow="0" w:lastRow="0" w:firstColumn="0" w:lastColumn="0" w:oddVBand="0" w:evenVBand="0" w:oddHBand="0" w:evenHBand="0" w:firstRowFirstColumn="0" w:firstRowLastColumn="0" w:lastRowFirstColumn="0" w:lastRowLastColumn="0"/>
              <w:rPr>
                <w:rFonts w:cs="Open Sans"/>
                <w:iCs/>
                <w:color w:val="000000"/>
                <w:szCs w:val="20"/>
              </w:rPr>
            </w:pPr>
            <w:r w:rsidRPr="007527CB">
              <w:rPr>
                <w:rFonts w:cs="Open Sans"/>
                <w:iCs/>
                <w:color w:val="000000"/>
                <w:szCs w:val="20"/>
              </w:rPr>
              <w:t>2004-11-05</w:t>
            </w:r>
          </w:p>
        </w:tc>
      </w:tr>
      <w:tr w:rsidR="00581397" w:rsidRPr="007527CB" w14:paraId="49F6D494" w14:textId="77777777" w:rsidTr="007527CB">
        <w:trPr>
          <w:cnfStyle w:val="000000100000" w:firstRow="0" w:lastRow="0" w:firstColumn="0" w:lastColumn="0" w:oddVBand="0" w:evenVBand="0" w:oddHBand="1" w:evenHBand="0" w:firstRowFirstColumn="0" w:firstRowLastColumn="0" w:lastRowFirstColumn="0" w:lastRowLastColumn="0"/>
          <w:trHeight w:val="249"/>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52B1A938" w14:textId="77777777" w:rsidR="00581397" w:rsidRPr="007527CB" w:rsidRDefault="00581397" w:rsidP="00E12F78">
            <w:pPr>
              <w:spacing w:line="276" w:lineRule="auto"/>
              <w:jc w:val="center"/>
              <w:rPr>
                <w:rFonts w:eastAsia="Cambria" w:cs="Open Sans"/>
                <w:b w:val="0"/>
                <w:bCs w:val="0"/>
                <w:color w:val="000000" w:themeColor="text1"/>
                <w:szCs w:val="20"/>
              </w:rPr>
            </w:pPr>
            <w:r w:rsidRPr="007527CB">
              <w:rPr>
                <w:rFonts w:eastAsia="Cambria" w:cs="Open Sans"/>
                <w:b w:val="0"/>
                <w:bCs w:val="0"/>
                <w:color w:val="000000" w:themeColor="text1"/>
                <w:szCs w:val="20"/>
              </w:rPr>
              <w:t>Rodzaj ochrony</w:t>
            </w:r>
          </w:p>
        </w:tc>
        <w:tc>
          <w:tcPr>
            <w:tcW w:w="7881" w:type="dxa"/>
            <w:shd w:val="clear" w:color="auto" w:fill="FFFFFF" w:themeFill="background1"/>
          </w:tcPr>
          <w:p w14:paraId="04B5B53F"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color w:val="000000"/>
                <w:szCs w:val="20"/>
              </w:rPr>
              <w:t>Dyrektywa ptasia</w:t>
            </w:r>
          </w:p>
        </w:tc>
      </w:tr>
      <w:tr w:rsidR="00581397" w:rsidRPr="007527CB" w14:paraId="30113100" w14:textId="77777777" w:rsidTr="007527CB">
        <w:trPr>
          <w:trHeight w:val="197"/>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1D460F6E" w14:textId="77777777" w:rsidR="00581397" w:rsidRPr="007527CB" w:rsidRDefault="00581397" w:rsidP="00E12F78">
            <w:pPr>
              <w:spacing w:line="276" w:lineRule="auto"/>
              <w:jc w:val="center"/>
              <w:rPr>
                <w:rFonts w:eastAsia="Cambria" w:cs="Open Sans"/>
                <w:b w:val="0"/>
                <w:bCs w:val="0"/>
                <w:color w:val="000000" w:themeColor="text1"/>
                <w:szCs w:val="20"/>
              </w:rPr>
            </w:pPr>
            <w:r w:rsidRPr="007527CB">
              <w:rPr>
                <w:rFonts w:eastAsia="Cambria" w:cs="Open Sans"/>
                <w:b w:val="0"/>
                <w:bCs w:val="0"/>
                <w:color w:val="000000" w:themeColor="text1"/>
                <w:szCs w:val="20"/>
              </w:rPr>
              <w:t>Powierzchnia</w:t>
            </w:r>
          </w:p>
        </w:tc>
        <w:tc>
          <w:tcPr>
            <w:tcW w:w="7881" w:type="dxa"/>
            <w:shd w:val="clear" w:color="auto" w:fill="FFFFFF" w:themeFill="background1"/>
          </w:tcPr>
          <w:p w14:paraId="23CAA463" w14:textId="77777777" w:rsidR="00581397" w:rsidRPr="007527CB" w:rsidRDefault="00581397" w:rsidP="00E12F78">
            <w:pPr>
              <w:spacing w:before="60" w:line="276" w:lineRule="auto"/>
              <w:jc w:val="both"/>
              <w:cnfStyle w:val="000000000000" w:firstRow="0" w:lastRow="0" w:firstColumn="0" w:lastColumn="0" w:oddVBand="0" w:evenVBand="0" w:oddHBand="0" w:evenHBand="0" w:firstRowFirstColumn="0" w:firstRowLastColumn="0" w:lastRowFirstColumn="0" w:lastRowLastColumn="0"/>
              <w:rPr>
                <w:rFonts w:cs="Open Sans"/>
                <w:iCs/>
                <w:color w:val="000000"/>
                <w:szCs w:val="20"/>
              </w:rPr>
            </w:pPr>
            <w:r w:rsidRPr="007527CB">
              <w:rPr>
                <w:rFonts w:cs="Open Sans"/>
                <w:iCs/>
                <w:color w:val="000000"/>
                <w:szCs w:val="20"/>
              </w:rPr>
              <w:t>23412,4200 ha</w:t>
            </w:r>
          </w:p>
        </w:tc>
      </w:tr>
      <w:tr w:rsidR="00581397" w:rsidRPr="007527CB" w14:paraId="5A2C876A" w14:textId="77777777" w:rsidTr="007527CB">
        <w:trPr>
          <w:cnfStyle w:val="000000100000" w:firstRow="0" w:lastRow="0" w:firstColumn="0" w:lastColumn="0" w:oddVBand="0" w:evenVBand="0" w:oddHBand="1" w:evenHBand="0" w:firstRowFirstColumn="0" w:firstRowLastColumn="0" w:lastRowFirstColumn="0" w:lastRowLastColumn="0"/>
          <w:trHeight w:val="4568"/>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1E9187F9" w14:textId="77777777" w:rsidR="00581397" w:rsidRPr="007527CB" w:rsidRDefault="00581397" w:rsidP="00E12F78">
            <w:pPr>
              <w:spacing w:line="276" w:lineRule="auto"/>
              <w:ind w:right="46"/>
              <w:jc w:val="center"/>
              <w:rPr>
                <w:rFonts w:cs="Open Sans"/>
                <w:b w:val="0"/>
                <w:bCs w:val="0"/>
                <w:color w:val="000000" w:themeColor="text1"/>
                <w:szCs w:val="20"/>
              </w:rPr>
            </w:pPr>
            <w:r w:rsidRPr="007527CB">
              <w:rPr>
                <w:rFonts w:cs="Open Sans"/>
                <w:b w:val="0"/>
                <w:bCs w:val="0"/>
                <w:color w:val="000000" w:themeColor="text1"/>
                <w:szCs w:val="20"/>
              </w:rPr>
              <w:t>Plan zadań</w:t>
            </w:r>
          </w:p>
          <w:p w14:paraId="501A0D0F" w14:textId="77777777" w:rsidR="00581397" w:rsidRPr="007527CB" w:rsidRDefault="00581397" w:rsidP="00E12F78">
            <w:pPr>
              <w:spacing w:line="276" w:lineRule="auto"/>
              <w:jc w:val="center"/>
              <w:rPr>
                <w:rFonts w:eastAsia="Cambria" w:cs="Open Sans"/>
                <w:b w:val="0"/>
                <w:bCs w:val="0"/>
                <w:color w:val="000000" w:themeColor="text1"/>
                <w:szCs w:val="20"/>
              </w:rPr>
            </w:pPr>
            <w:r w:rsidRPr="007527CB">
              <w:rPr>
                <w:rFonts w:eastAsia="Cambria" w:cs="Open Sans"/>
                <w:b w:val="0"/>
                <w:bCs w:val="0"/>
                <w:color w:val="000000" w:themeColor="text1"/>
                <w:szCs w:val="20"/>
              </w:rPr>
              <w:t>Ochronnych (cele działań ochronnych oraz identyfikacja istniejących i potencjalnych zagrożeń</w:t>
            </w:r>
          </w:p>
        </w:tc>
        <w:tc>
          <w:tcPr>
            <w:tcW w:w="7881" w:type="dxa"/>
            <w:shd w:val="clear" w:color="auto" w:fill="FFFFFF" w:themeFill="background1"/>
          </w:tcPr>
          <w:p w14:paraId="1273DBBB"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color w:val="000000"/>
                <w:szCs w:val="20"/>
              </w:rPr>
              <w:t xml:space="preserve">Zarządzenie Regionalnego Dyrektora Ochrony Środowiska w Łodzi i Regionalnego Dyrektora Ochrony Środowiska w Poznaniu z dnia 22 marca </w:t>
            </w:r>
            <w:proofErr w:type="gramStart"/>
            <w:r w:rsidRPr="007527CB">
              <w:rPr>
                <w:rFonts w:cs="Open Sans"/>
                <w:iCs/>
                <w:color w:val="000000"/>
                <w:szCs w:val="20"/>
              </w:rPr>
              <w:t>2016r.</w:t>
            </w:r>
            <w:proofErr w:type="gramEnd"/>
            <w:r w:rsidRPr="007527CB">
              <w:rPr>
                <w:rFonts w:cs="Open Sans"/>
                <w:iCs/>
                <w:color w:val="000000"/>
                <w:szCs w:val="20"/>
              </w:rPr>
              <w:t xml:space="preserve"> w sprawie ustanowienia planu zadań ochronnych dla obszaru Natura 2000 Pradolina Warszawsko-Berlińska PLB100001.</w:t>
            </w:r>
          </w:p>
          <w:p w14:paraId="01C16244"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p>
          <w:p w14:paraId="72E36932" w14:textId="351EBEAA"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color w:val="000000"/>
                <w:szCs w:val="20"/>
              </w:rPr>
              <w:t xml:space="preserve">Zarządzenie Regionalnego Dyrektora Ochrony Środowiska w Łodzi i Regionalnego Dyrektora Ochrony Środowiska w Poznaniu z dnia 4 kwietnia </w:t>
            </w:r>
            <w:proofErr w:type="gramStart"/>
            <w:r w:rsidRPr="007527CB">
              <w:rPr>
                <w:rFonts w:cs="Open Sans"/>
                <w:iCs/>
                <w:color w:val="000000"/>
                <w:szCs w:val="20"/>
              </w:rPr>
              <w:t>2018r.</w:t>
            </w:r>
            <w:proofErr w:type="gramEnd"/>
            <w:r w:rsidRPr="007527CB">
              <w:rPr>
                <w:rFonts w:cs="Open Sans"/>
                <w:iCs/>
                <w:color w:val="000000"/>
                <w:szCs w:val="20"/>
              </w:rPr>
              <w:t xml:space="preserve"> </w:t>
            </w:r>
            <w:proofErr w:type="spellStart"/>
            <w:r w:rsidR="007527CB">
              <w:rPr>
                <w:rFonts w:cs="Open Sans"/>
                <w:iCs/>
                <w:color w:val="000000"/>
                <w:szCs w:val="20"/>
              </w:rPr>
              <w:t>z</w:t>
            </w:r>
            <w:r w:rsidRPr="007527CB">
              <w:rPr>
                <w:rFonts w:cs="Open Sans"/>
                <w:iCs/>
                <w:color w:val="000000"/>
                <w:szCs w:val="20"/>
              </w:rPr>
              <w:t>mieniajace</w:t>
            </w:r>
            <w:proofErr w:type="spellEnd"/>
            <w:r w:rsidRPr="007527CB">
              <w:rPr>
                <w:rFonts w:cs="Open Sans"/>
                <w:iCs/>
                <w:color w:val="000000"/>
                <w:szCs w:val="20"/>
              </w:rPr>
              <w:t xml:space="preserve"> zarządzenie w sprawie ustanowienia planu zadań ochronnych dla obszaru Natura 2000 Pradolina Warszawsko-Berlińska PLB100001.</w:t>
            </w:r>
          </w:p>
          <w:p w14:paraId="1947A099"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p>
          <w:p w14:paraId="6BE8DA88"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color w:val="000000"/>
                <w:szCs w:val="20"/>
              </w:rPr>
              <w:lastRenderedPageBreak/>
              <w:t xml:space="preserve"> </w:t>
            </w:r>
            <w:r w:rsidRPr="007527CB">
              <w:rPr>
                <w:rFonts w:cs="Open Sans"/>
                <w:iCs/>
                <w:noProof/>
                <w:color w:val="000000"/>
                <w:szCs w:val="20"/>
              </w:rPr>
              <w:drawing>
                <wp:inline distT="0" distB="0" distL="0" distR="0" wp14:anchorId="4C047A3A" wp14:editId="62D1EC6B">
                  <wp:extent cx="4867275" cy="5597525"/>
                  <wp:effectExtent l="0" t="0" r="9525" b="3175"/>
                  <wp:docPr id="233146780"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3146780" name=""/>
                          <pic:cNvPicPr/>
                        </pic:nvPicPr>
                        <pic:blipFill>
                          <a:blip r:embed="rId65"/>
                          <a:stretch>
                            <a:fillRect/>
                          </a:stretch>
                        </pic:blipFill>
                        <pic:spPr>
                          <a:xfrm>
                            <a:off x="0" y="0"/>
                            <a:ext cx="4867275" cy="5597525"/>
                          </a:xfrm>
                          <a:prstGeom prst="rect">
                            <a:avLst/>
                          </a:prstGeom>
                        </pic:spPr>
                      </pic:pic>
                    </a:graphicData>
                  </a:graphic>
                </wp:inline>
              </w:drawing>
            </w:r>
          </w:p>
          <w:p w14:paraId="5F148226"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noProof/>
                <w:color w:val="000000"/>
                <w:szCs w:val="20"/>
              </w:rPr>
              <w:lastRenderedPageBreak/>
              <w:drawing>
                <wp:inline distT="0" distB="0" distL="0" distR="0" wp14:anchorId="2A67AD8C" wp14:editId="6679A42E">
                  <wp:extent cx="4867275" cy="6920865"/>
                  <wp:effectExtent l="0" t="0" r="9525" b="0"/>
                  <wp:docPr id="754151770"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4151770" name=""/>
                          <pic:cNvPicPr/>
                        </pic:nvPicPr>
                        <pic:blipFill>
                          <a:blip r:embed="rId66"/>
                          <a:stretch>
                            <a:fillRect/>
                          </a:stretch>
                        </pic:blipFill>
                        <pic:spPr>
                          <a:xfrm>
                            <a:off x="0" y="0"/>
                            <a:ext cx="4867275" cy="6920865"/>
                          </a:xfrm>
                          <a:prstGeom prst="rect">
                            <a:avLst/>
                          </a:prstGeom>
                        </pic:spPr>
                      </pic:pic>
                    </a:graphicData>
                  </a:graphic>
                </wp:inline>
              </w:drawing>
            </w:r>
          </w:p>
          <w:p w14:paraId="30D1D77A"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noProof/>
                <w:color w:val="000000"/>
                <w:szCs w:val="20"/>
              </w:rPr>
              <w:lastRenderedPageBreak/>
              <w:drawing>
                <wp:inline distT="0" distB="0" distL="0" distR="0" wp14:anchorId="639C6E1F" wp14:editId="03398D4E">
                  <wp:extent cx="4867275" cy="6934200"/>
                  <wp:effectExtent l="0" t="0" r="9525" b="0"/>
                  <wp:docPr id="314082407"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082407" name=""/>
                          <pic:cNvPicPr/>
                        </pic:nvPicPr>
                        <pic:blipFill>
                          <a:blip r:embed="rId67"/>
                          <a:stretch>
                            <a:fillRect/>
                          </a:stretch>
                        </pic:blipFill>
                        <pic:spPr>
                          <a:xfrm>
                            <a:off x="0" y="0"/>
                            <a:ext cx="4867275" cy="6934200"/>
                          </a:xfrm>
                          <a:prstGeom prst="rect">
                            <a:avLst/>
                          </a:prstGeom>
                        </pic:spPr>
                      </pic:pic>
                    </a:graphicData>
                  </a:graphic>
                </wp:inline>
              </w:drawing>
            </w:r>
          </w:p>
          <w:p w14:paraId="7D443DD5"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noProof/>
                <w:color w:val="000000"/>
                <w:szCs w:val="20"/>
              </w:rPr>
              <w:lastRenderedPageBreak/>
              <w:drawing>
                <wp:inline distT="0" distB="0" distL="0" distR="0" wp14:anchorId="51EEAE58" wp14:editId="4CA34AF9">
                  <wp:extent cx="4867275" cy="3265170"/>
                  <wp:effectExtent l="0" t="0" r="9525" b="0"/>
                  <wp:docPr id="169820053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8200531" name=""/>
                          <pic:cNvPicPr/>
                        </pic:nvPicPr>
                        <pic:blipFill>
                          <a:blip r:embed="rId68"/>
                          <a:stretch>
                            <a:fillRect/>
                          </a:stretch>
                        </pic:blipFill>
                        <pic:spPr>
                          <a:xfrm>
                            <a:off x="0" y="0"/>
                            <a:ext cx="4867275" cy="3265170"/>
                          </a:xfrm>
                          <a:prstGeom prst="rect">
                            <a:avLst/>
                          </a:prstGeom>
                        </pic:spPr>
                      </pic:pic>
                    </a:graphicData>
                  </a:graphic>
                </wp:inline>
              </w:drawing>
            </w:r>
          </w:p>
          <w:p w14:paraId="3E04FE67"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p>
          <w:p w14:paraId="60A09028"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noProof/>
                <w:color w:val="000000"/>
                <w:szCs w:val="20"/>
              </w:rPr>
              <w:lastRenderedPageBreak/>
              <w:drawing>
                <wp:inline distT="0" distB="0" distL="0" distR="0" wp14:anchorId="2F801D9B" wp14:editId="60FC9368">
                  <wp:extent cx="4867275" cy="6010275"/>
                  <wp:effectExtent l="0" t="0" r="9525" b="9525"/>
                  <wp:docPr id="77674220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6742201" name=""/>
                          <pic:cNvPicPr/>
                        </pic:nvPicPr>
                        <pic:blipFill>
                          <a:blip r:embed="rId69"/>
                          <a:stretch>
                            <a:fillRect/>
                          </a:stretch>
                        </pic:blipFill>
                        <pic:spPr>
                          <a:xfrm>
                            <a:off x="0" y="0"/>
                            <a:ext cx="4867275" cy="6010275"/>
                          </a:xfrm>
                          <a:prstGeom prst="rect">
                            <a:avLst/>
                          </a:prstGeom>
                        </pic:spPr>
                      </pic:pic>
                    </a:graphicData>
                  </a:graphic>
                </wp:inline>
              </w:drawing>
            </w:r>
          </w:p>
          <w:p w14:paraId="0AC7271A"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noProof/>
                <w:color w:val="000000"/>
                <w:szCs w:val="20"/>
              </w:rPr>
              <w:lastRenderedPageBreak/>
              <w:drawing>
                <wp:inline distT="0" distB="0" distL="0" distR="0" wp14:anchorId="54AFDD4A" wp14:editId="79C937EC">
                  <wp:extent cx="4867275" cy="6778625"/>
                  <wp:effectExtent l="0" t="0" r="9525" b="3175"/>
                  <wp:docPr id="677330612"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7330612" name=""/>
                          <pic:cNvPicPr/>
                        </pic:nvPicPr>
                        <pic:blipFill>
                          <a:blip r:embed="rId70"/>
                          <a:stretch>
                            <a:fillRect/>
                          </a:stretch>
                        </pic:blipFill>
                        <pic:spPr>
                          <a:xfrm>
                            <a:off x="0" y="0"/>
                            <a:ext cx="4867275" cy="6778625"/>
                          </a:xfrm>
                          <a:prstGeom prst="rect">
                            <a:avLst/>
                          </a:prstGeom>
                        </pic:spPr>
                      </pic:pic>
                    </a:graphicData>
                  </a:graphic>
                </wp:inline>
              </w:drawing>
            </w:r>
          </w:p>
          <w:p w14:paraId="1533B863"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noProof/>
                <w:color w:val="000000"/>
                <w:szCs w:val="20"/>
              </w:rPr>
              <w:lastRenderedPageBreak/>
              <w:drawing>
                <wp:inline distT="0" distB="0" distL="0" distR="0" wp14:anchorId="377342FC" wp14:editId="5BDD86C0">
                  <wp:extent cx="4867275" cy="6891655"/>
                  <wp:effectExtent l="0" t="0" r="9525" b="4445"/>
                  <wp:docPr id="733697452"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3697452" name=""/>
                          <pic:cNvPicPr/>
                        </pic:nvPicPr>
                        <pic:blipFill>
                          <a:blip r:embed="rId71"/>
                          <a:stretch>
                            <a:fillRect/>
                          </a:stretch>
                        </pic:blipFill>
                        <pic:spPr>
                          <a:xfrm>
                            <a:off x="0" y="0"/>
                            <a:ext cx="4867275" cy="6891655"/>
                          </a:xfrm>
                          <a:prstGeom prst="rect">
                            <a:avLst/>
                          </a:prstGeom>
                        </pic:spPr>
                      </pic:pic>
                    </a:graphicData>
                  </a:graphic>
                </wp:inline>
              </w:drawing>
            </w:r>
          </w:p>
          <w:p w14:paraId="7C355A52"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noProof/>
                <w:color w:val="000000"/>
                <w:szCs w:val="20"/>
              </w:rPr>
              <w:lastRenderedPageBreak/>
              <w:drawing>
                <wp:inline distT="0" distB="0" distL="0" distR="0" wp14:anchorId="5C875F58" wp14:editId="5061ACE0">
                  <wp:extent cx="4867275" cy="6770370"/>
                  <wp:effectExtent l="0" t="0" r="9525" b="0"/>
                  <wp:docPr id="1149204629"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9204629" name=""/>
                          <pic:cNvPicPr/>
                        </pic:nvPicPr>
                        <pic:blipFill>
                          <a:blip r:embed="rId72"/>
                          <a:stretch>
                            <a:fillRect/>
                          </a:stretch>
                        </pic:blipFill>
                        <pic:spPr>
                          <a:xfrm>
                            <a:off x="0" y="0"/>
                            <a:ext cx="4867275" cy="6770370"/>
                          </a:xfrm>
                          <a:prstGeom prst="rect">
                            <a:avLst/>
                          </a:prstGeom>
                        </pic:spPr>
                      </pic:pic>
                    </a:graphicData>
                  </a:graphic>
                </wp:inline>
              </w:drawing>
            </w:r>
          </w:p>
          <w:p w14:paraId="25D6EA03"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noProof/>
                <w:color w:val="000000"/>
                <w:szCs w:val="20"/>
              </w:rPr>
              <w:lastRenderedPageBreak/>
              <w:drawing>
                <wp:inline distT="0" distB="0" distL="0" distR="0" wp14:anchorId="4E31FB85" wp14:editId="6E8AF79A">
                  <wp:extent cx="4867275" cy="6866890"/>
                  <wp:effectExtent l="0" t="0" r="9525" b="0"/>
                  <wp:docPr id="230404004"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0404004" name=""/>
                          <pic:cNvPicPr/>
                        </pic:nvPicPr>
                        <pic:blipFill>
                          <a:blip r:embed="rId73"/>
                          <a:stretch>
                            <a:fillRect/>
                          </a:stretch>
                        </pic:blipFill>
                        <pic:spPr>
                          <a:xfrm>
                            <a:off x="0" y="0"/>
                            <a:ext cx="4867275" cy="6866890"/>
                          </a:xfrm>
                          <a:prstGeom prst="rect">
                            <a:avLst/>
                          </a:prstGeom>
                        </pic:spPr>
                      </pic:pic>
                    </a:graphicData>
                  </a:graphic>
                </wp:inline>
              </w:drawing>
            </w:r>
          </w:p>
          <w:p w14:paraId="40DC300F"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noProof/>
                <w:color w:val="000000"/>
                <w:szCs w:val="20"/>
              </w:rPr>
              <w:lastRenderedPageBreak/>
              <w:drawing>
                <wp:inline distT="0" distB="0" distL="0" distR="0" wp14:anchorId="6449CA6D" wp14:editId="7DE79E9F">
                  <wp:extent cx="4867275" cy="2752090"/>
                  <wp:effectExtent l="0" t="0" r="9525" b="0"/>
                  <wp:docPr id="1847618438"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7618438" name=""/>
                          <pic:cNvPicPr/>
                        </pic:nvPicPr>
                        <pic:blipFill>
                          <a:blip r:embed="rId74"/>
                          <a:stretch>
                            <a:fillRect/>
                          </a:stretch>
                        </pic:blipFill>
                        <pic:spPr>
                          <a:xfrm>
                            <a:off x="0" y="0"/>
                            <a:ext cx="4867275" cy="2752090"/>
                          </a:xfrm>
                          <a:prstGeom prst="rect">
                            <a:avLst/>
                          </a:prstGeom>
                        </pic:spPr>
                      </pic:pic>
                    </a:graphicData>
                  </a:graphic>
                </wp:inline>
              </w:drawing>
            </w:r>
          </w:p>
        </w:tc>
      </w:tr>
      <w:tr w:rsidR="00581397" w:rsidRPr="007527CB" w14:paraId="31D7E4FA" w14:textId="77777777" w:rsidTr="007527CB">
        <w:trPr>
          <w:trHeight w:val="1833"/>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tcBorders>
            <w:shd w:val="clear" w:color="auto" w:fill="FFFFFF" w:themeFill="background1"/>
            <w:vAlign w:val="center"/>
          </w:tcPr>
          <w:p w14:paraId="7953D0C9" w14:textId="77777777" w:rsidR="00581397" w:rsidRPr="007527CB" w:rsidRDefault="00581397" w:rsidP="00E12F78">
            <w:pPr>
              <w:spacing w:line="276" w:lineRule="auto"/>
              <w:jc w:val="center"/>
              <w:rPr>
                <w:rFonts w:eastAsia="Cambria" w:cs="Open Sans"/>
                <w:b w:val="0"/>
                <w:bCs w:val="0"/>
                <w:color w:val="000000" w:themeColor="text1"/>
                <w:szCs w:val="20"/>
              </w:rPr>
            </w:pPr>
            <w:r w:rsidRPr="007527CB">
              <w:rPr>
                <w:rFonts w:eastAsia="Cambria" w:cs="Open Sans"/>
                <w:b w:val="0"/>
                <w:bCs w:val="0"/>
                <w:color w:val="000000" w:themeColor="text1"/>
                <w:szCs w:val="20"/>
              </w:rPr>
              <w:lastRenderedPageBreak/>
              <w:t>Charakterystyka obszaru</w:t>
            </w:r>
          </w:p>
        </w:tc>
        <w:tc>
          <w:tcPr>
            <w:tcW w:w="7881" w:type="dxa"/>
            <w:shd w:val="clear" w:color="auto" w:fill="FFFFFF" w:themeFill="background1"/>
          </w:tcPr>
          <w:p w14:paraId="1F7DA2B6" w14:textId="77777777" w:rsidR="00581397" w:rsidRPr="007527CB" w:rsidRDefault="00581397" w:rsidP="00E12F78">
            <w:pPr>
              <w:spacing w:before="60" w:line="276" w:lineRule="auto"/>
              <w:jc w:val="both"/>
              <w:cnfStyle w:val="000000000000" w:firstRow="0" w:lastRow="0" w:firstColumn="0" w:lastColumn="0" w:oddVBand="0" w:evenVBand="0" w:oddHBand="0" w:evenHBand="0" w:firstRowFirstColumn="0" w:firstRowLastColumn="0" w:lastRowFirstColumn="0" w:lastRowLastColumn="0"/>
              <w:rPr>
                <w:rFonts w:cs="Open Sans"/>
                <w:iCs/>
                <w:color w:val="000000"/>
                <w:szCs w:val="20"/>
              </w:rPr>
            </w:pPr>
            <w:r w:rsidRPr="007527CB">
              <w:rPr>
                <w:rFonts w:cs="Open Sans"/>
                <w:iCs/>
                <w:color w:val="000000"/>
                <w:szCs w:val="20"/>
              </w:rPr>
              <w:t xml:space="preserve">Obszar obejmuje odcinek Pradoliny Warszawsko-Berlińskiej pomiędzy Łowiczem a Dąbiem (długości około 80 km, o średniej szerokości 2 km). W obrębie obszaru specjalnej ochrony ptaków Pradolina Warszawsko-Berlińska PLB100001 znajduje się obszar „siedliskowy” Pradolina Bzury-Neru PLH100006. Decydującą rolę w ukształtowaniu powierzchni omawianego obszaru odegrała tzw. epoka lodowa, która spowodowała przekształcenie wcześniejszej rzeźby terenu. Główne rysy współczesnego układu pradoliny powstały w okresie zlodowacenia środkowopolskiego stadium Warty. Ostatecznie, dolinę uformowało zlodowacenie bałtyckie, którego faza leszczyńska nadała temu terenowi dzisiejszy kształt. Pozostałością po tych procesach są przede wszystkim formy wypukłe, tj. Wzgórza Domaniewickie, Góra Św. </w:t>
            </w:r>
            <w:proofErr w:type="gramStart"/>
            <w:r w:rsidRPr="007527CB">
              <w:rPr>
                <w:rFonts w:cs="Open Sans"/>
                <w:iCs/>
                <w:color w:val="000000"/>
                <w:szCs w:val="20"/>
              </w:rPr>
              <w:t>Małgorzaty,</w:t>
            </w:r>
            <w:proofErr w:type="gramEnd"/>
            <w:r w:rsidRPr="007527CB">
              <w:rPr>
                <w:rFonts w:cs="Open Sans"/>
                <w:iCs/>
                <w:color w:val="000000"/>
                <w:szCs w:val="20"/>
              </w:rPr>
              <w:t xml:space="preserve"> czy Morena Kutnowska. Charakterystyczną cechą obszaru jest obecność szerokiej na kilka kilometrów płaskiej pradoliny usytuowanej równoleżnikowo. Płaskie, zatorfione dno tego obszaru ciągnie się od Soboty w kierunku zachodnim, przecina wododział Wisły i Odry, sięgając miejscowości Dąbie. Dno pradoliny ujęte jest w wyraźne krawędzie. W najwęższym miejscu, w okolicach wsi Dobrogosty, pradolina ma ok. 1 km szerokości. Rozszerza się stopniowo w kierunku wschodnim by osiągnąć szerokość kilku kilometrów w okolicach Piątku i Łowicza. Pradolina odwadniana jest przez dwie rzeki: płynący na zachód Ner, należący do dorzecza Odry oraz płynącą na wschód, należącą do dorzecza Wisły – Bzurę. Ner, który odwadnia zachodnią część pradoliny płynie sztucznym, wyprostowanym korytem. Wpływając do pradoliny rzeka zmienia kierunek z południkowego na równoleżnikowy. W początkowym swym odcinku biegnącym przez obszar Natura 2000, tj. od wsi </w:t>
            </w:r>
            <w:proofErr w:type="spellStart"/>
            <w:r w:rsidRPr="007527CB">
              <w:rPr>
                <w:rFonts w:cs="Open Sans"/>
                <w:iCs/>
                <w:color w:val="000000"/>
                <w:szCs w:val="20"/>
              </w:rPr>
              <w:t>Parski</w:t>
            </w:r>
            <w:proofErr w:type="spellEnd"/>
            <w:r w:rsidRPr="007527CB">
              <w:rPr>
                <w:rFonts w:cs="Open Sans"/>
                <w:iCs/>
                <w:color w:val="000000"/>
                <w:szCs w:val="20"/>
              </w:rPr>
              <w:t xml:space="preserve"> do Leszna, Ner płynie wśród rozległych łąk kośnych, pastwisk i turzycowisk. Na odcinku od wsi </w:t>
            </w:r>
            <w:proofErr w:type="spellStart"/>
            <w:r w:rsidRPr="007527CB">
              <w:rPr>
                <w:rFonts w:cs="Open Sans"/>
                <w:iCs/>
                <w:color w:val="000000"/>
                <w:szCs w:val="20"/>
              </w:rPr>
              <w:t>Kossew</w:t>
            </w:r>
            <w:proofErr w:type="spellEnd"/>
            <w:r w:rsidRPr="007527CB">
              <w:rPr>
                <w:rFonts w:cs="Open Sans"/>
                <w:iCs/>
                <w:color w:val="000000"/>
                <w:szCs w:val="20"/>
              </w:rPr>
              <w:t xml:space="preserve"> do Grodziska w dolinie rzeki występują liczne szpalery drzew oddzielające poszczególne kwatery wypasu bydła oraz niewielkie zadrzewienia topolowe i wierzbowe. W bezpośredniej bliskości koryta rzeki rosną pozostałości dawnych lasów łęgowych. Północna część doliny, w okolicy wsi Nagórki, zajęta jest przez </w:t>
            </w:r>
            <w:r w:rsidRPr="007527CB">
              <w:rPr>
                <w:rFonts w:cs="Open Sans"/>
                <w:iCs/>
                <w:color w:val="000000"/>
                <w:szCs w:val="20"/>
              </w:rPr>
              <w:lastRenderedPageBreak/>
              <w:t xml:space="preserve">rozległe turzycowiska i łąki kośne pozbawione </w:t>
            </w:r>
            <w:proofErr w:type="spellStart"/>
            <w:r w:rsidRPr="007527CB">
              <w:rPr>
                <w:rFonts w:cs="Open Sans"/>
                <w:iCs/>
                <w:color w:val="000000"/>
                <w:szCs w:val="20"/>
              </w:rPr>
              <w:t>zadrzewień</w:t>
            </w:r>
            <w:proofErr w:type="spellEnd"/>
            <w:r w:rsidRPr="007527CB">
              <w:rPr>
                <w:rFonts w:cs="Open Sans"/>
                <w:iCs/>
                <w:color w:val="000000"/>
                <w:szCs w:val="20"/>
              </w:rPr>
              <w:t xml:space="preserve">. W dalszym odcinku doliny Neru, w okolicach Dąbia, teren jest silnie przekształcony. Dno pradoliny poprzecinane jest mozaiką kanałów, </w:t>
            </w:r>
            <w:proofErr w:type="spellStart"/>
            <w:r w:rsidRPr="007527CB">
              <w:rPr>
                <w:rFonts w:cs="Open Sans"/>
                <w:iCs/>
                <w:color w:val="000000"/>
                <w:szCs w:val="20"/>
              </w:rPr>
              <w:t>zadrzewień</w:t>
            </w:r>
            <w:proofErr w:type="spellEnd"/>
            <w:r w:rsidRPr="007527CB">
              <w:rPr>
                <w:rFonts w:cs="Open Sans"/>
                <w:iCs/>
                <w:color w:val="000000"/>
                <w:szCs w:val="20"/>
              </w:rPr>
              <w:t xml:space="preserve"> i dołów potorfowych w różnych fazach sukcesji. Występują tu również duże połacie trzcinowisk, leżące po obu stronach koryta rzeki. Dolina Neru w granicach ostoi odwadniana jest dodatkowo przez dwa kanały melioracyjne: leżący po południowej stronie rzeki Kanał Niemiecki i Kanał Królewski - usytuowany po stronie północnej. Bzura wpływa do ostoi na peryferiach Łęczycy, gdzie zmienia swój bieg z południkowego na równoleżnikowy i płynie dalej ku północnemu-wschodowi w kierunku Wisły. Podobnie jak w przypadku Neru, koryto rzeki jest silnie przekształcone. W połowie lat 80. XX w. na tym terenie wykonano prace melioracyjne. Efektem ich była całkowita regulacja koryta rzeki, usunięcie nadrzecznych drzew i krzewów oraz podniesienie dna koryta w stosunku do dna pradoliny. Odcinek obszaru Natura 2000 odwadniany przez Bzurę uległ silniejszym przekształceniom pochodzenia antropogenicznego w stosunku do obszaru zachodniego, odwadnianego przez Ner. Wykonane prace melioracyjne spowodowały znaczne osuszenie dna pradoliny, a co za tym idzie degradację pokładów torfu i zanik naturalnych zbiorowisk roślinnych. Początkowy odcinek doliny Bzury, leżący między Łęczycą a Dobrogostami, zajmują suche, wielogatunkowe łąki kośne i pastwiska. W wielu miejscach zaorano obszar łąk w celu uprawy zbóż. Poczynając od wsi Rybitwy aż do wsi Ktery dolina staje się bardziej podmokła, a suche łąki ustępują zaroślom łozy, szuwarom turzycowym i trzcinowiskom. Rozległe </w:t>
            </w:r>
            <w:proofErr w:type="spellStart"/>
            <w:r w:rsidRPr="007527CB">
              <w:rPr>
                <w:rFonts w:cs="Open Sans"/>
                <w:iCs/>
                <w:color w:val="000000"/>
                <w:szCs w:val="20"/>
              </w:rPr>
              <w:t>łozowiska</w:t>
            </w:r>
            <w:proofErr w:type="spellEnd"/>
            <w:r w:rsidRPr="007527CB">
              <w:rPr>
                <w:rFonts w:cs="Open Sans"/>
                <w:iCs/>
                <w:color w:val="000000"/>
                <w:szCs w:val="20"/>
              </w:rPr>
              <w:t xml:space="preserve">, przedzielone obszarami turzycowisk i wilgotnych łąk ciągną się dalej na wschód aż do wsi Orłów. Na odcinku od Soboty do Łowicza, dolina staje się ponownie sucha, a turzycowiska i wilgotne łąki ustępują miejsca zdegradowanym zbiorowiskom trawiastym. Odcinek Pradoliny Warszawsko-Berlińskiej zajęty przez dolinę Bzury charakteryzuje się występowaniem kompleksów leśnych leżących w dolinie lub na jej krawędzi. Największe z nich znajdują się koło wsi Ktery, Goślub, Młogoszyn i Pęcławice. Elementem </w:t>
            </w:r>
            <w:proofErr w:type="gramStart"/>
            <w:r w:rsidRPr="007527CB">
              <w:rPr>
                <w:rFonts w:cs="Open Sans"/>
                <w:iCs/>
                <w:color w:val="000000"/>
                <w:szCs w:val="20"/>
              </w:rPr>
              <w:t>antropogenicznym</w:t>
            </w:r>
            <w:proofErr w:type="gramEnd"/>
            <w:r w:rsidRPr="007527CB">
              <w:rPr>
                <w:rFonts w:cs="Open Sans"/>
                <w:iCs/>
                <w:color w:val="000000"/>
                <w:szCs w:val="20"/>
              </w:rPr>
              <w:t xml:space="preserve"> lecz na stałe wpisanym w krajobraz i przyrodę pradoliny są stawy rybne: Walewice, Psary, Okręt i Rydwan. Kompleksy stawów rybnych znajdują się w wschodniej części obszaru, na południe od Bzury. Stanowią one istotną w skali Polski ostoję ptaków wodno-błotnych, ważną szczególnie podczas wiosennych i jesiennych przelotów. Przenikanie się przyrody i efektów działalności gospodarczej człowieka w granicach Pradoliny zaowocowało wytworzeniem się specyficznej mozaiki siedlisk przyrodniczych złożonych z łąk, pastwisk, pól uprawnych, turzycowisk, zarośli wierzbowych, łęgów, starorzeczy, stawów i cieków. Pradolina Warszawsko-Berlińska PLB100001 mimo niemal tysiącletniego użytkowania gospodarczego, stanowi ważną w skali regionu, kraju i sieci obszarów Natura 2000, ostoję różnorodności biologicznej.</w:t>
            </w:r>
          </w:p>
        </w:tc>
      </w:tr>
      <w:tr w:rsidR="00581397" w:rsidRPr="007527CB" w14:paraId="502FD803" w14:textId="77777777" w:rsidTr="007527CB">
        <w:trPr>
          <w:cnfStyle w:val="000000100000" w:firstRow="0" w:lastRow="0" w:firstColumn="0" w:lastColumn="0" w:oddVBand="0" w:evenVBand="0" w:oddHBand="1" w:evenHBand="0" w:firstRowFirstColumn="0" w:firstRowLastColumn="0" w:lastRowFirstColumn="0" w:lastRowLastColumn="0"/>
          <w:trHeight w:val="1833"/>
        </w:trPr>
        <w:tc>
          <w:tcPr>
            <w:cnfStyle w:val="001000000000" w:firstRow="0" w:lastRow="0" w:firstColumn="1" w:lastColumn="0" w:oddVBand="0" w:evenVBand="0" w:oddHBand="0" w:evenHBand="0" w:firstRowFirstColumn="0" w:firstRowLastColumn="0" w:lastRowFirstColumn="0" w:lastRowLastColumn="0"/>
            <w:tcW w:w="1832" w:type="dxa"/>
            <w:tcBorders>
              <w:left w:val="none" w:sz="0" w:space="0" w:color="auto"/>
              <w:bottom w:val="none" w:sz="0" w:space="0" w:color="auto"/>
            </w:tcBorders>
            <w:shd w:val="clear" w:color="auto" w:fill="FFFFFF" w:themeFill="background1"/>
            <w:vAlign w:val="center"/>
          </w:tcPr>
          <w:p w14:paraId="427821E3" w14:textId="77777777" w:rsidR="00581397" w:rsidRPr="007527CB" w:rsidRDefault="00581397" w:rsidP="00E12F78">
            <w:pPr>
              <w:spacing w:line="276" w:lineRule="auto"/>
              <w:jc w:val="center"/>
              <w:rPr>
                <w:rFonts w:eastAsia="Cambria" w:cs="Open Sans"/>
                <w:b w:val="0"/>
                <w:bCs w:val="0"/>
                <w:color w:val="000000" w:themeColor="text1"/>
                <w:szCs w:val="20"/>
              </w:rPr>
            </w:pPr>
            <w:r w:rsidRPr="007527CB">
              <w:rPr>
                <w:rFonts w:eastAsia="Cambria" w:cs="Open Sans"/>
                <w:b w:val="0"/>
                <w:bCs w:val="0"/>
                <w:color w:val="000000" w:themeColor="text1"/>
                <w:szCs w:val="20"/>
              </w:rPr>
              <w:lastRenderedPageBreak/>
              <w:t>Przedmioty ochrony</w:t>
            </w:r>
          </w:p>
        </w:tc>
        <w:tc>
          <w:tcPr>
            <w:tcW w:w="7881" w:type="dxa"/>
            <w:shd w:val="clear" w:color="auto" w:fill="FFFFFF" w:themeFill="background1"/>
          </w:tcPr>
          <w:p w14:paraId="15B8DDDB" w14:textId="77777777" w:rsidR="00581397" w:rsidRPr="007527CB" w:rsidRDefault="00581397" w:rsidP="00E12F78">
            <w:pPr>
              <w:spacing w:before="60" w:line="276" w:lineRule="auto"/>
              <w:jc w:val="both"/>
              <w:cnfStyle w:val="000000100000" w:firstRow="0" w:lastRow="0" w:firstColumn="0" w:lastColumn="0" w:oddVBand="0" w:evenVBand="0" w:oddHBand="1" w:evenHBand="0" w:firstRowFirstColumn="0" w:firstRowLastColumn="0" w:lastRowFirstColumn="0" w:lastRowLastColumn="0"/>
              <w:rPr>
                <w:rFonts w:cs="Open Sans"/>
                <w:iCs/>
                <w:color w:val="000000"/>
                <w:szCs w:val="20"/>
              </w:rPr>
            </w:pPr>
            <w:r w:rsidRPr="007527CB">
              <w:rPr>
                <w:rFonts w:cs="Open Sans"/>
                <w:iCs/>
                <w:color w:val="000000"/>
                <w:szCs w:val="20"/>
              </w:rPr>
              <w:t>Gatunki objęte art. 4 dyrektywy 2009I147IWE i gatunki wymienione w załączniku II do dyrektywy 92I43IEWG:</w:t>
            </w:r>
          </w:p>
          <w:p w14:paraId="7023CC9C"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perkozek </w:t>
            </w:r>
            <w:proofErr w:type="spellStart"/>
            <w:r w:rsidRPr="007527CB">
              <w:rPr>
                <w:rFonts w:ascii="Open Sans" w:hAnsi="Open Sans" w:cs="Open Sans"/>
                <w:iCs/>
                <w:szCs w:val="20"/>
              </w:rPr>
              <w:t>Tachybaptus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ruficollis</w:t>
            </w:r>
            <w:proofErr w:type="spellEnd"/>
            <w:r w:rsidRPr="007527CB">
              <w:rPr>
                <w:rFonts w:ascii="Open Sans" w:hAnsi="Open Sans" w:cs="Open Sans"/>
                <w:iCs/>
                <w:szCs w:val="20"/>
              </w:rPr>
              <w:t>;</w:t>
            </w:r>
          </w:p>
          <w:p w14:paraId="286D6366"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perkoz dwuczuby </w:t>
            </w:r>
            <w:proofErr w:type="spellStart"/>
            <w:r w:rsidRPr="007527CB">
              <w:rPr>
                <w:rFonts w:ascii="Open Sans" w:hAnsi="Open Sans" w:cs="Open Sans"/>
                <w:iCs/>
                <w:szCs w:val="20"/>
              </w:rPr>
              <w:t>Podiceps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cristatus</w:t>
            </w:r>
            <w:proofErr w:type="spellEnd"/>
            <w:r w:rsidRPr="007527CB">
              <w:rPr>
                <w:rFonts w:ascii="Open Sans" w:hAnsi="Open Sans" w:cs="Open Sans"/>
                <w:iCs/>
                <w:szCs w:val="20"/>
              </w:rPr>
              <w:t>;</w:t>
            </w:r>
          </w:p>
          <w:p w14:paraId="078B1B19"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perkoz rdzawoszyi </w:t>
            </w:r>
            <w:proofErr w:type="spellStart"/>
            <w:r w:rsidRPr="007527CB">
              <w:rPr>
                <w:rFonts w:ascii="Open Sans" w:hAnsi="Open Sans" w:cs="Open Sans"/>
                <w:iCs/>
                <w:szCs w:val="20"/>
              </w:rPr>
              <w:t>Podiceps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grisegena</w:t>
            </w:r>
            <w:proofErr w:type="spellEnd"/>
            <w:r w:rsidRPr="007527CB">
              <w:rPr>
                <w:rFonts w:ascii="Open Sans" w:hAnsi="Open Sans" w:cs="Open Sans"/>
                <w:iCs/>
                <w:szCs w:val="20"/>
              </w:rPr>
              <w:t>;</w:t>
            </w:r>
          </w:p>
          <w:p w14:paraId="7E9B35CA"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zausznik </w:t>
            </w:r>
            <w:proofErr w:type="spellStart"/>
            <w:r w:rsidRPr="007527CB">
              <w:rPr>
                <w:rFonts w:ascii="Open Sans" w:hAnsi="Open Sans" w:cs="Open Sans"/>
                <w:iCs/>
                <w:szCs w:val="20"/>
              </w:rPr>
              <w:t>Podiceps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nigricollis</w:t>
            </w:r>
            <w:proofErr w:type="spellEnd"/>
            <w:r w:rsidRPr="007527CB">
              <w:rPr>
                <w:rFonts w:ascii="Open Sans" w:hAnsi="Open Sans" w:cs="Open Sans"/>
                <w:iCs/>
                <w:szCs w:val="20"/>
              </w:rPr>
              <w:t>;</w:t>
            </w:r>
          </w:p>
          <w:p w14:paraId="236B90ED"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bąk </w:t>
            </w:r>
            <w:proofErr w:type="spellStart"/>
            <w:r w:rsidRPr="007527CB">
              <w:rPr>
                <w:rFonts w:ascii="Open Sans" w:hAnsi="Open Sans" w:cs="Open Sans"/>
                <w:iCs/>
                <w:szCs w:val="20"/>
              </w:rPr>
              <w:t>Botaurus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stellaris</w:t>
            </w:r>
            <w:proofErr w:type="spellEnd"/>
            <w:r w:rsidRPr="007527CB">
              <w:rPr>
                <w:rFonts w:ascii="Open Sans" w:hAnsi="Open Sans" w:cs="Open Sans"/>
                <w:iCs/>
                <w:szCs w:val="20"/>
              </w:rPr>
              <w:t>;</w:t>
            </w:r>
          </w:p>
          <w:p w14:paraId="70A3A864"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łabędź czarnodzioby </w:t>
            </w:r>
            <w:proofErr w:type="spellStart"/>
            <w:r w:rsidRPr="007527CB">
              <w:rPr>
                <w:rFonts w:ascii="Open Sans" w:hAnsi="Open Sans" w:cs="Open Sans"/>
                <w:iCs/>
                <w:szCs w:val="20"/>
              </w:rPr>
              <w:t>Cyngus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columbianus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bewickii</w:t>
            </w:r>
            <w:proofErr w:type="spellEnd"/>
            <w:r w:rsidRPr="007527CB">
              <w:rPr>
                <w:rFonts w:ascii="Open Sans" w:hAnsi="Open Sans" w:cs="Open Sans"/>
                <w:iCs/>
                <w:szCs w:val="20"/>
              </w:rPr>
              <w:t>;</w:t>
            </w:r>
          </w:p>
          <w:p w14:paraId="517FEB6E"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gęś zbożowa </w:t>
            </w:r>
            <w:proofErr w:type="spellStart"/>
            <w:r w:rsidRPr="007527CB">
              <w:rPr>
                <w:rFonts w:ascii="Open Sans" w:hAnsi="Open Sans" w:cs="Open Sans"/>
                <w:iCs/>
                <w:szCs w:val="20"/>
              </w:rPr>
              <w:t>Anser</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fabalis</w:t>
            </w:r>
            <w:proofErr w:type="spellEnd"/>
            <w:r w:rsidRPr="007527CB">
              <w:rPr>
                <w:rFonts w:ascii="Open Sans" w:hAnsi="Open Sans" w:cs="Open Sans"/>
                <w:iCs/>
                <w:szCs w:val="20"/>
              </w:rPr>
              <w:t>;</w:t>
            </w:r>
          </w:p>
          <w:p w14:paraId="3377B267"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gęś białoczelna </w:t>
            </w:r>
            <w:proofErr w:type="spellStart"/>
            <w:r w:rsidRPr="007527CB">
              <w:rPr>
                <w:rFonts w:ascii="Open Sans" w:hAnsi="Open Sans" w:cs="Open Sans"/>
                <w:iCs/>
                <w:szCs w:val="20"/>
              </w:rPr>
              <w:t>Anser</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albifrons</w:t>
            </w:r>
            <w:proofErr w:type="spellEnd"/>
            <w:r w:rsidRPr="007527CB">
              <w:rPr>
                <w:rFonts w:ascii="Open Sans" w:hAnsi="Open Sans" w:cs="Open Sans"/>
                <w:iCs/>
                <w:szCs w:val="20"/>
              </w:rPr>
              <w:t>;</w:t>
            </w:r>
          </w:p>
          <w:p w14:paraId="1203F249"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gęgawa </w:t>
            </w:r>
            <w:proofErr w:type="spellStart"/>
            <w:r w:rsidRPr="007527CB">
              <w:rPr>
                <w:rFonts w:ascii="Open Sans" w:hAnsi="Open Sans" w:cs="Open Sans"/>
                <w:iCs/>
                <w:szCs w:val="20"/>
              </w:rPr>
              <w:t>Anser</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anser</w:t>
            </w:r>
            <w:proofErr w:type="spellEnd"/>
            <w:r w:rsidRPr="007527CB">
              <w:rPr>
                <w:rFonts w:ascii="Open Sans" w:hAnsi="Open Sans" w:cs="Open Sans"/>
                <w:iCs/>
                <w:szCs w:val="20"/>
              </w:rPr>
              <w:t>;</w:t>
            </w:r>
          </w:p>
          <w:p w14:paraId="3C729E55"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krakwa </w:t>
            </w:r>
            <w:proofErr w:type="spellStart"/>
            <w:r w:rsidRPr="007527CB">
              <w:rPr>
                <w:rFonts w:ascii="Open Sans" w:hAnsi="Open Sans" w:cs="Open Sans"/>
                <w:iCs/>
                <w:szCs w:val="20"/>
              </w:rPr>
              <w:t>Anas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strepera</w:t>
            </w:r>
            <w:proofErr w:type="spellEnd"/>
            <w:r w:rsidRPr="007527CB">
              <w:rPr>
                <w:rFonts w:ascii="Open Sans" w:hAnsi="Open Sans" w:cs="Open Sans"/>
                <w:iCs/>
                <w:szCs w:val="20"/>
              </w:rPr>
              <w:t>;</w:t>
            </w:r>
          </w:p>
          <w:p w14:paraId="1430E51E"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cyranka </w:t>
            </w:r>
            <w:proofErr w:type="spellStart"/>
            <w:r w:rsidRPr="007527CB">
              <w:rPr>
                <w:rFonts w:ascii="Open Sans" w:hAnsi="Open Sans" w:cs="Open Sans"/>
                <w:iCs/>
                <w:szCs w:val="20"/>
              </w:rPr>
              <w:t>Anas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querquedula</w:t>
            </w:r>
            <w:proofErr w:type="spellEnd"/>
            <w:r w:rsidRPr="007527CB">
              <w:rPr>
                <w:rFonts w:ascii="Open Sans" w:hAnsi="Open Sans" w:cs="Open Sans"/>
                <w:iCs/>
                <w:szCs w:val="20"/>
              </w:rPr>
              <w:t>;</w:t>
            </w:r>
          </w:p>
          <w:p w14:paraId="32D27941"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płaskonos </w:t>
            </w:r>
            <w:proofErr w:type="spellStart"/>
            <w:r w:rsidRPr="007527CB">
              <w:rPr>
                <w:rFonts w:ascii="Open Sans" w:hAnsi="Open Sans" w:cs="Open Sans"/>
                <w:iCs/>
                <w:szCs w:val="20"/>
              </w:rPr>
              <w:t>Anas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clypeata</w:t>
            </w:r>
            <w:proofErr w:type="spellEnd"/>
            <w:r w:rsidRPr="007527CB">
              <w:rPr>
                <w:rFonts w:ascii="Open Sans" w:hAnsi="Open Sans" w:cs="Open Sans"/>
                <w:iCs/>
                <w:szCs w:val="20"/>
              </w:rPr>
              <w:t>;</w:t>
            </w:r>
          </w:p>
          <w:p w14:paraId="4F8285C8"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głowienka </w:t>
            </w:r>
            <w:proofErr w:type="spellStart"/>
            <w:r w:rsidRPr="007527CB">
              <w:rPr>
                <w:rFonts w:ascii="Open Sans" w:hAnsi="Open Sans" w:cs="Open Sans"/>
                <w:iCs/>
                <w:szCs w:val="20"/>
              </w:rPr>
              <w:t>Aythya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ferina</w:t>
            </w:r>
            <w:proofErr w:type="spellEnd"/>
            <w:r w:rsidRPr="007527CB">
              <w:rPr>
                <w:rFonts w:ascii="Open Sans" w:hAnsi="Open Sans" w:cs="Open Sans"/>
                <w:iCs/>
                <w:szCs w:val="20"/>
              </w:rPr>
              <w:t>;</w:t>
            </w:r>
          </w:p>
          <w:p w14:paraId="5D533B52"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czernica </w:t>
            </w:r>
            <w:proofErr w:type="spellStart"/>
            <w:r w:rsidRPr="007527CB">
              <w:rPr>
                <w:rFonts w:ascii="Open Sans" w:hAnsi="Open Sans" w:cs="Open Sans"/>
                <w:iCs/>
                <w:szCs w:val="20"/>
              </w:rPr>
              <w:t>Aythya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fuligula</w:t>
            </w:r>
            <w:proofErr w:type="spellEnd"/>
            <w:r w:rsidRPr="007527CB">
              <w:rPr>
                <w:rFonts w:ascii="Open Sans" w:hAnsi="Open Sans" w:cs="Open Sans"/>
                <w:iCs/>
                <w:szCs w:val="20"/>
              </w:rPr>
              <w:t>;</w:t>
            </w:r>
          </w:p>
          <w:p w14:paraId="5D17A7AE"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bielik </w:t>
            </w:r>
            <w:proofErr w:type="spellStart"/>
            <w:r w:rsidRPr="007527CB">
              <w:rPr>
                <w:rFonts w:ascii="Open Sans" w:hAnsi="Open Sans" w:cs="Open Sans"/>
                <w:iCs/>
                <w:szCs w:val="20"/>
              </w:rPr>
              <w:t>Haliaeetus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albicilla</w:t>
            </w:r>
            <w:proofErr w:type="spellEnd"/>
            <w:r w:rsidRPr="007527CB">
              <w:rPr>
                <w:rFonts w:ascii="Open Sans" w:hAnsi="Open Sans" w:cs="Open Sans"/>
                <w:iCs/>
                <w:szCs w:val="20"/>
              </w:rPr>
              <w:t>;</w:t>
            </w:r>
          </w:p>
          <w:p w14:paraId="6F88B7D1"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błotniak stawowy Circus </w:t>
            </w:r>
            <w:proofErr w:type="spellStart"/>
            <w:r w:rsidRPr="007527CB">
              <w:rPr>
                <w:rFonts w:ascii="Open Sans" w:hAnsi="Open Sans" w:cs="Open Sans"/>
                <w:iCs/>
                <w:szCs w:val="20"/>
              </w:rPr>
              <w:t>aeruginosus</w:t>
            </w:r>
            <w:proofErr w:type="spellEnd"/>
            <w:r w:rsidRPr="007527CB">
              <w:rPr>
                <w:rFonts w:ascii="Open Sans" w:hAnsi="Open Sans" w:cs="Open Sans"/>
                <w:iCs/>
                <w:szCs w:val="20"/>
              </w:rPr>
              <w:t>;</w:t>
            </w:r>
          </w:p>
          <w:p w14:paraId="6B00C58F"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błotniak łąkowy Circus </w:t>
            </w:r>
            <w:proofErr w:type="spellStart"/>
            <w:r w:rsidRPr="007527CB">
              <w:rPr>
                <w:rFonts w:ascii="Open Sans" w:hAnsi="Open Sans" w:cs="Open Sans"/>
                <w:iCs/>
                <w:szCs w:val="20"/>
              </w:rPr>
              <w:t>pygargus</w:t>
            </w:r>
            <w:proofErr w:type="spellEnd"/>
            <w:r w:rsidRPr="007527CB">
              <w:rPr>
                <w:rFonts w:ascii="Open Sans" w:hAnsi="Open Sans" w:cs="Open Sans"/>
                <w:iCs/>
                <w:szCs w:val="20"/>
              </w:rPr>
              <w:t>;</w:t>
            </w:r>
          </w:p>
          <w:p w14:paraId="17A7E9BA"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wodnik </w:t>
            </w:r>
            <w:proofErr w:type="spellStart"/>
            <w:r w:rsidRPr="007527CB">
              <w:rPr>
                <w:rFonts w:ascii="Open Sans" w:hAnsi="Open Sans" w:cs="Open Sans"/>
                <w:iCs/>
                <w:szCs w:val="20"/>
              </w:rPr>
              <w:t>Rallus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aquaticus</w:t>
            </w:r>
            <w:proofErr w:type="spellEnd"/>
            <w:r w:rsidRPr="007527CB">
              <w:rPr>
                <w:rFonts w:ascii="Open Sans" w:hAnsi="Open Sans" w:cs="Open Sans"/>
                <w:iCs/>
                <w:szCs w:val="20"/>
              </w:rPr>
              <w:t>;</w:t>
            </w:r>
          </w:p>
          <w:p w14:paraId="1FBE31E7"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kropiatka </w:t>
            </w:r>
            <w:proofErr w:type="spellStart"/>
            <w:r w:rsidRPr="007527CB">
              <w:rPr>
                <w:rFonts w:ascii="Open Sans" w:hAnsi="Open Sans" w:cs="Open Sans"/>
                <w:iCs/>
                <w:szCs w:val="20"/>
              </w:rPr>
              <w:t>Porzana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porzana</w:t>
            </w:r>
            <w:proofErr w:type="spellEnd"/>
            <w:r w:rsidRPr="007527CB">
              <w:rPr>
                <w:rFonts w:ascii="Open Sans" w:hAnsi="Open Sans" w:cs="Open Sans"/>
                <w:iCs/>
                <w:szCs w:val="20"/>
              </w:rPr>
              <w:t>;</w:t>
            </w:r>
          </w:p>
          <w:p w14:paraId="5E8D40A2"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zielonka </w:t>
            </w:r>
            <w:proofErr w:type="spellStart"/>
            <w:r w:rsidRPr="007527CB">
              <w:rPr>
                <w:rFonts w:ascii="Open Sans" w:hAnsi="Open Sans" w:cs="Open Sans"/>
                <w:iCs/>
                <w:szCs w:val="20"/>
              </w:rPr>
              <w:t>Porzana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parva</w:t>
            </w:r>
            <w:proofErr w:type="spellEnd"/>
            <w:r w:rsidRPr="007527CB">
              <w:rPr>
                <w:rFonts w:ascii="Open Sans" w:hAnsi="Open Sans" w:cs="Open Sans"/>
                <w:iCs/>
                <w:szCs w:val="20"/>
              </w:rPr>
              <w:t>;</w:t>
            </w:r>
          </w:p>
          <w:p w14:paraId="6BF57F42"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derkacz </w:t>
            </w:r>
            <w:proofErr w:type="spellStart"/>
            <w:r w:rsidRPr="007527CB">
              <w:rPr>
                <w:rFonts w:ascii="Open Sans" w:hAnsi="Open Sans" w:cs="Open Sans"/>
                <w:iCs/>
                <w:szCs w:val="20"/>
              </w:rPr>
              <w:t>Crex</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crex</w:t>
            </w:r>
            <w:proofErr w:type="spellEnd"/>
            <w:r w:rsidRPr="007527CB">
              <w:rPr>
                <w:rFonts w:ascii="Open Sans" w:hAnsi="Open Sans" w:cs="Open Sans"/>
                <w:iCs/>
                <w:szCs w:val="20"/>
              </w:rPr>
              <w:t>;</w:t>
            </w:r>
          </w:p>
          <w:p w14:paraId="44200335"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kokoszka </w:t>
            </w:r>
            <w:proofErr w:type="spellStart"/>
            <w:r w:rsidRPr="007527CB">
              <w:rPr>
                <w:rFonts w:ascii="Open Sans" w:hAnsi="Open Sans" w:cs="Open Sans"/>
                <w:iCs/>
                <w:szCs w:val="20"/>
              </w:rPr>
              <w:t>Gallinula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chloropus</w:t>
            </w:r>
            <w:proofErr w:type="spellEnd"/>
            <w:r w:rsidRPr="007527CB">
              <w:rPr>
                <w:rFonts w:ascii="Open Sans" w:hAnsi="Open Sans" w:cs="Open Sans"/>
                <w:iCs/>
                <w:szCs w:val="20"/>
              </w:rPr>
              <w:t>;</w:t>
            </w:r>
          </w:p>
          <w:p w14:paraId="1B27E83D"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łyska </w:t>
            </w:r>
            <w:proofErr w:type="spellStart"/>
            <w:r w:rsidRPr="007527CB">
              <w:rPr>
                <w:rFonts w:ascii="Open Sans" w:hAnsi="Open Sans" w:cs="Open Sans"/>
                <w:iCs/>
                <w:szCs w:val="20"/>
              </w:rPr>
              <w:t>Fulica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atra</w:t>
            </w:r>
            <w:proofErr w:type="spellEnd"/>
            <w:r w:rsidRPr="007527CB">
              <w:rPr>
                <w:rFonts w:ascii="Open Sans" w:hAnsi="Open Sans" w:cs="Open Sans"/>
                <w:iCs/>
                <w:szCs w:val="20"/>
              </w:rPr>
              <w:t>;</w:t>
            </w:r>
          </w:p>
          <w:p w14:paraId="650539C9"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siewka złota </w:t>
            </w:r>
            <w:proofErr w:type="spellStart"/>
            <w:r w:rsidRPr="007527CB">
              <w:rPr>
                <w:rFonts w:ascii="Open Sans" w:hAnsi="Open Sans" w:cs="Open Sans"/>
                <w:iCs/>
                <w:szCs w:val="20"/>
              </w:rPr>
              <w:t>Pluvialis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apricaria</w:t>
            </w:r>
            <w:proofErr w:type="spellEnd"/>
            <w:r w:rsidRPr="007527CB">
              <w:rPr>
                <w:rFonts w:ascii="Open Sans" w:hAnsi="Open Sans" w:cs="Open Sans"/>
                <w:iCs/>
                <w:szCs w:val="20"/>
              </w:rPr>
              <w:t>;</w:t>
            </w:r>
          </w:p>
          <w:p w14:paraId="1486B4C1"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kszyk </w:t>
            </w:r>
            <w:proofErr w:type="spellStart"/>
            <w:r w:rsidRPr="007527CB">
              <w:rPr>
                <w:rFonts w:ascii="Open Sans" w:hAnsi="Open Sans" w:cs="Open Sans"/>
                <w:iCs/>
                <w:szCs w:val="20"/>
              </w:rPr>
              <w:t>Gallinago</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gallinago</w:t>
            </w:r>
            <w:proofErr w:type="spellEnd"/>
            <w:r w:rsidRPr="007527CB">
              <w:rPr>
                <w:rFonts w:ascii="Open Sans" w:hAnsi="Open Sans" w:cs="Open Sans"/>
                <w:iCs/>
                <w:szCs w:val="20"/>
              </w:rPr>
              <w:t>;</w:t>
            </w:r>
          </w:p>
          <w:p w14:paraId="0ED116B3"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rycyk </w:t>
            </w:r>
            <w:proofErr w:type="spellStart"/>
            <w:r w:rsidRPr="007527CB">
              <w:rPr>
                <w:rFonts w:ascii="Open Sans" w:hAnsi="Open Sans" w:cs="Open Sans"/>
                <w:iCs/>
                <w:szCs w:val="20"/>
              </w:rPr>
              <w:t>Limosa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limosa</w:t>
            </w:r>
            <w:proofErr w:type="spellEnd"/>
            <w:r w:rsidRPr="007527CB">
              <w:rPr>
                <w:rFonts w:ascii="Open Sans" w:hAnsi="Open Sans" w:cs="Open Sans"/>
                <w:iCs/>
                <w:szCs w:val="20"/>
              </w:rPr>
              <w:t>;</w:t>
            </w:r>
          </w:p>
          <w:p w14:paraId="0660888E"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kulik wielki </w:t>
            </w:r>
            <w:proofErr w:type="spellStart"/>
            <w:r w:rsidRPr="007527CB">
              <w:rPr>
                <w:rFonts w:ascii="Open Sans" w:hAnsi="Open Sans" w:cs="Open Sans"/>
                <w:iCs/>
                <w:szCs w:val="20"/>
              </w:rPr>
              <w:t>Numenius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arquata</w:t>
            </w:r>
            <w:proofErr w:type="spellEnd"/>
            <w:r w:rsidRPr="007527CB">
              <w:rPr>
                <w:rFonts w:ascii="Open Sans" w:hAnsi="Open Sans" w:cs="Open Sans"/>
                <w:iCs/>
                <w:szCs w:val="20"/>
              </w:rPr>
              <w:t>;</w:t>
            </w:r>
          </w:p>
          <w:p w14:paraId="4063538D"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proofErr w:type="spellStart"/>
            <w:r w:rsidRPr="007527CB">
              <w:rPr>
                <w:rFonts w:ascii="Open Sans" w:hAnsi="Open Sans" w:cs="Open Sans"/>
                <w:iCs/>
                <w:szCs w:val="20"/>
              </w:rPr>
              <w:t>krwawodziób</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Tringa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totanus</w:t>
            </w:r>
            <w:proofErr w:type="spellEnd"/>
            <w:r w:rsidRPr="007527CB">
              <w:rPr>
                <w:rFonts w:ascii="Open Sans" w:hAnsi="Open Sans" w:cs="Open Sans"/>
                <w:iCs/>
                <w:szCs w:val="20"/>
              </w:rPr>
              <w:t>;</w:t>
            </w:r>
          </w:p>
          <w:p w14:paraId="3D892941"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rybitwa białowąsa </w:t>
            </w:r>
            <w:proofErr w:type="spellStart"/>
            <w:r w:rsidRPr="007527CB">
              <w:rPr>
                <w:rFonts w:ascii="Open Sans" w:hAnsi="Open Sans" w:cs="Open Sans"/>
                <w:iCs/>
                <w:szCs w:val="20"/>
              </w:rPr>
              <w:t>Chlidonias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hybrida</w:t>
            </w:r>
            <w:proofErr w:type="spellEnd"/>
            <w:r w:rsidRPr="007527CB">
              <w:rPr>
                <w:rFonts w:ascii="Open Sans" w:hAnsi="Open Sans" w:cs="Open Sans"/>
                <w:iCs/>
                <w:szCs w:val="20"/>
              </w:rPr>
              <w:t>;</w:t>
            </w:r>
          </w:p>
          <w:p w14:paraId="52008511"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rybitwa czarna </w:t>
            </w:r>
            <w:proofErr w:type="spellStart"/>
            <w:r w:rsidRPr="007527CB">
              <w:rPr>
                <w:rFonts w:ascii="Open Sans" w:hAnsi="Open Sans" w:cs="Open Sans"/>
                <w:iCs/>
                <w:szCs w:val="20"/>
              </w:rPr>
              <w:t>Chlidonias</w:t>
            </w:r>
            <w:proofErr w:type="spellEnd"/>
            <w:r w:rsidRPr="007527CB">
              <w:rPr>
                <w:rFonts w:ascii="Open Sans" w:hAnsi="Open Sans" w:cs="Open Sans"/>
                <w:iCs/>
                <w:szCs w:val="20"/>
              </w:rPr>
              <w:t xml:space="preserve"> Niger;</w:t>
            </w:r>
          </w:p>
          <w:p w14:paraId="78FDD0F0"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rybitwa białoskrzydła </w:t>
            </w:r>
            <w:proofErr w:type="spellStart"/>
            <w:r w:rsidRPr="007527CB">
              <w:rPr>
                <w:rFonts w:ascii="Open Sans" w:hAnsi="Open Sans" w:cs="Open Sans"/>
                <w:iCs/>
                <w:szCs w:val="20"/>
              </w:rPr>
              <w:t>Chlidonias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leucopterus</w:t>
            </w:r>
            <w:proofErr w:type="spellEnd"/>
            <w:r w:rsidRPr="007527CB">
              <w:rPr>
                <w:rFonts w:ascii="Open Sans" w:hAnsi="Open Sans" w:cs="Open Sans"/>
                <w:iCs/>
                <w:szCs w:val="20"/>
              </w:rPr>
              <w:t>;</w:t>
            </w:r>
          </w:p>
          <w:p w14:paraId="3C457961"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dudek </w:t>
            </w:r>
            <w:proofErr w:type="spellStart"/>
            <w:r w:rsidRPr="007527CB">
              <w:rPr>
                <w:rFonts w:ascii="Open Sans" w:hAnsi="Open Sans" w:cs="Open Sans"/>
                <w:iCs/>
                <w:szCs w:val="20"/>
              </w:rPr>
              <w:t>Upupa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epops</w:t>
            </w:r>
            <w:proofErr w:type="spellEnd"/>
            <w:r w:rsidRPr="007527CB">
              <w:rPr>
                <w:rFonts w:ascii="Open Sans" w:hAnsi="Open Sans" w:cs="Open Sans"/>
                <w:iCs/>
                <w:szCs w:val="20"/>
              </w:rPr>
              <w:t>;</w:t>
            </w:r>
          </w:p>
          <w:p w14:paraId="504E512F"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podróżniczek </w:t>
            </w:r>
            <w:proofErr w:type="spellStart"/>
            <w:r w:rsidRPr="007527CB">
              <w:rPr>
                <w:rFonts w:ascii="Open Sans" w:hAnsi="Open Sans" w:cs="Open Sans"/>
                <w:iCs/>
                <w:szCs w:val="20"/>
              </w:rPr>
              <w:t>Luscinia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svecica</w:t>
            </w:r>
            <w:proofErr w:type="spellEnd"/>
            <w:r w:rsidRPr="007527CB">
              <w:rPr>
                <w:rFonts w:ascii="Open Sans" w:hAnsi="Open Sans" w:cs="Open Sans"/>
                <w:iCs/>
                <w:szCs w:val="20"/>
              </w:rPr>
              <w:t>;</w:t>
            </w:r>
          </w:p>
          <w:p w14:paraId="678D54D5"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brzęczka </w:t>
            </w:r>
            <w:proofErr w:type="spellStart"/>
            <w:r w:rsidRPr="007527CB">
              <w:rPr>
                <w:rFonts w:ascii="Open Sans" w:hAnsi="Open Sans" w:cs="Open Sans"/>
                <w:iCs/>
                <w:szCs w:val="20"/>
              </w:rPr>
              <w:t>Locustella</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luscinioides</w:t>
            </w:r>
            <w:proofErr w:type="spellEnd"/>
            <w:r w:rsidRPr="007527CB">
              <w:rPr>
                <w:rFonts w:ascii="Open Sans" w:hAnsi="Open Sans" w:cs="Open Sans"/>
                <w:iCs/>
                <w:szCs w:val="20"/>
              </w:rPr>
              <w:t>;</w:t>
            </w:r>
          </w:p>
          <w:p w14:paraId="33FC6AA3"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lastRenderedPageBreak/>
              <w:t xml:space="preserve">wodniczka </w:t>
            </w:r>
            <w:proofErr w:type="spellStart"/>
            <w:r w:rsidRPr="007527CB">
              <w:rPr>
                <w:rFonts w:ascii="Open Sans" w:hAnsi="Open Sans" w:cs="Open Sans"/>
                <w:iCs/>
                <w:szCs w:val="20"/>
              </w:rPr>
              <w:t>Acrocephalus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paludicola</w:t>
            </w:r>
            <w:proofErr w:type="spellEnd"/>
            <w:r w:rsidRPr="007527CB">
              <w:rPr>
                <w:rFonts w:ascii="Open Sans" w:hAnsi="Open Sans" w:cs="Open Sans"/>
                <w:iCs/>
                <w:szCs w:val="20"/>
              </w:rPr>
              <w:t>;</w:t>
            </w:r>
          </w:p>
          <w:p w14:paraId="7593C155"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wąsatka </w:t>
            </w:r>
            <w:proofErr w:type="spellStart"/>
            <w:r w:rsidRPr="007527CB">
              <w:rPr>
                <w:rFonts w:ascii="Open Sans" w:hAnsi="Open Sans" w:cs="Open Sans"/>
                <w:iCs/>
                <w:szCs w:val="20"/>
              </w:rPr>
              <w:t>Panurus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biarmicus</w:t>
            </w:r>
            <w:proofErr w:type="spellEnd"/>
            <w:r w:rsidRPr="007527CB">
              <w:rPr>
                <w:rFonts w:ascii="Open Sans" w:hAnsi="Open Sans" w:cs="Open Sans"/>
                <w:iCs/>
                <w:szCs w:val="20"/>
              </w:rPr>
              <w:t>;</w:t>
            </w:r>
          </w:p>
          <w:p w14:paraId="406CDD14"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remiz </w:t>
            </w:r>
            <w:proofErr w:type="spellStart"/>
            <w:r w:rsidRPr="007527CB">
              <w:rPr>
                <w:rFonts w:ascii="Open Sans" w:hAnsi="Open Sans" w:cs="Open Sans"/>
                <w:iCs/>
                <w:szCs w:val="20"/>
              </w:rPr>
              <w:t>Remiz</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pendulinus</w:t>
            </w:r>
            <w:proofErr w:type="spellEnd"/>
            <w:r w:rsidRPr="007527CB">
              <w:rPr>
                <w:rFonts w:ascii="Open Sans" w:hAnsi="Open Sans" w:cs="Open Sans"/>
                <w:iCs/>
                <w:szCs w:val="20"/>
              </w:rPr>
              <w:t>;</w:t>
            </w:r>
          </w:p>
          <w:p w14:paraId="2B6A2434"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gąsiorek </w:t>
            </w:r>
            <w:proofErr w:type="spellStart"/>
            <w:r w:rsidRPr="007527CB">
              <w:rPr>
                <w:rFonts w:ascii="Open Sans" w:hAnsi="Open Sans" w:cs="Open Sans"/>
                <w:iCs/>
                <w:szCs w:val="20"/>
              </w:rPr>
              <w:t>Lanius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collurio</w:t>
            </w:r>
            <w:proofErr w:type="spellEnd"/>
            <w:r w:rsidRPr="007527CB">
              <w:rPr>
                <w:rFonts w:ascii="Open Sans" w:hAnsi="Open Sans" w:cs="Open Sans"/>
                <w:iCs/>
                <w:szCs w:val="20"/>
              </w:rPr>
              <w:t>;</w:t>
            </w:r>
          </w:p>
          <w:p w14:paraId="21FBB3DD" w14:textId="77777777" w:rsidR="00581397" w:rsidRPr="007527CB" w:rsidRDefault="00581397">
            <w:pPr>
              <w:pStyle w:val="Akapitzlist"/>
              <w:numPr>
                <w:ilvl w:val="0"/>
                <w:numId w:val="88"/>
              </w:numPr>
              <w:spacing w:after="0" w:line="276" w:lineRule="auto"/>
              <w:cnfStyle w:val="000000100000" w:firstRow="0" w:lastRow="0" w:firstColumn="0" w:lastColumn="0" w:oddVBand="0" w:evenVBand="0" w:oddHBand="1" w:evenHBand="0" w:firstRowFirstColumn="0" w:firstRowLastColumn="0" w:lastRowFirstColumn="0" w:lastRowLastColumn="0"/>
              <w:rPr>
                <w:rFonts w:ascii="Open Sans" w:hAnsi="Open Sans" w:cs="Open Sans"/>
                <w:iCs/>
                <w:szCs w:val="20"/>
              </w:rPr>
            </w:pPr>
            <w:r w:rsidRPr="007527CB">
              <w:rPr>
                <w:rFonts w:ascii="Open Sans" w:hAnsi="Open Sans" w:cs="Open Sans"/>
                <w:iCs/>
                <w:szCs w:val="20"/>
              </w:rPr>
              <w:t xml:space="preserve">dziwonia </w:t>
            </w:r>
            <w:proofErr w:type="spellStart"/>
            <w:r w:rsidRPr="007527CB">
              <w:rPr>
                <w:rFonts w:ascii="Open Sans" w:hAnsi="Open Sans" w:cs="Open Sans"/>
                <w:iCs/>
                <w:szCs w:val="20"/>
              </w:rPr>
              <w:t>Carpodacus</w:t>
            </w:r>
            <w:proofErr w:type="spellEnd"/>
            <w:r w:rsidRPr="007527CB">
              <w:rPr>
                <w:rFonts w:ascii="Open Sans" w:hAnsi="Open Sans" w:cs="Open Sans"/>
                <w:iCs/>
                <w:szCs w:val="20"/>
              </w:rPr>
              <w:t xml:space="preserve"> </w:t>
            </w:r>
            <w:proofErr w:type="spellStart"/>
            <w:r w:rsidRPr="007527CB">
              <w:rPr>
                <w:rFonts w:ascii="Open Sans" w:hAnsi="Open Sans" w:cs="Open Sans"/>
                <w:iCs/>
                <w:szCs w:val="20"/>
              </w:rPr>
              <w:t>erythrinus</w:t>
            </w:r>
            <w:proofErr w:type="spellEnd"/>
          </w:p>
        </w:tc>
      </w:tr>
    </w:tbl>
    <w:p w14:paraId="4062388B" w14:textId="77856210" w:rsidR="00581397" w:rsidRDefault="00581397" w:rsidP="007527CB">
      <w:pPr>
        <w:pStyle w:val="Bezodstpw"/>
        <w:jc w:val="center"/>
      </w:pPr>
      <w:r w:rsidRPr="002059B8">
        <w:t>Źródło: opracowanie własne na podstawie Standardowych Formularzy Danych dla obszarów Natura 2000</w:t>
      </w:r>
    </w:p>
    <w:p w14:paraId="3ED2AD0F" w14:textId="6BF83D7F" w:rsidR="00581397" w:rsidRPr="007527CB" w:rsidRDefault="00581397" w:rsidP="007527CB">
      <w:pPr>
        <w:spacing w:after="29" w:line="360" w:lineRule="auto"/>
        <w:ind w:right="2"/>
        <w:jc w:val="both"/>
        <w:rPr>
          <w:rFonts w:cs="Open Sans"/>
          <w:szCs w:val="20"/>
        </w:rPr>
      </w:pPr>
      <w:r w:rsidRPr="007527CB">
        <w:rPr>
          <w:rFonts w:cs="Open Sans"/>
          <w:szCs w:val="20"/>
        </w:rPr>
        <w:t xml:space="preserve">Zgodnie z Centralnym Rejestrem Form Ochrony Przyrody (wgląd w dniu </w:t>
      </w:r>
      <w:r w:rsidR="007527CB" w:rsidRPr="007527CB">
        <w:rPr>
          <w:rFonts w:cs="Open Sans"/>
          <w:szCs w:val="20"/>
        </w:rPr>
        <w:t>28</w:t>
      </w:r>
      <w:r w:rsidRPr="007527CB">
        <w:rPr>
          <w:rFonts w:cs="Open Sans"/>
          <w:szCs w:val="20"/>
        </w:rPr>
        <w:t>.0</w:t>
      </w:r>
      <w:r w:rsidR="007527CB" w:rsidRPr="007527CB">
        <w:rPr>
          <w:rFonts w:cs="Open Sans"/>
          <w:szCs w:val="20"/>
        </w:rPr>
        <w:t>9</w:t>
      </w:r>
      <w:r w:rsidRPr="007527CB">
        <w:rPr>
          <w:rFonts w:cs="Open Sans"/>
          <w:szCs w:val="20"/>
        </w:rPr>
        <w:t>.202</w:t>
      </w:r>
      <w:r w:rsidR="007527CB" w:rsidRPr="007527CB">
        <w:rPr>
          <w:rFonts w:cs="Open Sans"/>
          <w:szCs w:val="20"/>
        </w:rPr>
        <w:t>6</w:t>
      </w:r>
      <w:r w:rsidRPr="007527CB">
        <w:rPr>
          <w:rFonts w:cs="Open Sans"/>
          <w:szCs w:val="20"/>
        </w:rPr>
        <w:t xml:space="preserve"> r.) prowadzonym przez Generalną Dyrekcję Ochrony Środowiska na terenie </w:t>
      </w:r>
      <w:r w:rsidR="007527CB" w:rsidRPr="007527CB">
        <w:rPr>
          <w:rFonts w:cs="Open Sans"/>
          <w:szCs w:val="20"/>
        </w:rPr>
        <w:t>Gminy Bedlno</w:t>
      </w:r>
      <w:r w:rsidRPr="007527CB">
        <w:rPr>
          <w:rFonts w:cs="Open Sans"/>
          <w:szCs w:val="20"/>
        </w:rPr>
        <w:t xml:space="preserve"> znajduj</w:t>
      </w:r>
      <w:r w:rsidR="007527CB">
        <w:rPr>
          <w:rFonts w:cs="Open Sans"/>
          <w:szCs w:val="20"/>
        </w:rPr>
        <w:t>e</w:t>
      </w:r>
      <w:r w:rsidRPr="007527CB">
        <w:rPr>
          <w:rFonts w:cs="Open Sans"/>
          <w:szCs w:val="20"/>
        </w:rPr>
        <w:t xml:space="preserve"> się </w:t>
      </w:r>
      <w:r w:rsidR="007527CB">
        <w:rPr>
          <w:rFonts w:cs="Open Sans"/>
          <w:szCs w:val="20"/>
        </w:rPr>
        <w:t>7</w:t>
      </w:r>
      <w:r w:rsidRPr="007527CB">
        <w:rPr>
          <w:rFonts w:cs="Open Sans"/>
          <w:szCs w:val="20"/>
        </w:rPr>
        <w:t xml:space="preserve"> pomni</w:t>
      </w:r>
      <w:r w:rsidR="007527CB">
        <w:rPr>
          <w:rFonts w:cs="Open Sans"/>
          <w:szCs w:val="20"/>
        </w:rPr>
        <w:t>ków</w:t>
      </w:r>
      <w:r w:rsidRPr="007527CB">
        <w:rPr>
          <w:rFonts w:cs="Open Sans"/>
          <w:szCs w:val="20"/>
        </w:rPr>
        <w:t xml:space="preserve"> przyrody. Szczegółowy wykaz pomników przyrody oraz ich lokalizację przedstawiono w kolejnej tabeli. </w:t>
      </w:r>
    </w:p>
    <w:p w14:paraId="1FD105D5" w14:textId="66469A22" w:rsidR="001E30DD" w:rsidRDefault="000D3737" w:rsidP="00653D3E">
      <w:pPr>
        <w:pStyle w:val="Tabeleirysunki"/>
      </w:pPr>
      <w:bookmarkStart w:id="89" w:name="_Toc241528242"/>
      <w:r w:rsidRPr="007A2746">
        <w:t xml:space="preserve">Tabela </w:t>
      </w:r>
      <w:fldSimple w:instr=" SEQ Tabela \* ARABIC ">
        <w:r w:rsidR="007527CB">
          <w:rPr>
            <w:noProof/>
          </w:rPr>
          <w:t>12</w:t>
        </w:r>
      </w:fldSimple>
      <w:r w:rsidR="007D0E6D">
        <w:rPr>
          <w:noProof/>
        </w:rPr>
        <w:t>.</w:t>
      </w:r>
      <w:r w:rsidRPr="007A2746">
        <w:t xml:space="preserve"> </w:t>
      </w:r>
      <w:r w:rsidR="001E30DD">
        <w:t xml:space="preserve">Wykaz pomników przyrody ustanowionych na terenie </w:t>
      </w:r>
      <w:r w:rsidR="00E915D1">
        <w:t xml:space="preserve">Gminy </w:t>
      </w:r>
      <w:r w:rsidR="007527CB">
        <w:t>Bedlno</w:t>
      </w:r>
      <w:bookmarkEnd w:id="89"/>
    </w:p>
    <w:tbl>
      <w:tblPr>
        <w:tblStyle w:val="Tabelasiatki5ciemnaakcent2"/>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ook w:val="04A0" w:firstRow="1" w:lastRow="0" w:firstColumn="1" w:lastColumn="0" w:noHBand="0" w:noVBand="1"/>
      </w:tblPr>
      <w:tblGrid>
        <w:gridCol w:w="501"/>
        <w:gridCol w:w="1236"/>
        <w:gridCol w:w="1588"/>
        <w:gridCol w:w="936"/>
        <w:gridCol w:w="1650"/>
        <w:gridCol w:w="1524"/>
        <w:gridCol w:w="1627"/>
      </w:tblGrid>
      <w:tr w:rsidR="007527CB" w:rsidRPr="005D422F" w14:paraId="648D3D4D" w14:textId="77777777" w:rsidTr="005D422F">
        <w:trPr>
          <w:cnfStyle w:val="100000000000" w:firstRow="1" w:lastRow="0" w:firstColumn="0" w:lastColumn="0" w:oddVBand="0" w:evenVBand="0" w:oddHBand="0" w:evenHBand="0" w:firstRowFirstColumn="0" w:firstRowLastColumn="0" w:lastRowFirstColumn="0" w:lastRowLastColumn="0"/>
          <w:trHeight w:val="576"/>
          <w:tblHeader/>
        </w:trPr>
        <w:tc>
          <w:tcPr>
            <w:cnfStyle w:val="001000000000" w:firstRow="0" w:lastRow="0" w:firstColumn="1" w:lastColumn="0" w:oddVBand="0" w:evenVBand="0" w:oddHBand="0" w:evenHBand="0" w:firstRowFirstColumn="0" w:firstRowLastColumn="0" w:lastRowFirstColumn="0" w:lastRowLastColumn="0"/>
            <w:tcW w:w="260" w:type="pct"/>
            <w:tcBorders>
              <w:top w:val="none" w:sz="0" w:space="0" w:color="auto"/>
              <w:left w:val="none" w:sz="0" w:space="0" w:color="auto"/>
              <w:right w:val="none" w:sz="0" w:space="0" w:color="auto"/>
            </w:tcBorders>
            <w:shd w:val="clear" w:color="auto" w:fill="D50000"/>
            <w:vAlign w:val="center"/>
          </w:tcPr>
          <w:p w14:paraId="30D97B9F" w14:textId="65F4C064" w:rsidR="007527CB" w:rsidRPr="005D422F" w:rsidRDefault="007527CB" w:rsidP="005D422F">
            <w:pPr>
              <w:spacing w:line="259" w:lineRule="auto"/>
              <w:ind w:left="18"/>
              <w:jc w:val="center"/>
              <w:rPr>
                <w:rFonts w:cs="Open Sans"/>
                <w:b w:val="0"/>
                <w:bCs w:val="0"/>
                <w:sz w:val="18"/>
                <w:szCs w:val="18"/>
              </w:rPr>
            </w:pPr>
            <w:r w:rsidRPr="005D422F">
              <w:rPr>
                <w:rFonts w:cs="Open Sans"/>
                <w:sz w:val="18"/>
                <w:szCs w:val="18"/>
              </w:rPr>
              <w:t>Lp.</w:t>
            </w:r>
          </w:p>
        </w:tc>
        <w:tc>
          <w:tcPr>
            <w:tcW w:w="636" w:type="pct"/>
            <w:tcBorders>
              <w:top w:val="none" w:sz="0" w:space="0" w:color="auto"/>
              <w:left w:val="none" w:sz="0" w:space="0" w:color="auto"/>
              <w:right w:val="none" w:sz="0" w:space="0" w:color="auto"/>
            </w:tcBorders>
            <w:shd w:val="clear" w:color="auto" w:fill="D50000"/>
            <w:vAlign w:val="center"/>
          </w:tcPr>
          <w:p w14:paraId="226841EE" w14:textId="7985BC74" w:rsidR="007527CB" w:rsidRPr="005D422F" w:rsidRDefault="007527CB" w:rsidP="005D422F">
            <w:pPr>
              <w:spacing w:line="259" w:lineRule="auto"/>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5D422F">
              <w:rPr>
                <w:rFonts w:cs="Open Sans"/>
                <w:sz w:val="18"/>
                <w:szCs w:val="18"/>
              </w:rPr>
              <w:t>Data utworzenia</w:t>
            </w:r>
          </w:p>
        </w:tc>
        <w:tc>
          <w:tcPr>
            <w:tcW w:w="889" w:type="pct"/>
            <w:tcBorders>
              <w:top w:val="none" w:sz="0" w:space="0" w:color="auto"/>
              <w:left w:val="none" w:sz="0" w:space="0" w:color="auto"/>
              <w:right w:val="none" w:sz="0" w:space="0" w:color="auto"/>
            </w:tcBorders>
            <w:shd w:val="clear" w:color="auto" w:fill="D50000"/>
            <w:vAlign w:val="center"/>
          </w:tcPr>
          <w:p w14:paraId="14B5FFA9" w14:textId="1A9B9F36" w:rsidR="007527CB" w:rsidRPr="005D422F" w:rsidRDefault="007527CB" w:rsidP="005D422F">
            <w:pPr>
              <w:spacing w:line="259" w:lineRule="auto"/>
              <w:ind w:right="29"/>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5D422F">
              <w:rPr>
                <w:rFonts w:cs="Open Sans"/>
                <w:sz w:val="18"/>
                <w:szCs w:val="18"/>
              </w:rPr>
              <w:t>Typ</w:t>
            </w:r>
          </w:p>
        </w:tc>
        <w:tc>
          <w:tcPr>
            <w:tcW w:w="529" w:type="pct"/>
            <w:tcBorders>
              <w:top w:val="none" w:sz="0" w:space="0" w:color="auto"/>
              <w:left w:val="none" w:sz="0" w:space="0" w:color="auto"/>
              <w:right w:val="none" w:sz="0" w:space="0" w:color="auto"/>
            </w:tcBorders>
            <w:shd w:val="clear" w:color="auto" w:fill="D50000"/>
            <w:vAlign w:val="center"/>
          </w:tcPr>
          <w:p w14:paraId="251DB2B7" w14:textId="5F3791D6" w:rsidR="007527CB" w:rsidRPr="005D422F" w:rsidRDefault="007527CB" w:rsidP="005D422F">
            <w:pPr>
              <w:spacing w:line="259" w:lineRule="auto"/>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5D422F">
              <w:rPr>
                <w:rFonts w:cs="Open Sans"/>
                <w:sz w:val="18"/>
                <w:szCs w:val="18"/>
              </w:rPr>
              <w:t>Rodzaj tworu</w:t>
            </w:r>
          </w:p>
        </w:tc>
        <w:tc>
          <w:tcPr>
            <w:tcW w:w="923" w:type="pct"/>
            <w:tcBorders>
              <w:top w:val="none" w:sz="0" w:space="0" w:color="auto"/>
              <w:left w:val="none" w:sz="0" w:space="0" w:color="auto"/>
              <w:right w:val="none" w:sz="0" w:space="0" w:color="auto"/>
            </w:tcBorders>
            <w:shd w:val="clear" w:color="auto" w:fill="D50000"/>
            <w:vAlign w:val="center"/>
          </w:tcPr>
          <w:p w14:paraId="7F5DD26B" w14:textId="71E2B9EC" w:rsidR="007527CB" w:rsidRPr="005D422F" w:rsidRDefault="007527CB" w:rsidP="005D422F">
            <w:pPr>
              <w:spacing w:line="259" w:lineRule="auto"/>
              <w:ind w:right="40"/>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5D422F">
              <w:rPr>
                <w:rFonts w:cs="Open Sans"/>
                <w:sz w:val="18"/>
                <w:szCs w:val="18"/>
              </w:rPr>
              <w:t>Gatunek</w:t>
            </w:r>
          </w:p>
        </w:tc>
        <w:tc>
          <w:tcPr>
            <w:tcW w:w="853" w:type="pct"/>
            <w:tcBorders>
              <w:top w:val="none" w:sz="0" w:space="0" w:color="auto"/>
              <w:left w:val="none" w:sz="0" w:space="0" w:color="auto"/>
              <w:right w:val="none" w:sz="0" w:space="0" w:color="auto"/>
            </w:tcBorders>
            <w:shd w:val="clear" w:color="auto" w:fill="D50000"/>
            <w:vAlign w:val="center"/>
          </w:tcPr>
          <w:p w14:paraId="3871BCF5" w14:textId="0565E515" w:rsidR="007527CB" w:rsidRPr="005D422F" w:rsidRDefault="007527CB" w:rsidP="005D422F">
            <w:pPr>
              <w:spacing w:line="259" w:lineRule="auto"/>
              <w:jc w:val="center"/>
              <w:cnfStyle w:val="100000000000" w:firstRow="1"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Obwód [cm]</w:t>
            </w:r>
          </w:p>
        </w:tc>
        <w:tc>
          <w:tcPr>
            <w:tcW w:w="910" w:type="pct"/>
            <w:tcBorders>
              <w:top w:val="none" w:sz="0" w:space="0" w:color="auto"/>
              <w:left w:val="none" w:sz="0" w:space="0" w:color="auto"/>
              <w:right w:val="none" w:sz="0" w:space="0" w:color="auto"/>
            </w:tcBorders>
            <w:shd w:val="clear" w:color="auto" w:fill="D50000"/>
            <w:vAlign w:val="center"/>
          </w:tcPr>
          <w:p w14:paraId="7E6ADC2A" w14:textId="1147E89D" w:rsidR="007527CB" w:rsidRPr="005D422F" w:rsidRDefault="007527CB" w:rsidP="005D422F">
            <w:pPr>
              <w:spacing w:line="259" w:lineRule="auto"/>
              <w:ind w:right="26"/>
              <w:jc w:val="center"/>
              <w:cnfStyle w:val="100000000000" w:firstRow="1" w:lastRow="0" w:firstColumn="0" w:lastColumn="0" w:oddVBand="0" w:evenVBand="0" w:oddHBand="0" w:evenHBand="0" w:firstRowFirstColumn="0" w:firstRowLastColumn="0" w:lastRowFirstColumn="0" w:lastRowLastColumn="0"/>
              <w:rPr>
                <w:rFonts w:cs="Open Sans"/>
                <w:b w:val="0"/>
                <w:bCs w:val="0"/>
                <w:sz w:val="18"/>
                <w:szCs w:val="18"/>
              </w:rPr>
            </w:pPr>
            <w:r w:rsidRPr="005D422F">
              <w:rPr>
                <w:rFonts w:cs="Open Sans"/>
                <w:sz w:val="18"/>
                <w:szCs w:val="18"/>
              </w:rPr>
              <w:t>Lokalizacja</w:t>
            </w:r>
          </w:p>
        </w:tc>
      </w:tr>
      <w:tr w:rsidR="007527CB" w:rsidRPr="005D422F" w14:paraId="77EF1ABC" w14:textId="77777777" w:rsidTr="005D422F">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60" w:type="pct"/>
            <w:tcBorders>
              <w:left w:val="none" w:sz="0" w:space="0" w:color="auto"/>
            </w:tcBorders>
            <w:shd w:val="clear" w:color="auto" w:fill="D50000"/>
            <w:vAlign w:val="center"/>
          </w:tcPr>
          <w:p w14:paraId="363E72C5" w14:textId="5B2EFAB6" w:rsidR="007527CB" w:rsidRPr="005D422F" w:rsidRDefault="007527CB" w:rsidP="00EB1558">
            <w:pPr>
              <w:ind w:left="18"/>
              <w:jc w:val="center"/>
              <w:rPr>
                <w:rFonts w:cs="Open Sans"/>
                <w:sz w:val="18"/>
                <w:szCs w:val="18"/>
              </w:rPr>
            </w:pPr>
            <w:r w:rsidRPr="005D422F">
              <w:rPr>
                <w:rFonts w:cs="Open Sans"/>
                <w:sz w:val="18"/>
                <w:szCs w:val="18"/>
              </w:rPr>
              <w:t>1.</w:t>
            </w:r>
          </w:p>
        </w:tc>
        <w:tc>
          <w:tcPr>
            <w:tcW w:w="636" w:type="pct"/>
            <w:shd w:val="clear" w:color="auto" w:fill="FFFFFF" w:themeFill="background1"/>
            <w:vAlign w:val="center"/>
          </w:tcPr>
          <w:p w14:paraId="14C5BB2C" w14:textId="643F887A" w:rsidR="007527CB" w:rsidRPr="005D422F" w:rsidRDefault="00432129" w:rsidP="003A7FBF">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1979-12-20</w:t>
            </w:r>
          </w:p>
        </w:tc>
        <w:tc>
          <w:tcPr>
            <w:tcW w:w="889" w:type="pct"/>
            <w:shd w:val="clear" w:color="auto" w:fill="FFFFFF" w:themeFill="background1"/>
            <w:vAlign w:val="center"/>
          </w:tcPr>
          <w:p w14:paraId="00AA4507" w14:textId="0BCD2F53" w:rsidR="007527CB" w:rsidRPr="005D422F" w:rsidRDefault="00432129" w:rsidP="003A7FBF">
            <w:pPr>
              <w:ind w:right="29"/>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Jednoobiektowy</w:t>
            </w:r>
          </w:p>
        </w:tc>
        <w:tc>
          <w:tcPr>
            <w:tcW w:w="529" w:type="pct"/>
            <w:shd w:val="clear" w:color="auto" w:fill="FFFFFF" w:themeFill="background1"/>
            <w:vAlign w:val="center"/>
          </w:tcPr>
          <w:p w14:paraId="1F26E04E" w14:textId="4F2EFFAD" w:rsidR="007527CB" w:rsidRPr="005D422F" w:rsidRDefault="00432129" w:rsidP="003A7FBF">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drzewo</w:t>
            </w:r>
          </w:p>
        </w:tc>
        <w:tc>
          <w:tcPr>
            <w:tcW w:w="923" w:type="pct"/>
            <w:shd w:val="clear" w:color="auto" w:fill="FFFFFF" w:themeFill="background1"/>
            <w:vAlign w:val="center"/>
          </w:tcPr>
          <w:p w14:paraId="3177E41C" w14:textId="7AC2034E" w:rsidR="007527CB" w:rsidRPr="005D422F" w:rsidRDefault="00432129" w:rsidP="003A7FBF">
            <w:pPr>
              <w:ind w:right="40"/>
              <w:jc w:val="center"/>
              <w:cnfStyle w:val="000000100000" w:firstRow="0" w:lastRow="0" w:firstColumn="0" w:lastColumn="0" w:oddVBand="0" w:evenVBand="0" w:oddHBand="1" w:evenHBand="0" w:firstRowFirstColumn="0" w:firstRowLastColumn="0" w:lastRowFirstColumn="0" w:lastRowLastColumn="0"/>
              <w:rPr>
                <w:rFonts w:cs="Open Sans"/>
                <w:sz w:val="18"/>
                <w:szCs w:val="18"/>
                <w:lang w:val="en-US"/>
              </w:rPr>
            </w:pPr>
            <w:r w:rsidRPr="005D422F">
              <w:rPr>
                <w:rFonts w:cs="Open Sans"/>
                <w:color w:val="3A3A3A"/>
                <w:sz w:val="18"/>
                <w:szCs w:val="18"/>
                <w:shd w:val="clear" w:color="auto" w:fill="FFFFFF"/>
              </w:rPr>
              <w:t xml:space="preserve">Dąb szypułkowy - </w:t>
            </w:r>
            <w:proofErr w:type="spellStart"/>
            <w:r w:rsidRPr="005D422F">
              <w:rPr>
                <w:rFonts w:cs="Open Sans"/>
                <w:color w:val="3A3A3A"/>
                <w:sz w:val="18"/>
                <w:szCs w:val="18"/>
                <w:shd w:val="clear" w:color="auto" w:fill="FFFFFF"/>
              </w:rPr>
              <w:t>Quercus</w:t>
            </w:r>
            <w:proofErr w:type="spellEnd"/>
            <w:r w:rsidRPr="005D422F">
              <w:rPr>
                <w:rFonts w:cs="Open Sans"/>
                <w:color w:val="3A3A3A"/>
                <w:sz w:val="18"/>
                <w:szCs w:val="18"/>
                <w:shd w:val="clear" w:color="auto" w:fill="FFFFFF"/>
              </w:rPr>
              <w:t xml:space="preserve"> robur</w:t>
            </w:r>
          </w:p>
        </w:tc>
        <w:tc>
          <w:tcPr>
            <w:tcW w:w="853" w:type="pct"/>
            <w:shd w:val="clear" w:color="auto" w:fill="FFFFFF" w:themeFill="background1"/>
            <w:vAlign w:val="center"/>
          </w:tcPr>
          <w:p w14:paraId="6AE35E35" w14:textId="3660CC65" w:rsidR="007527CB" w:rsidRPr="005D422F" w:rsidRDefault="00432129" w:rsidP="003A7FBF">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540</w:t>
            </w:r>
          </w:p>
        </w:tc>
        <w:tc>
          <w:tcPr>
            <w:tcW w:w="910" w:type="pct"/>
            <w:shd w:val="clear" w:color="auto" w:fill="FFFFFF" w:themeFill="background1"/>
            <w:vAlign w:val="center"/>
          </w:tcPr>
          <w:p w14:paraId="2FA2143C" w14:textId="4D13B9DF" w:rsidR="007527CB" w:rsidRPr="005D422F" w:rsidRDefault="00432129" w:rsidP="003A7FBF">
            <w:pPr>
              <w:ind w:right="26"/>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 xml:space="preserve">dz. 18/1 obręb Franciszków </w:t>
            </w:r>
          </w:p>
        </w:tc>
      </w:tr>
      <w:tr w:rsidR="00432129" w:rsidRPr="005D422F" w14:paraId="77E9E381" w14:textId="77777777" w:rsidTr="005D422F">
        <w:trPr>
          <w:trHeight w:val="1001"/>
        </w:trPr>
        <w:tc>
          <w:tcPr>
            <w:cnfStyle w:val="001000000000" w:firstRow="0" w:lastRow="0" w:firstColumn="1" w:lastColumn="0" w:oddVBand="0" w:evenVBand="0" w:oddHBand="0" w:evenHBand="0" w:firstRowFirstColumn="0" w:firstRowLastColumn="0" w:lastRowFirstColumn="0" w:lastRowLastColumn="0"/>
            <w:tcW w:w="260" w:type="pct"/>
            <w:tcBorders>
              <w:left w:val="none" w:sz="0" w:space="0" w:color="auto"/>
            </w:tcBorders>
            <w:shd w:val="clear" w:color="auto" w:fill="D50000"/>
            <w:vAlign w:val="center"/>
          </w:tcPr>
          <w:p w14:paraId="7A298777" w14:textId="3D4E2D96" w:rsidR="00432129" w:rsidRPr="005D422F" w:rsidRDefault="00432129" w:rsidP="00EB1558">
            <w:pPr>
              <w:spacing w:line="259" w:lineRule="auto"/>
              <w:ind w:right="27"/>
              <w:jc w:val="center"/>
              <w:rPr>
                <w:rFonts w:cs="Open Sans"/>
                <w:sz w:val="18"/>
                <w:szCs w:val="18"/>
              </w:rPr>
            </w:pPr>
            <w:r w:rsidRPr="005D422F">
              <w:rPr>
                <w:rFonts w:cs="Open Sans"/>
                <w:sz w:val="18"/>
                <w:szCs w:val="18"/>
              </w:rPr>
              <w:t>2.</w:t>
            </w:r>
          </w:p>
        </w:tc>
        <w:tc>
          <w:tcPr>
            <w:tcW w:w="636" w:type="pct"/>
            <w:shd w:val="clear" w:color="auto" w:fill="FFFFFF" w:themeFill="background1"/>
            <w:vAlign w:val="center"/>
          </w:tcPr>
          <w:p w14:paraId="263ED412" w14:textId="71725B18" w:rsidR="00432129" w:rsidRPr="005D422F" w:rsidRDefault="00432129" w:rsidP="003A7FBF">
            <w:pPr>
              <w:spacing w:line="259" w:lineRule="auto"/>
              <w:ind w:left="48"/>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1976-11-27</w:t>
            </w:r>
          </w:p>
        </w:tc>
        <w:tc>
          <w:tcPr>
            <w:tcW w:w="889" w:type="pct"/>
            <w:shd w:val="clear" w:color="auto" w:fill="FFFFFF" w:themeFill="background1"/>
            <w:vAlign w:val="center"/>
          </w:tcPr>
          <w:p w14:paraId="535A897C" w14:textId="46132965" w:rsidR="00432129" w:rsidRPr="005D422F" w:rsidRDefault="00432129" w:rsidP="003A7FBF">
            <w:pPr>
              <w:spacing w:line="259" w:lineRule="auto"/>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Jednoobiektowy</w:t>
            </w:r>
          </w:p>
        </w:tc>
        <w:tc>
          <w:tcPr>
            <w:tcW w:w="529" w:type="pct"/>
            <w:shd w:val="clear" w:color="auto" w:fill="FFFFFF" w:themeFill="background1"/>
            <w:vAlign w:val="center"/>
          </w:tcPr>
          <w:p w14:paraId="535936CF" w14:textId="5CD78933" w:rsidR="00432129" w:rsidRPr="005D422F" w:rsidRDefault="00432129" w:rsidP="003A7FBF">
            <w:pPr>
              <w:spacing w:line="259" w:lineRule="auto"/>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drzewo</w:t>
            </w:r>
          </w:p>
        </w:tc>
        <w:tc>
          <w:tcPr>
            <w:tcW w:w="923" w:type="pct"/>
            <w:shd w:val="clear" w:color="auto" w:fill="FFFFFF" w:themeFill="background1"/>
            <w:vAlign w:val="center"/>
          </w:tcPr>
          <w:p w14:paraId="20987818" w14:textId="1835547D" w:rsidR="00432129" w:rsidRPr="005D422F" w:rsidRDefault="00432129" w:rsidP="003A7FBF">
            <w:pPr>
              <w:spacing w:line="259" w:lineRule="auto"/>
              <w:ind w:left="5" w:right="11"/>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color w:val="3A3A3A"/>
                <w:sz w:val="18"/>
                <w:szCs w:val="18"/>
                <w:shd w:val="clear" w:color="auto" w:fill="FFFFFF"/>
              </w:rPr>
              <w:t xml:space="preserve">Topola biała - </w:t>
            </w:r>
            <w:proofErr w:type="spellStart"/>
            <w:r w:rsidRPr="005D422F">
              <w:rPr>
                <w:rFonts w:cs="Open Sans"/>
                <w:color w:val="3A3A3A"/>
                <w:sz w:val="18"/>
                <w:szCs w:val="18"/>
                <w:shd w:val="clear" w:color="auto" w:fill="FFFFFF"/>
              </w:rPr>
              <w:t>Populus</w:t>
            </w:r>
            <w:proofErr w:type="spellEnd"/>
            <w:r w:rsidRPr="005D422F">
              <w:rPr>
                <w:rFonts w:cs="Open Sans"/>
                <w:color w:val="3A3A3A"/>
                <w:sz w:val="18"/>
                <w:szCs w:val="18"/>
                <w:shd w:val="clear" w:color="auto" w:fill="FFFFFF"/>
              </w:rPr>
              <w:t xml:space="preserve"> alba</w:t>
            </w:r>
          </w:p>
        </w:tc>
        <w:tc>
          <w:tcPr>
            <w:tcW w:w="853" w:type="pct"/>
            <w:shd w:val="clear" w:color="auto" w:fill="FFFFFF" w:themeFill="background1"/>
            <w:vAlign w:val="center"/>
          </w:tcPr>
          <w:p w14:paraId="102DCEF2" w14:textId="6C727AC8" w:rsidR="00432129" w:rsidRPr="005D422F" w:rsidRDefault="00432129" w:rsidP="003A7FBF">
            <w:pPr>
              <w:spacing w:line="259" w:lineRule="auto"/>
              <w:ind w:right="29"/>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443</w:t>
            </w:r>
          </w:p>
        </w:tc>
        <w:tc>
          <w:tcPr>
            <w:tcW w:w="910" w:type="pct"/>
            <w:shd w:val="clear" w:color="auto" w:fill="FFFFFF" w:themeFill="background1"/>
            <w:vAlign w:val="center"/>
          </w:tcPr>
          <w:p w14:paraId="4868CF6A" w14:textId="0D933DF2" w:rsidR="00432129" w:rsidRPr="005D422F" w:rsidRDefault="00432129" w:rsidP="003A7FBF">
            <w:pPr>
              <w:spacing w:after="160" w:line="259" w:lineRule="auto"/>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dz. 150/14 obręb Wojszyce</w:t>
            </w:r>
          </w:p>
        </w:tc>
      </w:tr>
      <w:tr w:rsidR="00432129" w:rsidRPr="005D422F" w14:paraId="33C4FE3D" w14:textId="77777777" w:rsidTr="005D422F">
        <w:trPr>
          <w:cnfStyle w:val="000000100000" w:firstRow="0" w:lastRow="0" w:firstColumn="0" w:lastColumn="0" w:oddVBand="0" w:evenVBand="0" w:oddHBand="1" w:evenHBand="0" w:firstRowFirstColumn="0" w:firstRowLastColumn="0" w:lastRowFirstColumn="0" w:lastRowLastColumn="0"/>
          <w:trHeight w:val="521"/>
        </w:trPr>
        <w:tc>
          <w:tcPr>
            <w:cnfStyle w:val="001000000000" w:firstRow="0" w:lastRow="0" w:firstColumn="1" w:lastColumn="0" w:oddVBand="0" w:evenVBand="0" w:oddHBand="0" w:evenHBand="0" w:firstRowFirstColumn="0" w:firstRowLastColumn="0" w:lastRowFirstColumn="0" w:lastRowLastColumn="0"/>
            <w:tcW w:w="260" w:type="pct"/>
            <w:tcBorders>
              <w:left w:val="none" w:sz="0" w:space="0" w:color="auto"/>
            </w:tcBorders>
            <w:shd w:val="clear" w:color="auto" w:fill="D50000"/>
            <w:vAlign w:val="center"/>
          </w:tcPr>
          <w:p w14:paraId="62C9CF70" w14:textId="20357C3F" w:rsidR="00432129" w:rsidRPr="005D422F" w:rsidRDefault="00432129" w:rsidP="00432129">
            <w:pPr>
              <w:spacing w:line="259" w:lineRule="auto"/>
              <w:ind w:right="27"/>
              <w:jc w:val="center"/>
              <w:rPr>
                <w:rFonts w:cs="Open Sans"/>
                <w:sz w:val="18"/>
                <w:szCs w:val="18"/>
              </w:rPr>
            </w:pPr>
            <w:r w:rsidRPr="005D422F">
              <w:rPr>
                <w:rFonts w:cs="Open Sans"/>
                <w:sz w:val="18"/>
                <w:szCs w:val="18"/>
              </w:rPr>
              <w:t>3.</w:t>
            </w:r>
          </w:p>
        </w:tc>
        <w:tc>
          <w:tcPr>
            <w:tcW w:w="636" w:type="pct"/>
            <w:shd w:val="clear" w:color="auto" w:fill="FFFFFF" w:themeFill="background1"/>
            <w:vAlign w:val="center"/>
          </w:tcPr>
          <w:p w14:paraId="7327D406" w14:textId="1608C974" w:rsidR="00432129" w:rsidRPr="005D422F" w:rsidRDefault="00432129" w:rsidP="00432129">
            <w:pPr>
              <w:spacing w:line="259" w:lineRule="auto"/>
              <w:ind w:left="48"/>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1976-11-27</w:t>
            </w:r>
          </w:p>
        </w:tc>
        <w:tc>
          <w:tcPr>
            <w:tcW w:w="889" w:type="pct"/>
            <w:shd w:val="clear" w:color="auto" w:fill="FFFFFF" w:themeFill="background1"/>
            <w:vAlign w:val="center"/>
          </w:tcPr>
          <w:p w14:paraId="59FDF04D" w14:textId="6A252C39" w:rsidR="00432129" w:rsidRPr="005D422F" w:rsidRDefault="00432129" w:rsidP="00432129">
            <w:pPr>
              <w:spacing w:line="259" w:lineRule="auto"/>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Jednoobiektowy</w:t>
            </w:r>
          </w:p>
        </w:tc>
        <w:tc>
          <w:tcPr>
            <w:tcW w:w="529" w:type="pct"/>
            <w:shd w:val="clear" w:color="auto" w:fill="FFFFFF" w:themeFill="background1"/>
            <w:vAlign w:val="center"/>
          </w:tcPr>
          <w:p w14:paraId="7DF89934" w14:textId="2F1E72AE" w:rsidR="00432129" w:rsidRPr="005D422F" w:rsidRDefault="00432129" w:rsidP="00432129">
            <w:pPr>
              <w:spacing w:line="259" w:lineRule="auto"/>
              <w:ind w:right="33"/>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drzewo</w:t>
            </w:r>
          </w:p>
        </w:tc>
        <w:tc>
          <w:tcPr>
            <w:tcW w:w="923" w:type="pct"/>
            <w:shd w:val="clear" w:color="auto" w:fill="FFFFFF" w:themeFill="background1"/>
            <w:vAlign w:val="center"/>
          </w:tcPr>
          <w:p w14:paraId="451A5AEC" w14:textId="3E224D3C" w:rsidR="00432129" w:rsidRPr="005D422F" w:rsidRDefault="00432129" w:rsidP="00432129">
            <w:pPr>
              <w:spacing w:line="259" w:lineRule="auto"/>
              <w:ind w:left="151" w:right="150"/>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color w:val="3A3A3A"/>
                <w:sz w:val="18"/>
                <w:szCs w:val="18"/>
                <w:shd w:val="clear" w:color="auto" w:fill="FFFFFF"/>
              </w:rPr>
              <w:t xml:space="preserve">Topola biała - </w:t>
            </w:r>
            <w:proofErr w:type="spellStart"/>
            <w:r w:rsidRPr="005D422F">
              <w:rPr>
                <w:rFonts w:cs="Open Sans"/>
                <w:color w:val="3A3A3A"/>
                <w:sz w:val="18"/>
                <w:szCs w:val="18"/>
                <w:shd w:val="clear" w:color="auto" w:fill="FFFFFF"/>
              </w:rPr>
              <w:t>Populus</w:t>
            </w:r>
            <w:proofErr w:type="spellEnd"/>
            <w:r w:rsidRPr="005D422F">
              <w:rPr>
                <w:rFonts w:cs="Open Sans"/>
                <w:color w:val="3A3A3A"/>
                <w:sz w:val="18"/>
                <w:szCs w:val="18"/>
                <w:shd w:val="clear" w:color="auto" w:fill="FFFFFF"/>
              </w:rPr>
              <w:t xml:space="preserve"> alba</w:t>
            </w:r>
          </w:p>
        </w:tc>
        <w:tc>
          <w:tcPr>
            <w:tcW w:w="853" w:type="pct"/>
            <w:shd w:val="clear" w:color="auto" w:fill="FFFFFF" w:themeFill="background1"/>
            <w:vAlign w:val="center"/>
          </w:tcPr>
          <w:p w14:paraId="016EED02" w14:textId="0C850C4C" w:rsidR="00432129" w:rsidRPr="005D422F" w:rsidRDefault="00432129" w:rsidP="00432129">
            <w:pPr>
              <w:spacing w:line="259" w:lineRule="auto"/>
              <w:ind w:right="29"/>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449</w:t>
            </w:r>
          </w:p>
        </w:tc>
        <w:tc>
          <w:tcPr>
            <w:tcW w:w="910" w:type="pct"/>
            <w:shd w:val="clear" w:color="auto" w:fill="FFFFFF" w:themeFill="background1"/>
            <w:vAlign w:val="center"/>
          </w:tcPr>
          <w:p w14:paraId="178711DD" w14:textId="0695DB4D" w:rsidR="00432129" w:rsidRPr="005D422F" w:rsidRDefault="00432129" w:rsidP="00432129">
            <w:pPr>
              <w:spacing w:line="259" w:lineRule="auto"/>
              <w:ind w:right="31"/>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dz. 150/14 obręb Wojszyce</w:t>
            </w:r>
          </w:p>
        </w:tc>
      </w:tr>
      <w:tr w:rsidR="00432129" w:rsidRPr="005D422F" w14:paraId="2D1FC376" w14:textId="77777777" w:rsidTr="005D422F">
        <w:trPr>
          <w:trHeight w:val="521"/>
        </w:trPr>
        <w:tc>
          <w:tcPr>
            <w:cnfStyle w:val="001000000000" w:firstRow="0" w:lastRow="0" w:firstColumn="1" w:lastColumn="0" w:oddVBand="0" w:evenVBand="0" w:oddHBand="0" w:evenHBand="0" w:firstRowFirstColumn="0" w:firstRowLastColumn="0" w:lastRowFirstColumn="0" w:lastRowLastColumn="0"/>
            <w:tcW w:w="260" w:type="pct"/>
            <w:tcBorders>
              <w:left w:val="none" w:sz="0" w:space="0" w:color="auto"/>
            </w:tcBorders>
            <w:shd w:val="clear" w:color="auto" w:fill="D50000"/>
            <w:vAlign w:val="center"/>
          </w:tcPr>
          <w:p w14:paraId="5BEA1E7B" w14:textId="5717E54F" w:rsidR="00432129" w:rsidRPr="005D422F" w:rsidRDefault="00432129" w:rsidP="00432129">
            <w:pPr>
              <w:ind w:right="27"/>
              <w:jc w:val="center"/>
              <w:rPr>
                <w:rFonts w:cs="Open Sans"/>
                <w:sz w:val="18"/>
                <w:szCs w:val="18"/>
              </w:rPr>
            </w:pPr>
            <w:r w:rsidRPr="005D422F">
              <w:rPr>
                <w:rFonts w:cs="Open Sans"/>
                <w:sz w:val="18"/>
                <w:szCs w:val="18"/>
              </w:rPr>
              <w:t>4.</w:t>
            </w:r>
          </w:p>
        </w:tc>
        <w:tc>
          <w:tcPr>
            <w:tcW w:w="636" w:type="pct"/>
            <w:shd w:val="clear" w:color="auto" w:fill="FFFFFF" w:themeFill="background1"/>
            <w:vAlign w:val="center"/>
          </w:tcPr>
          <w:p w14:paraId="3FA02AED" w14:textId="0B6E7569" w:rsidR="00432129" w:rsidRPr="005D422F" w:rsidRDefault="00432129" w:rsidP="00432129">
            <w:pPr>
              <w:ind w:left="48"/>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1976-11-27</w:t>
            </w:r>
          </w:p>
        </w:tc>
        <w:tc>
          <w:tcPr>
            <w:tcW w:w="889" w:type="pct"/>
            <w:shd w:val="clear" w:color="auto" w:fill="FFFFFF" w:themeFill="background1"/>
            <w:vAlign w:val="center"/>
          </w:tcPr>
          <w:p w14:paraId="7E9BA28E" w14:textId="279AF3FE" w:rsidR="00432129" w:rsidRPr="005D422F" w:rsidRDefault="00432129" w:rsidP="00432129">
            <w:pPr>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Jednoobiektowy</w:t>
            </w:r>
          </w:p>
        </w:tc>
        <w:tc>
          <w:tcPr>
            <w:tcW w:w="529" w:type="pct"/>
            <w:shd w:val="clear" w:color="auto" w:fill="FFFFFF" w:themeFill="background1"/>
            <w:vAlign w:val="center"/>
          </w:tcPr>
          <w:p w14:paraId="33B82756" w14:textId="7E8F2F9C" w:rsidR="00432129" w:rsidRPr="005D422F" w:rsidRDefault="00432129" w:rsidP="00432129">
            <w:pPr>
              <w:ind w:right="33"/>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drzewo</w:t>
            </w:r>
          </w:p>
        </w:tc>
        <w:tc>
          <w:tcPr>
            <w:tcW w:w="923" w:type="pct"/>
            <w:shd w:val="clear" w:color="auto" w:fill="FFFFFF" w:themeFill="background1"/>
            <w:vAlign w:val="center"/>
          </w:tcPr>
          <w:p w14:paraId="3AC9CA8F" w14:textId="562279CB" w:rsidR="00432129" w:rsidRPr="005D422F" w:rsidRDefault="00432129" w:rsidP="00432129">
            <w:pPr>
              <w:ind w:left="151" w:right="150"/>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color w:val="3A3A3A"/>
                <w:sz w:val="18"/>
                <w:szCs w:val="18"/>
                <w:shd w:val="clear" w:color="auto" w:fill="FFFFFF"/>
              </w:rPr>
              <w:t xml:space="preserve">Topola biała - </w:t>
            </w:r>
            <w:proofErr w:type="spellStart"/>
            <w:r w:rsidRPr="005D422F">
              <w:rPr>
                <w:rFonts w:cs="Open Sans"/>
                <w:color w:val="3A3A3A"/>
                <w:sz w:val="18"/>
                <w:szCs w:val="18"/>
                <w:shd w:val="clear" w:color="auto" w:fill="FFFFFF"/>
              </w:rPr>
              <w:t>Populus</w:t>
            </w:r>
            <w:proofErr w:type="spellEnd"/>
            <w:r w:rsidRPr="005D422F">
              <w:rPr>
                <w:rFonts w:cs="Open Sans"/>
                <w:color w:val="3A3A3A"/>
                <w:sz w:val="18"/>
                <w:szCs w:val="18"/>
                <w:shd w:val="clear" w:color="auto" w:fill="FFFFFF"/>
              </w:rPr>
              <w:t xml:space="preserve"> alba</w:t>
            </w:r>
          </w:p>
        </w:tc>
        <w:tc>
          <w:tcPr>
            <w:tcW w:w="853" w:type="pct"/>
            <w:shd w:val="clear" w:color="auto" w:fill="FFFFFF" w:themeFill="background1"/>
            <w:vAlign w:val="center"/>
          </w:tcPr>
          <w:p w14:paraId="66FF4D70" w14:textId="758D3EFE" w:rsidR="00432129" w:rsidRPr="005D422F" w:rsidRDefault="00432129" w:rsidP="00432129">
            <w:pPr>
              <w:ind w:right="29"/>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490</w:t>
            </w:r>
          </w:p>
        </w:tc>
        <w:tc>
          <w:tcPr>
            <w:tcW w:w="910" w:type="pct"/>
            <w:shd w:val="clear" w:color="auto" w:fill="FFFFFF" w:themeFill="background1"/>
            <w:vAlign w:val="center"/>
          </w:tcPr>
          <w:p w14:paraId="6B4ABC1E" w14:textId="19058E55" w:rsidR="00432129" w:rsidRPr="005D422F" w:rsidRDefault="00432129" w:rsidP="00432129">
            <w:pPr>
              <w:ind w:right="31"/>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dz. 150/9 obręb Wojszyce</w:t>
            </w:r>
          </w:p>
        </w:tc>
      </w:tr>
      <w:tr w:rsidR="00432129" w:rsidRPr="005D422F" w14:paraId="5338C555" w14:textId="77777777" w:rsidTr="005D422F">
        <w:trPr>
          <w:cnfStyle w:val="000000100000" w:firstRow="0" w:lastRow="0" w:firstColumn="0" w:lastColumn="0" w:oddVBand="0" w:evenVBand="0" w:oddHBand="1" w:evenHBand="0" w:firstRowFirstColumn="0" w:firstRowLastColumn="0" w:lastRowFirstColumn="0" w:lastRowLastColumn="0"/>
          <w:trHeight w:val="521"/>
        </w:trPr>
        <w:tc>
          <w:tcPr>
            <w:cnfStyle w:val="001000000000" w:firstRow="0" w:lastRow="0" w:firstColumn="1" w:lastColumn="0" w:oddVBand="0" w:evenVBand="0" w:oddHBand="0" w:evenHBand="0" w:firstRowFirstColumn="0" w:firstRowLastColumn="0" w:lastRowFirstColumn="0" w:lastRowLastColumn="0"/>
            <w:tcW w:w="260" w:type="pct"/>
            <w:tcBorders>
              <w:left w:val="none" w:sz="0" w:space="0" w:color="auto"/>
            </w:tcBorders>
            <w:shd w:val="clear" w:color="auto" w:fill="D50000"/>
            <w:vAlign w:val="center"/>
          </w:tcPr>
          <w:p w14:paraId="0AA43400" w14:textId="7C75A13E" w:rsidR="00432129" w:rsidRPr="005D422F" w:rsidRDefault="00432129" w:rsidP="00432129">
            <w:pPr>
              <w:ind w:right="27"/>
              <w:jc w:val="center"/>
              <w:rPr>
                <w:rFonts w:cs="Open Sans"/>
                <w:sz w:val="18"/>
                <w:szCs w:val="18"/>
              </w:rPr>
            </w:pPr>
            <w:r w:rsidRPr="005D422F">
              <w:rPr>
                <w:rFonts w:cs="Open Sans"/>
                <w:sz w:val="18"/>
                <w:szCs w:val="18"/>
              </w:rPr>
              <w:t>5.</w:t>
            </w:r>
          </w:p>
        </w:tc>
        <w:tc>
          <w:tcPr>
            <w:tcW w:w="636" w:type="pct"/>
            <w:shd w:val="clear" w:color="auto" w:fill="FFFFFF" w:themeFill="background1"/>
            <w:vAlign w:val="center"/>
          </w:tcPr>
          <w:p w14:paraId="586B8AE3" w14:textId="20300400" w:rsidR="00432129" w:rsidRPr="005D422F" w:rsidRDefault="00432129" w:rsidP="00432129">
            <w:pPr>
              <w:ind w:left="48"/>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1976-11-27</w:t>
            </w:r>
          </w:p>
        </w:tc>
        <w:tc>
          <w:tcPr>
            <w:tcW w:w="889" w:type="pct"/>
            <w:shd w:val="clear" w:color="auto" w:fill="FFFFFF" w:themeFill="background1"/>
            <w:vAlign w:val="center"/>
          </w:tcPr>
          <w:p w14:paraId="30BC0AB8" w14:textId="6D16358F" w:rsidR="00432129" w:rsidRPr="005D422F" w:rsidRDefault="00432129" w:rsidP="00432129">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Jednoobiektowy</w:t>
            </w:r>
          </w:p>
        </w:tc>
        <w:tc>
          <w:tcPr>
            <w:tcW w:w="529" w:type="pct"/>
            <w:shd w:val="clear" w:color="auto" w:fill="FFFFFF" w:themeFill="background1"/>
            <w:vAlign w:val="center"/>
          </w:tcPr>
          <w:p w14:paraId="38F41008" w14:textId="0811ACAF" w:rsidR="00432129" w:rsidRPr="005D422F" w:rsidRDefault="00432129" w:rsidP="00432129">
            <w:pPr>
              <w:ind w:right="33"/>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drzewo</w:t>
            </w:r>
          </w:p>
        </w:tc>
        <w:tc>
          <w:tcPr>
            <w:tcW w:w="923" w:type="pct"/>
            <w:shd w:val="clear" w:color="auto" w:fill="FFFFFF" w:themeFill="background1"/>
            <w:vAlign w:val="center"/>
          </w:tcPr>
          <w:p w14:paraId="0617DEEC" w14:textId="6D2BEBEF" w:rsidR="00432129" w:rsidRPr="005D422F" w:rsidRDefault="00432129" w:rsidP="00432129">
            <w:pPr>
              <w:ind w:left="151" w:right="150"/>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color w:val="3A3A3A"/>
                <w:sz w:val="18"/>
                <w:szCs w:val="18"/>
                <w:shd w:val="clear" w:color="auto" w:fill="FFFFFF"/>
              </w:rPr>
              <w:t xml:space="preserve">Jesion wyniosły - </w:t>
            </w:r>
            <w:proofErr w:type="spellStart"/>
            <w:r w:rsidRPr="005D422F">
              <w:rPr>
                <w:rFonts w:cs="Open Sans"/>
                <w:color w:val="3A3A3A"/>
                <w:sz w:val="18"/>
                <w:szCs w:val="18"/>
                <w:shd w:val="clear" w:color="auto" w:fill="FFFFFF"/>
              </w:rPr>
              <w:t>Fraxinus</w:t>
            </w:r>
            <w:proofErr w:type="spellEnd"/>
            <w:r w:rsidRPr="005D422F">
              <w:rPr>
                <w:rFonts w:cs="Open Sans"/>
                <w:color w:val="3A3A3A"/>
                <w:sz w:val="18"/>
                <w:szCs w:val="18"/>
                <w:shd w:val="clear" w:color="auto" w:fill="FFFFFF"/>
              </w:rPr>
              <w:t xml:space="preserve"> </w:t>
            </w:r>
            <w:proofErr w:type="spellStart"/>
            <w:r w:rsidRPr="005D422F">
              <w:rPr>
                <w:rFonts w:cs="Open Sans"/>
                <w:color w:val="3A3A3A"/>
                <w:sz w:val="18"/>
                <w:szCs w:val="18"/>
                <w:shd w:val="clear" w:color="auto" w:fill="FFFFFF"/>
              </w:rPr>
              <w:t>excelsior</w:t>
            </w:r>
            <w:proofErr w:type="spellEnd"/>
          </w:p>
        </w:tc>
        <w:tc>
          <w:tcPr>
            <w:tcW w:w="853" w:type="pct"/>
            <w:shd w:val="clear" w:color="auto" w:fill="FFFFFF" w:themeFill="background1"/>
            <w:vAlign w:val="center"/>
          </w:tcPr>
          <w:p w14:paraId="2804E0AB" w14:textId="2C08BD3A" w:rsidR="00432129" w:rsidRPr="005D422F" w:rsidRDefault="00432129" w:rsidP="00432129">
            <w:pPr>
              <w:ind w:right="29"/>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531</w:t>
            </w:r>
          </w:p>
        </w:tc>
        <w:tc>
          <w:tcPr>
            <w:tcW w:w="910" w:type="pct"/>
            <w:shd w:val="clear" w:color="auto" w:fill="FFFFFF" w:themeFill="background1"/>
            <w:vAlign w:val="center"/>
          </w:tcPr>
          <w:p w14:paraId="5E2BD936" w14:textId="39467A4A" w:rsidR="00432129" w:rsidRPr="005D422F" w:rsidRDefault="00432129" w:rsidP="00432129">
            <w:pPr>
              <w:ind w:right="31"/>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dz. 150/9 obręb Wojszyce</w:t>
            </w:r>
          </w:p>
        </w:tc>
      </w:tr>
      <w:tr w:rsidR="00432129" w:rsidRPr="005D422F" w14:paraId="71E3B816" w14:textId="77777777" w:rsidTr="005D422F">
        <w:trPr>
          <w:trHeight w:val="521"/>
        </w:trPr>
        <w:tc>
          <w:tcPr>
            <w:cnfStyle w:val="001000000000" w:firstRow="0" w:lastRow="0" w:firstColumn="1" w:lastColumn="0" w:oddVBand="0" w:evenVBand="0" w:oddHBand="0" w:evenHBand="0" w:firstRowFirstColumn="0" w:firstRowLastColumn="0" w:lastRowFirstColumn="0" w:lastRowLastColumn="0"/>
            <w:tcW w:w="260" w:type="pct"/>
            <w:tcBorders>
              <w:left w:val="none" w:sz="0" w:space="0" w:color="auto"/>
            </w:tcBorders>
            <w:shd w:val="clear" w:color="auto" w:fill="D50000"/>
            <w:vAlign w:val="center"/>
          </w:tcPr>
          <w:p w14:paraId="148D25D7" w14:textId="6F118C5A" w:rsidR="00432129" w:rsidRPr="005D422F" w:rsidRDefault="00432129" w:rsidP="00432129">
            <w:pPr>
              <w:ind w:right="27"/>
              <w:jc w:val="center"/>
              <w:rPr>
                <w:rFonts w:cs="Open Sans"/>
                <w:sz w:val="18"/>
                <w:szCs w:val="18"/>
              </w:rPr>
            </w:pPr>
            <w:r w:rsidRPr="005D422F">
              <w:rPr>
                <w:rFonts w:cs="Open Sans"/>
                <w:sz w:val="18"/>
                <w:szCs w:val="18"/>
              </w:rPr>
              <w:t>6.</w:t>
            </w:r>
          </w:p>
        </w:tc>
        <w:tc>
          <w:tcPr>
            <w:tcW w:w="636" w:type="pct"/>
            <w:shd w:val="clear" w:color="auto" w:fill="FFFFFF" w:themeFill="background1"/>
            <w:vAlign w:val="center"/>
          </w:tcPr>
          <w:p w14:paraId="05F15F22" w14:textId="034D8D52" w:rsidR="00432129" w:rsidRPr="005D422F" w:rsidRDefault="00432129" w:rsidP="00432129">
            <w:pPr>
              <w:ind w:left="48"/>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1976-11-27</w:t>
            </w:r>
          </w:p>
        </w:tc>
        <w:tc>
          <w:tcPr>
            <w:tcW w:w="889" w:type="pct"/>
            <w:shd w:val="clear" w:color="auto" w:fill="FFFFFF" w:themeFill="background1"/>
            <w:vAlign w:val="center"/>
          </w:tcPr>
          <w:p w14:paraId="17DB4D68" w14:textId="5133421A" w:rsidR="00432129" w:rsidRPr="005D422F" w:rsidRDefault="00432129" w:rsidP="00432129">
            <w:pPr>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Jednoobiektowy</w:t>
            </w:r>
          </w:p>
        </w:tc>
        <w:tc>
          <w:tcPr>
            <w:tcW w:w="529" w:type="pct"/>
            <w:shd w:val="clear" w:color="auto" w:fill="FFFFFF" w:themeFill="background1"/>
            <w:vAlign w:val="center"/>
          </w:tcPr>
          <w:p w14:paraId="53354F25" w14:textId="367BCBF2" w:rsidR="00432129" w:rsidRPr="005D422F" w:rsidRDefault="00432129" w:rsidP="00432129">
            <w:pPr>
              <w:ind w:right="33"/>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drzewo</w:t>
            </w:r>
          </w:p>
        </w:tc>
        <w:tc>
          <w:tcPr>
            <w:tcW w:w="923" w:type="pct"/>
            <w:shd w:val="clear" w:color="auto" w:fill="FFFFFF" w:themeFill="background1"/>
            <w:vAlign w:val="center"/>
          </w:tcPr>
          <w:p w14:paraId="3F2A1968" w14:textId="0DB8D1EE" w:rsidR="00432129" w:rsidRPr="005D422F" w:rsidRDefault="00432129" w:rsidP="00432129">
            <w:pPr>
              <w:ind w:left="151" w:right="150"/>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color w:val="3A3A3A"/>
                <w:sz w:val="18"/>
                <w:szCs w:val="18"/>
                <w:shd w:val="clear" w:color="auto" w:fill="FFFFFF"/>
              </w:rPr>
              <w:t xml:space="preserve">Lipa drobnolistna - </w:t>
            </w:r>
            <w:proofErr w:type="spellStart"/>
            <w:r w:rsidRPr="005D422F">
              <w:rPr>
                <w:rFonts w:cs="Open Sans"/>
                <w:color w:val="3A3A3A"/>
                <w:sz w:val="18"/>
                <w:szCs w:val="18"/>
                <w:shd w:val="clear" w:color="auto" w:fill="FFFFFF"/>
              </w:rPr>
              <w:t>Tilia</w:t>
            </w:r>
            <w:proofErr w:type="spellEnd"/>
            <w:r w:rsidRPr="005D422F">
              <w:rPr>
                <w:rFonts w:cs="Open Sans"/>
                <w:color w:val="3A3A3A"/>
                <w:sz w:val="18"/>
                <w:szCs w:val="18"/>
                <w:shd w:val="clear" w:color="auto" w:fill="FFFFFF"/>
              </w:rPr>
              <w:t xml:space="preserve"> </w:t>
            </w:r>
            <w:proofErr w:type="spellStart"/>
            <w:r w:rsidRPr="005D422F">
              <w:rPr>
                <w:rFonts w:cs="Open Sans"/>
                <w:color w:val="3A3A3A"/>
                <w:sz w:val="18"/>
                <w:szCs w:val="18"/>
                <w:shd w:val="clear" w:color="auto" w:fill="FFFFFF"/>
              </w:rPr>
              <w:t>cordata</w:t>
            </w:r>
            <w:proofErr w:type="spellEnd"/>
          </w:p>
        </w:tc>
        <w:tc>
          <w:tcPr>
            <w:tcW w:w="853" w:type="pct"/>
            <w:shd w:val="clear" w:color="auto" w:fill="FFFFFF" w:themeFill="background1"/>
            <w:vAlign w:val="center"/>
          </w:tcPr>
          <w:p w14:paraId="7DA6F9C3" w14:textId="547FBAEC" w:rsidR="00432129" w:rsidRPr="005D422F" w:rsidRDefault="00432129" w:rsidP="00432129">
            <w:pPr>
              <w:ind w:right="29"/>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311</w:t>
            </w:r>
          </w:p>
        </w:tc>
        <w:tc>
          <w:tcPr>
            <w:tcW w:w="910" w:type="pct"/>
            <w:shd w:val="clear" w:color="auto" w:fill="FFFFFF" w:themeFill="background1"/>
            <w:vAlign w:val="center"/>
          </w:tcPr>
          <w:p w14:paraId="09C8A80D" w14:textId="6F120CAD" w:rsidR="00432129" w:rsidRPr="005D422F" w:rsidRDefault="00432129" w:rsidP="00432129">
            <w:pPr>
              <w:ind w:right="31"/>
              <w:jc w:val="center"/>
              <w:cnfStyle w:val="000000000000" w:firstRow="0" w:lastRow="0" w:firstColumn="0" w:lastColumn="0" w:oddVBand="0" w:evenVBand="0" w:oddHBand="0" w:evenHBand="0" w:firstRowFirstColumn="0" w:firstRowLastColumn="0" w:lastRowFirstColumn="0" w:lastRowLastColumn="0"/>
              <w:rPr>
                <w:rFonts w:cs="Open Sans"/>
                <w:sz w:val="18"/>
                <w:szCs w:val="18"/>
              </w:rPr>
            </w:pPr>
            <w:r w:rsidRPr="005D422F">
              <w:rPr>
                <w:rFonts w:cs="Open Sans"/>
                <w:sz w:val="18"/>
                <w:szCs w:val="18"/>
              </w:rPr>
              <w:t>dz. 150/14 obręb Wojszyce</w:t>
            </w:r>
          </w:p>
        </w:tc>
      </w:tr>
      <w:tr w:rsidR="00432129" w:rsidRPr="005D422F" w14:paraId="3A241DA0" w14:textId="77777777" w:rsidTr="005D422F">
        <w:trPr>
          <w:cnfStyle w:val="000000100000" w:firstRow="0" w:lastRow="0" w:firstColumn="0" w:lastColumn="0" w:oddVBand="0" w:evenVBand="0" w:oddHBand="1" w:evenHBand="0" w:firstRowFirstColumn="0" w:firstRowLastColumn="0" w:lastRowFirstColumn="0" w:lastRowLastColumn="0"/>
          <w:trHeight w:val="521"/>
        </w:trPr>
        <w:tc>
          <w:tcPr>
            <w:cnfStyle w:val="001000000000" w:firstRow="0" w:lastRow="0" w:firstColumn="1" w:lastColumn="0" w:oddVBand="0" w:evenVBand="0" w:oddHBand="0" w:evenHBand="0" w:firstRowFirstColumn="0" w:firstRowLastColumn="0" w:lastRowFirstColumn="0" w:lastRowLastColumn="0"/>
            <w:tcW w:w="260" w:type="pct"/>
            <w:tcBorders>
              <w:left w:val="none" w:sz="0" w:space="0" w:color="auto"/>
              <w:bottom w:val="none" w:sz="0" w:space="0" w:color="auto"/>
            </w:tcBorders>
            <w:shd w:val="clear" w:color="auto" w:fill="D50000"/>
            <w:vAlign w:val="center"/>
          </w:tcPr>
          <w:p w14:paraId="64588E88" w14:textId="7C6B0321" w:rsidR="00432129" w:rsidRPr="005D422F" w:rsidRDefault="00432129" w:rsidP="00432129">
            <w:pPr>
              <w:ind w:right="27"/>
              <w:jc w:val="center"/>
              <w:rPr>
                <w:rFonts w:cs="Open Sans"/>
                <w:sz w:val="18"/>
                <w:szCs w:val="18"/>
              </w:rPr>
            </w:pPr>
            <w:r w:rsidRPr="005D422F">
              <w:rPr>
                <w:rFonts w:cs="Open Sans"/>
                <w:sz w:val="18"/>
                <w:szCs w:val="18"/>
              </w:rPr>
              <w:t>7.</w:t>
            </w:r>
          </w:p>
        </w:tc>
        <w:tc>
          <w:tcPr>
            <w:tcW w:w="636" w:type="pct"/>
            <w:shd w:val="clear" w:color="auto" w:fill="FFFFFF" w:themeFill="background1"/>
            <w:vAlign w:val="center"/>
          </w:tcPr>
          <w:p w14:paraId="3460F3A3" w14:textId="4C065DB9" w:rsidR="00432129" w:rsidRPr="005D422F" w:rsidRDefault="00432129" w:rsidP="00432129">
            <w:pPr>
              <w:ind w:left="48"/>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1985-08-15</w:t>
            </w:r>
          </w:p>
        </w:tc>
        <w:tc>
          <w:tcPr>
            <w:tcW w:w="889" w:type="pct"/>
            <w:shd w:val="clear" w:color="auto" w:fill="FFFFFF" w:themeFill="background1"/>
            <w:vAlign w:val="center"/>
          </w:tcPr>
          <w:p w14:paraId="066F9434" w14:textId="4985F37B" w:rsidR="00432129" w:rsidRPr="005D422F" w:rsidRDefault="00432129" w:rsidP="00432129">
            <w:pPr>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Jednoobiektowy</w:t>
            </w:r>
          </w:p>
        </w:tc>
        <w:tc>
          <w:tcPr>
            <w:tcW w:w="529" w:type="pct"/>
            <w:shd w:val="clear" w:color="auto" w:fill="FFFFFF" w:themeFill="background1"/>
            <w:vAlign w:val="center"/>
          </w:tcPr>
          <w:p w14:paraId="01953628" w14:textId="32DA9BD0" w:rsidR="00432129" w:rsidRPr="005D422F" w:rsidRDefault="00432129" w:rsidP="00432129">
            <w:pPr>
              <w:ind w:right="33"/>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drzewo</w:t>
            </w:r>
          </w:p>
        </w:tc>
        <w:tc>
          <w:tcPr>
            <w:tcW w:w="923" w:type="pct"/>
            <w:shd w:val="clear" w:color="auto" w:fill="FFFFFF" w:themeFill="background1"/>
            <w:vAlign w:val="center"/>
          </w:tcPr>
          <w:p w14:paraId="544B56E6" w14:textId="38757FC4" w:rsidR="00432129" w:rsidRPr="005D422F" w:rsidRDefault="005D422F" w:rsidP="00432129">
            <w:pPr>
              <w:ind w:left="151" w:right="150"/>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color w:val="3A3A3A"/>
                <w:sz w:val="18"/>
                <w:szCs w:val="18"/>
                <w:shd w:val="clear" w:color="auto" w:fill="FFFFFF"/>
              </w:rPr>
              <w:t xml:space="preserve">Dąb szypułkowy - </w:t>
            </w:r>
            <w:proofErr w:type="spellStart"/>
            <w:r w:rsidRPr="005D422F">
              <w:rPr>
                <w:rFonts w:cs="Open Sans"/>
                <w:color w:val="3A3A3A"/>
                <w:sz w:val="18"/>
                <w:szCs w:val="18"/>
                <w:shd w:val="clear" w:color="auto" w:fill="FFFFFF"/>
              </w:rPr>
              <w:t>Quercus</w:t>
            </w:r>
            <w:proofErr w:type="spellEnd"/>
            <w:r w:rsidRPr="005D422F">
              <w:rPr>
                <w:rFonts w:cs="Open Sans"/>
                <w:color w:val="3A3A3A"/>
                <w:sz w:val="18"/>
                <w:szCs w:val="18"/>
                <w:shd w:val="clear" w:color="auto" w:fill="FFFFFF"/>
              </w:rPr>
              <w:t xml:space="preserve"> robur</w:t>
            </w:r>
          </w:p>
        </w:tc>
        <w:tc>
          <w:tcPr>
            <w:tcW w:w="853" w:type="pct"/>
            <w:shd w:val="clear" w:color="auto" w:fill="FFFFFF" w:themeFill="background1"/>
            <w:vAlign w:val="center"/>
          </w:tcPr>
          <w:p w14:paraId="7BD3F1D9" w14:textId="017B3DCB" w:rsidR="00432129" w:rsidRPr="005D422F" w:rsidRDefault="005D422F" w:rsidP="00432129">
            <w:pPr>
              <w:ind w:right="29"/>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239</w:t>
            </w:r>
          </w:p>
        </w:tc>
        <w:tc>
          <w:tcPr>
            <w:tcW w:w="910" w:type="pct"/>
            <w:shd w:val="clear" w:color="auto" w:fill="FFFFFF" w:themeFill="background1"/>
            <w:vAlign w:val="center"/>
          </w:tcPr>
          <w:p w14:paraId="0CF1FA83" w14:textId="78854CF3" w:rsidR="00432129" w:rsidRPr="005D422F" w:rsidRDefault="005D422F" w:rsidP="00432129">
            <w:pPr>
              <w:ind w:right="31"/>
              <w:jc w:val="center"/>
              <w:cnfStyle w:val="000000100000" w:firstRow="0" w:lastRow="0" w:firstColumn="0" w:lastColumn="0" w:oddVBand="0" w:evenVBand="0" w:oddHBand="1" w:evenHBand="0" w:firstRowFirstColumn="0" w:firstRowLastColumn="0" w:lastRowFirstColumn="0" w:lastRowLastColumn="0"/>
              <w:rPr>
                <w:rFonts w:cs="Open Sans"/>
                <w:sz w:val="18"/>
                <w:szCs w:val="18"/>
              </w:rPr>
            </w:pPr>
            <w:r w:rsidRPr="005D422F">
              <w:rPr>
                <w:rFonts w:cs="Open Sans"/>
                <w:sz w:val="18"/>
                <w:szCs w:val="18"/>
              </w:rPr>
              <w:t xml:space="preserve">dz. 97 obręb Bedlno </w:t>
            </w:r>
            <w:proofErr w:type="spellStart"/>
            <w:r w:rsidRPr="005D422F">
              <w:rPr>
                <w:rFonts w:cs="Open Sans"/>
                <w:sz w:val="18"/>
                <w:szCs w:val="18"/>
              </w:rPr>
              <w:t>Żbiwiec</w:t>
            </w:r>
            <w:proofErr w:type="spellEnd"/>
          </w:p>
        </w:tc>
      </w:tr>
    </w:tbl>
    <w:p w14:paraId="62992EDB" w14:textId="29607A22" w:rsidR="001E30DD" w:rsidRPr="00424CE7" w:rsidRDefault="001E30DD" w:rsidP="005D422F">
      <w:pPr>
        <w:pStyle w:val="rdo0"/>
      </w:pPr>
      <w:r w:rsidRPr="00424CE7">
        <w:t xml:space="preserve">Źródło: http://crfop.gdos.gov.pl/CRFOP/ </w:t>
      </w:r>
    </w:p>
    <w:p w14:paraId="199D508C" w14:textId="4327BE56" w:rsidR="00712676" w:rsidRDefault="00712676" w:rsidP="00763979">
      <w:pPr>
        <w:spacing w:after="25" w:line="247" w:lineRule="auto"/>
        <w:ind w:right="6"/>
        <w:jc w:val="both"/>
        <w:rPr>
          <w:rFonts w:cs="Open Sans"/>
          <w:iCs/>
        </w:rPr>
      </w:pPr>
    </w:p>
    <w:p w14:paraId="10A6CD0A" w14:textId="56F7642C" w:rsidR="00712676" w:rsidRPr="004E3B09" w:rsidRDefault="00712676" w:rsidP="00712676">
      <w:pPr>
        <w:spacing w:after="25" w:line="360" w:lineRule="auto"/>
        <w:ind w:left="10" w:right="6" w:hanging="10"/>
        <w:jc w:val="both"/>
        <w:rPr>
          <w:rFonts w:cs="Open Sans"/>
          <w:iCs/>
          <w:szCs w:val="20"/>
        </w:rPr>
      </w:pPr>
      <w:r w:rsidRPr="004E3B09">
        <w:rPr>
          <w:rFonts w:cs="Open Sans"/>
          <w:iCs/>
          <w:szCs w:val="20"/>
        </w:rPr>
        <w:t>Zgodnie z art. 45 ustawy z dnia 16 kwietnia 2004 r. o ochronie przyrody (</w:t>
      </w:r>
      <w:proofErr w:type="spellStart"/>
      <w:r w:rsidRPr="004E3B09">
        <w:rPr>
          <w:rFonts w:cs="Open Sans"/>
          <w:iCs/>
          <w:szCs w:val="20"/>
        </w:rPr>
        <w:t>t</w:t>
      </w:r>
      <w:r w:rsidR="004E3B09" w:rsidRPr="004E3B09">
        <w:rPr>
          <w:rFonts w:cs="Open Sans"/>
          <w:iCs/>
          <w:szCs w:val="20"/>
        </w:rPr>
        <w:t>.</w:t>
      </w:r>
      <w:r w:rsidRPr="004E3B09">
        <w:rPr>
          <w:rFonts w:cs="Open Sans"/>
          <w:iCs/>
          <w:szCs w:val="20"/>
        </w:rPr>
        <w:t>j</w:t>
      </w:r>
      <w:proofErr w:type="spellEnd"/>
      <w:r w:rsidRPr="004E3B09">
        <w:rPr>
          <w:rFonts w:cs="Open Sans"/>
          <w:iCs/>
          <w:szCs w:val="20"/>
        </w:rPr>
        <w:t>. Dz. U. z 202</w:t>
      </w:r>
      <w:r w:rsidR="003C4B5B">
        <w:rPr>
          <w:rFonts w:cs="Open Sans"/>
          <w:iCs/>
          <w:szCs w:val="20"/>
        </w:rPr>
        <w:t>6</w:t>
      </w:r>
      <w:r w:rsidRPr="004E3B09">
        <w:rPr>
          <w:rFonts w:cs="Open Sans"/>
          <w:iCs/>
          <w:szCs w:val="20"/>
        </w:rPr>
        <w:t xml:space="preserve"> r., poz. </w:t>
      </w:r>
      <w:r w:rsidR="00424CE7" w:rsidRPr="004E3B09">
        <w:rPr>
          <w:rFonts w:cs="Open Sans"/>
          <w:iCs/>
          <w:szCs w:val="20"/>
        </w:rPr>
        <w:t>1</w:t>
      </w:r>
      <w:r w:rsidR="003C4B5B">
        <w:rPr>
          <w:rFonts w:cs="Open Sans"/>
          <w:iCs/>
          <w:szCs w:val="20"/>
        </w:rPr>
        <w:t>3</w:t>
      </w:r>
      <w:r w:rsidR="004E3B09" w:rsidRPr="004E3B09">
        <w:rPr>
          <w:rFonts w:cs="Open Sans"/>
          <w:iCs/>
          <w:szCs w:val="20"/>
        </w:rPr>
        <w:t xml:space="preserve"> ze zm.</w:t>
      </w:r>
      <w:r w:rsidRPr="004E3B09">
        <w:rPr>
          <w:rFonts w:cs="Open Sans"/>
          <w:iCs/>
          <w:szCs w:val="20"/>
        </w:rPr>
        <w:t>), w stosunku do pomnika przyrody, stanowiska dokumentacyjnego, użytku ekologicznego lub zespołu przyrodniczo-krajobrazowego mogą być wprowadzone następujące zakazy:</w:t>
      </w:r>
    </w:p>
    <w:p w14:paraId="16A475AD" w14:textId="7777777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t>niszczenia, uszkadzania lub przekształcania obiektu lub obszaru;</w:t>
      </w:r>
    </w:p>
    <w:p w14:paraId="3F16C9D6" w14:textId="7777777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lastRenderedPageBreak/>
        <w:t>wykonywania prac ziemnych trwale zniekształcających rzeźbę terenu, z wyjątkiem prac związanych z zabezpieczeniem przeciwsztormowym lub przeciwpowodziowym albo budową, odbudową, utrzymywaniem, remontem lub naprawą urządzeń wodnych;</w:t>
      </w:r>
    </w:p>
    <w:p w14:paraId="1C81149F" w14:textId="7777777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t>uszkadzania i zanieczyszczania gleby;</w:t>
      </w:r>
    </w:p>
    <w:p w14:paraId="157F5B87" w14:textId="7777777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t>dokonywania zmian stosunków wodnych, jeżeli zmiany te nie służą ochronie przyrody albo racjonalnej gospodarce rolnej, leśnej, wodnej lub rybackiej;</w:t>
      </w:r>
    </w:p>
    <w:p w14:paraId="5B45103C" w14:textId="7777777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t>likwidowania, zasypywania i przekształcania naturalnych zbiorników wodnych, starorzeczy oraz obszarów wodno-błotnych;</w:t>
      </w:r>
    </w:p>
    <w:p w14:paraId="7707AFA7" w14:textId="7777777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t>wylewania gnojowicy, z wyjątkiem nawożenia użytkowanych gruntów rolnych;</w:t>
      </w:r>
    </w:p>
    <w:p w14:paraId="3C09F560" w14:textId="7777777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t>zmiany sposobu użytkowania ziemi;</w:t>
      </w:r>
    </w:p>
    <w:p w14:paraId="11D3E45C" w14:textId="7777777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t xml:space="preserve">wydobywania do celów gospodarczych skał, w tym </w:t>
      </w:r>
      <w:proofErr w:type="gramStart"/>
      <w:r w:rsidRPr="004E3B09">
        <w:rPr>
          <w:rFonts w:ascii="Open Sans" w:hAnsi="Open Sans" w:cs="Open Sans"/>
          <w:iCs/>
          <w:szCs w:val="20"/>
        </w:rPr>
        <w:t>torfu,</w:t>
      </w:r>
      <w:proofErr w:type="gramEnd"/>
      <w:r w:rsidRPr="004E3B09">
        <w:rPr>
          <w:rFonts w:ascii="Open Sans" w:hAnsi="Open Sans" w:cs="Open Sans"/>
          <w:iCs/>
          <w:szCs w:val="20"/>
        </w:rPr>
        <w:t xml:space="preserve"> oraz skamieniałości, w tym kopalnych szczątków roślin i zwierząt, a także minerałów i bursztynu;</w:t>
      </w:r>
    </w:p>
    <w:p w14:paraId="3F3EB212" w14:textId="7777777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t xml:space="preserve">umyślnego zabijania dziko występujących zwierząt, niszczenia nor, legowisk zwierzęcych oraz tarlisk i złożonej ikry, z wyjątkiem amatorskiego połowu ryb oraz wykonywania czynności związanych z racjonalną gospodarką rolną, leśną, rybacką i łowiecką; </w:t>
      </w:r>
    </w:p>
    <w:p w14:paraId="2CAA14F6" w14:textId="7777777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t>zbioru, niszczenia, uszkadzania roślin i grzybów na obszarach użytków ekologicznych, utworzonych w celu ochrony stanowisk, siedlisk lub ostoi roślin i grzybów chronionych;</w:t>
      </w:r>
    </w:p>
    <w:p w14:paraId="379CAE84" w14:textId="0CA83947" w:rsidR="00712676" w:rsidRPr="004E3B09" w:rsidRDefault="00712676">
      <w:pPr>
        <w:pStyle w:val="Akapitzlist"/>
        <w:numPr>
          <w:ilvl w:val="0"/>
          <w:numId w:val="54"/>
        </w:numPr>
        <w:spacing w:after="25" w:line="360" w:lineRule="auto"/>
        <w:ind w:right="6"/>
        <w:rPr>
          <w:rFonts w:ascii="Open Sans" w:hAnsi="Open Sans" w:cs="Open Sans"/>
          <w:iCs/>
          <w:szCs w:val="20"/>
        </w:rPr>
      </w:pPr>
      <w:r w:rsidRPr="004E3B09">
        <w:rPr>
          <w:rFonts w:ascii="Open Sans" w:hAnsi="Open Sans" w:cs="Open Sans"/>
          <w:iCs/>
          <w:szCs w:val="20"/>
        </w:rPr>
        <w:t>umieszczania tablic reklamowych.</w:t>
      </w:r>
    </w:p>
    <w:p w14:paraId="17AE1F58" w14:textId="4CE4ECBE" w:rsidR="00712676" w:rsidRPr="004E3B09" w:rsidRDefault="00712676" w:rsidP="00712676">
      <w:pPr>
        <w:spacing w:after="25" w:line="360" w:lineRule="auto"/>
        <w:ind w:left="10" w:right="6" w:hanging="10"/>
        <w:jc w:val="both"/>
        <w:rPr>
          <w:rFonts w:cs="Open Sans"/>
          <w:iCs/>
          <w:szCs w:val="20"/>
        </w:rPr>
      </w:pPr>
      <w:r w:rsidRPr="004E3B09">
        <w:rPr>
          <w:rFonts w:cs="Open Sans"/>
          <w:iCs/>
          <w:szCs w:val="20"/>
        </w:rPr>
        <w:t>Zakazy, o których mowa powyżej nie dotyczą:</w:t>
      </w:r>
    </w:p>
    <w:p w14:paraId="410470ED" w14:textId="77777777" w:rsidR="00712676" w:rsidRPr="004E3B09" w:rsidRDefault="00712676">
      <w:pPr>
        <w:pStyle w:val="Akapitzlist"/>
        <w:numPr>
          <w:ilvl w:val="0"/>
          <w:numId w:val="55"/>
        </w:numPr>
        <w:spacing w:after="25" w:line="360" w:lineRule="auto"/>
        <w:ind w:right="6"/>
        <w:rPr>
          <w:rFonts w:ascii="Open Sans" w:hAnsi="Open Sans" w:cs="Open Sans"/>
          <w:iCs/>
          <w:szCs w:val="20"/>
        </w:rPr>
      </w:pPr>
      <w:r w:rsidRPr="004E3B09">
        <w:rPr>
          <w:rFonts w:ascii="Open Sans" w:hAnsi="Open Sans" w:cs="Open Sans"/>
          <w:iCs/>
          <w:szCs w:val="20"/>
        </w:rPr>
        <w:t>prac wykonywanych na potrzeby ochrony przyrody po uzgodnieniu z organem ustanawiającym daną formę ochrony przyrody;</w:t>
      </w:r>
    </w:p>
    <w:p w14:paraId="4D5F3DE4" w14:textId="77777777" w:rsidR="00712676" w:rsidRPr="004E3B09" w:rsidRDefault="00712676">
      <w:pPr>
        <w:pStyle w:val="Akapitzlist"/>
        <w:numPr>
          <w:ilvl w:val="0"/>
          <w:numId w:val="55"/>
        </w:numPr>
        <w:spacing w:after="25" w:line="360" w:lineRule="auto"/>
        <w:ind w:right="6"/>
        <w:rPr>
          <w:rFonts w:ascii="Open Sans" w:hAnsi="Open Sans" w:cs="Open Sans"/>
          <w:iCs/>
          <w:szCs w:val="20"/>
        </w:rPr>
      </w:pPr>
      <w:r w:rsidRPr="004E3B09">
        <w:rPr>
          <w:rFonts w:ascii="Open Sans" w:hAnsi="Open Sans" w:cs="Open Sans"/>
          <w:iCs/>
          <w:szCs w:val="20"/>
        </w:rPr>
        <w:t>realizacji inwestycji celu publicznego w przypadku braku rozwiązań alternatywnych, po uzgodnieniu z organem ustanawiającym daną formę ochrony przyrody;</w:t>
      </w:r>
    </w:p>
    <w:p w14:paraId="6F1FFEAE" w14:textId="77777777" w:rsidR="00712676" w:rsidRPr="004E3B09" w:rsidRDefault="00712676">
      <w:pPr>
        <w:pStyle w:val="Akapitzlist"/>
        <w:numPr>
          <w:ilvl w:val="0"/>
          <w:numId w:val="55"/>
        </w:numPr>
        <w:spacing w:after="25" w:line="360" w:lineRule="auto"/>
        <w:ind w:right="6"/>
        <w:rPr>
          <w:rFonts w:ascii="Open Sans" w:hAnsi="Open Sans" w:cs="Open Sans"/>
          <w:iCs/>
          <w:szCs w:val="20"/>
        </w:rPr>
      </w:pPr>
      <w:r w:rsidRPr="004E3B09">
        <w:rPr>
          <w:rFonts w:ascii="Open Sans" w:hAnsi="Open Sans" w:cs="Open Sans"/>
          <w:iCs/>
          <w:szCs w:val="20"/>
        </w:rPr>
        <w:t>zadań z zakresu obronności kraju w przypadku zagrożenia bezpieczeństwa państwa;</w:t>
      </w:r>
    </w:p>
    <w:p w14:paraId="055B1995" w14:textId="71193555" w:rsidR="00712676" w:rsidRDefault="00712676">
      <w:pPr>
        <w:pStyle w:val="Akapitzlist"/>
        <w:numPr>
          <w:ilvl w:val="0"/>
          <w:numId w:val="55"/>
        </w:numPr>
        <w:spacing w:after="25" w:line="360" w:lineRule="auto"/>
        <w:ind w:right="6"/>
        <w:rPr>
          <w:rFonts w:ascii="Open Sans" w:hAnsi="Open Sans" w:cs="Open Sans"/>
          <w:iCs/>
          <w:szCs w:val="20"/>
        </w:rPr>
      </w:pPr>
      <w:r w:rsidRPr="004E3B09">
        <w:rPr>
          <w:rFonts w:ascii="Open Sans" w:hAnsi="Open Sans" w:cs="Open Sans"/>
          <w:iCs/>
          <w:szCs w:val="20"/>
        </w:rPr>
        <w:t>likwidowania nagłych zagrożeń bezpieczeństwa powszechnego i prowadzenia akcji ratowniczych.</w:t>
      </w:r>
    </w:p>
    <w:p w14:paraId="1E80EF0E" w14:textId="2DBEB19E" w:rsidR="00B26344" w:rsidRDefault="00B26344" w:rsidP="00C27BFC">
      <w:pPr>
        <w:pStyle w:val="Styl20"/>
        <w:numPr>
          <w:ilvl w:val="2"/>
          <w:numId w:val="6"/>
        </w:numPr>
      </w:pPr>
      <w:bookmarkStart w:id="90" w:name="_Toc241616789"/>
      <w:r>
        <w:t>Zapobieganie poważnym awariom</w:t>
      </w:r>
      <w:bookmarkEnd w:id="90"/>
    </w:p>
    <w:p w14:paraId="11ADF143" w14:textId="5E36F79C" w:rsidR="002866FA" w:rsidRPr="009F0927" w:rsidRDefault="006356AF" w:rsidP="00193D54">
      <w:pPr>
        <w:spacing w:line="360" w:lineRule="auto"/>
        <w:jc w:val="both"/>
        <w:rPr>
          <w:rFonts w:cs="Open Sans"/>
          <w:szCs w:val="20"/>
        </w:rPr>
      </w:pPr>
      <w:r w:rsidRPr="009F0927">
        <w:rPr>
          <w:rFonts w:cs="Open Sans"/>
          <w:szCs w:val="20"/>
        </w:rPr>
        <w:t>Główny Inspektorat Ochrony Środowiska prowadzi rejestr zakładów dużego i zwiększonego ryzyka</w:t>
      </w:r>
      <w:r w:rsidR="00BD413B" w:rsidRPr="009F0927">
        <w:rPr>
          <w:rFonts w:cs="Open Sans"/>
          <w:szCs w:val="20"/>
        </w:rPr>
        <w:t xml:space="preserve"> wystąpienia poważnej awarii przemysłowej. </w:t>
      </w:r>
      <w:r w:rsidR="002866FA" w:rsidRPr="009F0927">
        <w:rPr>
          <w:rFonts w:cs="Open Sans"/>
          <w:szCs w:val="20"/>
        </w:rPr>
        <w:t xml:space="preserve">Zgodnie z danymi </w:t>
      </w:r>
      <w:r w:rsidR="00933FA4" w:rsidRPr="009F0927">
        <w:rPr>
          <w:rFonts w:cs="Open Sans"/>
          <w:szCs w:val="20"/>
        </w:rPr>
        <w:t xml:space="preserve">Głównego </w:t>
      </w:r>
      <w:r w:rsidR="002866FA" w:rsidRPr="009F0927">
        <w:rPr>
          <w:rFonts w:cs="Open Sans"/>
          <w:szCs w:val="20"/>
        </w:rPr>
        <w:t xml:space="preserve">Inspektoratu Ochrony Środowiska na terenie </w:t>
      </w:r>
      <w:r w:rsidR="00657F48" w:rsidRPr="009F0927">
        <w:rPr>
          <w:rFonts w:cs="Open Sans"/>
          <w:szCs w:val="20"/>
        </w:rPr>
        <w:t xml:space="preserve">Gminy </w:t>
      </w:r>
      <w:r w:rsidR="00A81509">
        <w:rPr>
          <w:rFonts w:cs="Open Sans"/>
          <w:szCs w:val="20"/>
        </w:rPr>
        <w:t xml:space="preserve">Bedlno </w:t>
      </w:r>
      <w:r w:rsidR="004D27B8" w:rsidRPr="009F0927">
        <w:rPr>
          <w:rFonts w:cs="Open Sans"/>
          <w:szCs w:val="20"/>
        </w:rPr>
        <w:t xml:space="preserve">nie </w:t>
      </w:r>
      <w:r w:rsidR="005219D3" w:rsidRPr="009F0927">
        <w:rPr>
          <w:rFonts w:cs="Open Sans"/>
          <w:szCs w:val="20"/>
        </w:rPr>
        <w:t xml:space="preserve">występują zakłady </w:t>
      </w:r>
      <w:r w:rsidR="002866FA" w:rsidRPr="009F0927">
        <w:rPr>
          <w:rFonts w:cs="Open Sans"/>
          <w:szCs w:val="20"/>
        </w:rPr>
        <w:t xml:space="preserve">o zwiększonym ryzyku wystąpienia </w:t>
      </w:r>
      <w:r w:rsidR="002866FA" w:rsidRPr="009F0927">
        <w:rPr>
          <w:rFonts w:cs="Open Sans"/>
          <w:szCs w:val="20"/>
        </w:rPr>
        <w:lastRenderedPageBreak/>
        <w:t>poważnej awarii (ZZR)</w:t>
      </w:r>
      <w:r w:rsidR="005219D3" w:rsidRPr="009F0927">
        <w:rPr>
          <w:rFonts w:cs="Open Sans"/>
          <w:szCs w:val="20"/>
        </w:rPr>
        <w:t xml:space="preserve"> ani zakłady o dużym ryzyku wystąpienia poważnej awarii przemysłowej (ZDR). </w:t>
      </w:r>
    </w:p>
    <w:p w14:paraId="65942858" w14:textId="62D8CF4E" w:rsidR="00D65673" w:rsidRPr="009F0927" w:rsidRDefault="008028FF" w:rsidP="00193D54">
      <w:pPr>
        <w:spacing w:line="360" w:lineRule="auto"/>
        <w:jc w:val="both"/>
        <w:rPr>
          <w:rFonts w:cs="Open Sans"/>
          <w:szCs w:val="20"/>
        </w:rPr>
      </w:pPr>
      <w:r w:rsidRPr="009F0927">
        <w:rPr>
          <w:rFonts w:cs="Open Sans"/>
          <w:szCs w:val="20"/>
        </w:rPr>
        <w:t xml:space="preserve">Główny Inspektor Ochrony Środowiska </w:t>
      </w:r>
      <w:r w:rsidR="001B58B7" w:rsidRPr="009F0927">
        <w:rPr>
          <w:rFonts w:cs="Open Sans"/>
          <w:szCs w:val="20"/>
        </w:rPr>
        <w:t>prowadzi rejestr poważnych awarii. Zgodnie z nim, w latach 201</w:t>
      </w:r>
      <w:r w:rsidR="00215045" w:rsidRPr="009F0927">
        <w:rPr>
          <w:rFonts w:cs="Open Sans"/>
          <w:szCs w:val="20"/>
        </w:rPr>
        <w:t>5</w:t>
      </w:r>
      <w:r w:rsidR="001B58B7" w:rsidRPr="009F0927">
        <w:rPr>
          <w:rFonts w:cs="Open Sans"/>
          <w:szCs w:val="20"/>
        </w:rPr>
        <w:t>-202</w:t>
      </w:r>
      <w:r w:rsidR="0030108E">
        <w:rPr>
          <w:rFonts w:cs="Open Sans"/>
          <w:szCs w:val="20"/>
        </w:rPr>
        <w:t>4</w:t>
      </w:r>
      <w:r w:rsidR="001B58B7" w:rsidRPr="009F0927">
        <w:rPr>
          <w:rFonts w:cs="Open Sans"/>
          <w:szCs w:val="20"/>
        </w:rPr>
        <w:t xml:space="preserve"> na terenie województwa </w:t>
      </w:r>
      <w:r w:rsidR="005D0F2B" w:rsidRPr="009F0927">
        <w:rPr>
          <w:rFonts w:cs="Open Sans"/>
          <w:szCs w:val="20"/>
        </w:rPr>
        <w:t>łódzkiego</w:t>
      </w:r>
      <w:r w:rsidR="001B58B7" w:rsidRPr="009F0927">
        <w:rPr>
          <w:rFonts w:cs="Open Sans"/>
          <w:szCs w:val="20"/>
        </w:rPr>
        <w:t xml:space="preserve"> doszło do </w:t>
      </w:r>
      <w:r w:rsidR="0030108E">
        <w:rPr>
          <w:rFonts w:cs="Open Sans"/>
          <w:szCs w:val="20"/>
        </w:rPr>
        <w:t>11</w:t>
      </w:r>
      <w:r w:rsidR="001B58B7" w:rsidRPr="009F0927">
        <w:rPr>
          <w:rFonts w:cs="Open Sans"/>
          <w:szCs w:val="20"/>
        </w:rPr>
        <w:t xml:space="preserve"> poważnych awarii przemysłowych. </w:t>
      </w:r>
      <w:r w:rsidR="005219D3" w:rsidRPr="009F0927">
        <w:rPr>
          <w:rFonts w:cs="Open Sans"/>
          <w:szCs w:val="20"/>
        </w:rPr>
        <w:t>N</w:t>
      </w:r>
      <w:r w:rsidR="001B58B7" w:rsidRPr="009F0927">
        <w:rPr>
          <w:rFonts w:cs="Open Sans"/>
          <w:szCs w:val="20"/>
        </w:rPr>
        <w:t xml:space="preserve">a terenie </w:t>
      </w:r>
      <w:r w:rsidR="00657F48" w:rsidRPr="009F0927">
        <w:rPr>
          <w:rFonts w:cs="Open Sans"/>
          <w:szCs w:val="20"/>
        </w:rPr>
        <w:t xml:space="preserve">Gminy </w:t>
      </w:r>
      <w:r w:rsidR="0030108E">
        <w:rPr>
          <w:rFonts w:cs="Open Sans"/>
          <w:szCs w:val="20"/>
        </w:rPr>
        <w:t xml:space="preserve">Bedlno </w:t>
      </w:r>
      <w:r w:rsidR="001B58B7" w:rsidRPr="009F0927">
        <w:rPr>
          <w:rFonts w:cs="Open Sans"/>
          <w:szCs w:val="20"/>
        </w:rPr>
        <w:t>nie doszło do żadnej awarii mającej znamiona poważnej awarii przemysłowej.</w:t>
      </w:r>
    </w:p>
    <w:p w14:paraId="7442DBA3" w14:textId="69F819BD" w:rsidR="00076120" w:rsidRDefault="00C27BFC" w:rsidP="009F3B45">
      <w:pPr>
        <w:pStyle w:val="Styl16"/>
      </w:pPr>
      <w:r>
        <w:lastRenderedPageBreak/>
        <w:tab/>
      </w:r>
      <w:r w:rsidR="00462B9C">
        <w:t xml:space="preserve"> </w:t>
      </w:r>
      <w:bookmarkStart w:id="91" w:name="_Toc241616790"/>
      <w:r w:rsidR="001A60FC" w:rsidRPr="00FB0D5A">
        <w:rPr>
          <w:caps w:val="0"/>
        </w:rPr>
        <w:t>Istniejące problemy ochrony środowiska istotne z punktu widzenia realizacji projektowanego dokumentu</w:t>
      </w:r>
      <w:bookmarkEnd w:id="91"/>
    </w:p>
    <w:p w14:paraId="08D081C0" w14:textId="536AF0AD" w:rsidR="008160D7" w:rsidRPr="00F965A4" w:rsidRDefault="00F86E34" w:rsidP="00F965A4">
      <w:pPr>
        <w:spacing w:line="360" w:lineRule="auto"/>
        <w:jc w:val="both"/>
        <w:rPr>
          <w:rFonts w:cs="Open Sans"/>
          <w:szCs w:val="20"/>
        </w:rPr>
      </w:pPr>
      <w:r w:rsidRPr="00F965A4">
        <w:rPr>
          <w:rFonts w:cs="Open Sans"/>
          <w:szCs w:val="20"/>
        </w:rPr>
        <w:t xml:space="preserve">Na podstawie powyższego opisu stanu środowiska określono najważniejsze </w:t>
      </w:r>
      <w:r w:rsidR="002D6D09" w:rsidRPr="00F965A4">
        <w:rPr>
          <w:rFonts w:cs="Open Sans"/>
          <w:szCs w:val="20"/>
        </w:rPr>
        <w:t>z</w:t>
      </w:r>
      <w:r w:rsidR="00462B9C" w:rsidRPr="00F965A4">
        <w:rPr>
          <w:rFonts w:cs="Open Sans"/>
          <w:szCs w:val="20"/>
        </w:rPr>
        <w:t>agrożenia środowiska mogą</w:t>
      </w:r>
      <w:r w:rsidR="00865D45" w:rsidRPr="00F965A4">
        <w:rPr>
          <w:rFonts w:cs="Open Sans"/>
          <w:szCs w:val="20"/>
        </w:rPr>
        <w:t>ce</w:t>
      </w:r>
      <w:r w:rsidR="00462B9C" w:rsidRPr="00F965A4">
        <w:rPr>
          <w:rFonts w:cs="Open Sans"/>
          <w:szCs w:val="20"/>
        </w:rPr>
        <w:t xml:space="preserve"> mieć charakter naturalny lub antropogeniczny. Rodzaj i intensywność zagrożeń </w:t>
      </w:r>
      <w:r w:rsidR="000423D1" w:rsidRPr="00F965A4">
        <w:rPr>
          <w:rFonts w:cs="Open Sans"/>
          <w:szCs w:val="20"/>
        </w:rPr>
        <w:t>są</w:t>
      </w:r>
      <w:r w:rsidR="00462B9C" w:rsidRPr="00F965A4">
        <w:rPr>
          <w:rFonts w:cs="Open Sans"/>
          <w:szCs w:val="20"/>
        </w:rPr>
        <w:t xml:space="preserve"> ściśle związana ze specyfiką danego obszaru, tj. rozwojem gospodarczym w powiązaniu z warunkami fizyczno-geograficznymi. Główne zagrożenia środowiska na terenie </w:t>
      </w:r>
      <w:r w:rsidR="007C02E5" w:rsidRPr="00F965A4">
        <w:rPr>
          <w:rFonts w:cs="Open Sans"/>
          <w:szCs w:val="20"/>
        </w:rPr>
        <w:t xml:space="preserve">Gminy </w:t>
      </w:r>
      <w:r w:rsidR="000423D1">
        <w:rPr>
          <w:rFonts w:cs="Open Sans"/>
          <w:szCs w:val="20"/>
        </w:rPr>
        <w:t xml:space="preserve">Bedlno </w:t>
      </w:r>
      <w:r w:rsidR="00462B9C" w:rsidRPr="00F965A4">
        <w:rPr>
          <w:rFonts w:cs="Open Sans"/>
          <w:szCs w:val="20"/>
        </w:rPr>
        <w:t>związane są z działalnością człowieka oraz z wykorzystywaniem i przetwarzaniem zasobów przyrody. Źródłem presji na środowisko są poszczególne dziedziny gospodarki oraz codzienne bytowanie mieszkańców</w:t>
      </w:r>
      <w:r w:rsidRPr="00F965A4">
        <w:rPr>
          <w:rFonts w:cs="Open Sans"/>
          <w:szCs w:val="20"/>
        </w:rPr>
        <w:t>.</w:t>
      </w:r>
    </w:p>
    <w:p w14:paraId="2D5BA21B" w14:textId="1D019F14" w:rsidR="00462B9C" w:rsidRDefault="008160D7" w:rsidP="00DA5BFC">
      <w:pPr>
        <w:pStyle w:val="Tabeleirysunki"/>
      </w:pPr>
      <w:bookmarkStart w:id="92" w:name="_Toc241528243"/>
      <w:r w:rsidRPr="007A2746">
        <w:t xml:space="preserve">Tabela </w:t>
      </w:r>
      <w:fldSimple w:instr=" SEQ Tabela \* ARABIC ">
        <w:r w:rsidR="0001034F">
          <w:rPr>
            <w:noProof/>
          </w:rPr>
          <w:t>13</w:t>
        </w:r>
      </w:fldSimple>
      <w:r w:rsidR="007D0E6D">
        <w:rPr>
          <w:noProof/>
        </w:rPr>
        <w:t>.</w:t>
      </w:r>
      <w:r w:rsidRPr="007A2746">
        <w:t xml:space="preserve"> </w:t>
      </w:r>
      <w:r w:rsidR="002D6D09">
        <w:t xml:space="preserve">Zagrożenia/problemy </w:t>
      </w:r>
      <w:r w:rsidR="004F4279">
        <w:t xml:space="preserve">istotne z punktu widzenia ochrony środowiska występujące na terenie </w:t>
      </w:r>
      <w:r w:rsidR="007C02E5">
        <w:t xml:space="preserve">Gminy </w:t>
      </w:r>
      <w:r w:rsidR="00B33FD8">
        <w:t>Bedlno</w:t>
      </w:r>
      <w:bookmarkEnd w:id="92"/>
    </w:p>
    <w:tbl>
      <w:tblPr>
        <w:tblStyle w:val="Tabelasiatki5ciemnaakcent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ook w:val="04A0" w:firstRow="1" w:lastRow="0" w:firstColumn="1" w:lastColumn="0" w:noHBand="0" w:noVBand="1"/>
      </w:tblPr>
      <w:tblGrid>
        <w:gridCol w:w="3256"/>
        <w:gridCol w:w="5806"/>
      </w:tblGrid>
      <w:tr w:rsidR="00B33FD8" w:rsidRPr="00966029" w14:paraId="29B0D7F5" w14:textId="77777777" w:rsidTr="00E12F7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56" w:type="dxa"/>
            <w:tcBorders>
              <w:top w:val="none" w:sz="0" w:space="0" w:color="auto"/>
              <w:left w:val="none" w:sz="0" w:space="0" w:color="auto"/>
              <w:right w:val="none" w:sz="0" w:space="0" w:color="auto"/>
            </w:tcBorders>
            <w:shd w:val="clear" w:color="auto" w:fill="D50000"/>
          </w:tcPr>
          <w:p w14:paraId="3D78F44C" w14:textId="77777777" w:rsidR="00B33FD8" w:rsidRPr="00966029" w:rsidRDefault="00B33FD8" w:rsidP="00E12F78">
            <w:pPr>
              <w:spacing w:after="3" w:line="276" w:lineRule="auto"/>
              <w:ind w:right="2"/>
              <w:jc w:val="center"/>
              <w:rPr>
                <w:rFonts w:eastAsia="Cambria" w:cs="Open Sans"/>
                <w:lang w:eastAsia="pl-PL"/>
              </w:rPr>
            </w:pPr>
            <w:r w:rsidRPr="00966029">
              <w:rPr>
                <w:rFonts w:eastAsia="Cambria" w:cs="Open Sans"/>
                <w:lang w:eastAsia="pl-PL"/>
              </w:rPr>
              <w:t>OBSZAR</w:t>
            </w:r>
          </w:p>
        </w:tc>
        <w:tc>
          <w:tcPr>
            <w:tcW w:w="5806" w:type="dxa"/>
            <w:tcBorders>
              <w:top w:val="none" w:sz="0" w:space="0" w:color="auto"/>
              <w:left w:val="none" w:sz="0" w:space="0" w:color="auto"/>
              <w:right w:val="none" w:sz="0" w:space="0" w:color="auto"/>
            </w:tcBorders>
            <w:shd w:val="clear" w:color="auto" w:fill="D50000"/>
          </w:tcPr>
          <w:p w14:paraId="6440EC29" w14:textId="77777777" w:rsidR="00B33FD8" w:rsidRPr="00966029" w:rsidRDefault="00B33FD8" w:rsidP="00E12F78">
            <w:pPr>
              <w:spacing w:after="3" w:line="276" w:lineRule="auto"/>
              <w:ind w:right="2"/>
              <w:jc w:val="center"/>
              <w:cnfStyle w:val="100000000000" w:firstRow="1" w:lastRow="0" w:firstColumn="0" w:lastColumn="0" w:oddVBand="0" w:evenVBand="0" w:oddHBand="0" w:evenHBand="0" w:firstRowFirstColumn="0" w:firstRowLastColumn="0" w:lastRowFirstColumn="0" w:lastRowLastColumn="0"/>
              <w:rPr>
                <w:rFonts w:eastAsia="Cambria" w:cs="Open Sans"/>
                <w:lang w:eastAsia="pl-PL"/>
              </w:rPr>
            </w:pPr>
            <w:r w:rsidRPr="00966029">
              <w:rPr>
                <w:rFonts w:eastAsia="Cambria" w:cs="Open Sans"/>
                <w:lang w:eastAsia="pl-PL"/>
              </w:rPr>
              <w:t>ZAGROŻENIE/PROBLEM</w:t>
            </w:r>
          </w:p>
        </w:tc>
      </w:tr>
      <w:tr w:rsidR="00B33FD8" w:rsidRPr="00966029" w14:paraId="34D45DCC" w14:textId="77777777" w:rsidTr="00E12F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56" w:type="dxa"/>
            <w:tcBorders>
              <w:left w:val="none" w:sz="0" w:space="0" w:color="auto"/>
            </w:tcBorders>
            <w:shd w:val="clear" w:color="auto" w:fill="FFFFFF" w:themeFill="background1"/>
            <w:vAlign w:val="center"/>
          </w:tcPr>
          <w:p w14:paraId="00599D89" w14:textId="77777777" w:rsidR="00B33FD8" w:rsidRPr="000423D1" w:rsidRDefault="00B33FD8" w:rsidP="00E12F78">
            <w:pPr>
              <w:spacing w:after="3" w:line="276" w:lineRule="auto"/>
              <w:ind w:right="2"/>
              <w:jc w:val="center"/>
              <w:rPr>
                <w:rFonts w:eastAsia="Cambria" w:cs="Open Sans"/>
                <w:color w:val="000000" w:themeColor="text1"/>
                <w:lang w:eastAsia="pl-PL"/>
              </w:rPr>
            </w:pPr>
            <w:r w:rsidRPr="000423D1">
              <w:rPr>
                <w:rFonts w:eastAsia="Cambria" w:cs="Open Sans"/>
                <w:color w:val="000000" w:themeColor="text1"/>
                <w:lang w:eastAsia="pl-PL"/>
              </w:rPr>
              <w:t>Ochrona klimatu i jakość powietrza</w:t>
            </w:r>
          </w:p>
        </w:tc>
        <w:tc>
          <w:tcPr>
            <w:tcW w:w="5806" w:type="dxa"/>
            <w:shd w:val="clear" w:color="auto" w:fill="FFFFFF" w:themeFill="background1"/>
          </w:tcPr>
          <w:p w14:paraId="08FD47D8" w14:textId="77777777" w:rsidR="00B33FD8" w:rsidRPr="000423D1" w:rsidRDefault="00B33FD8" w:rsidP="00E12F78">
            <w:pPr>
              <w:spacing w:after="3" w:line="276" w:lineRule="auto"/>
              <w:ind w:right="2"/>
              <w:jc w:val="both"/>
              <w:cnfStyle w:val="000000100000" w:firstRow="0" w:lastRow="0" w:firstColumn="0" w:lastColumn="0" w:oddVBand="0" w:evenVBand="0" w:oddHBand="1"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Przekroczenia poziomów dopuszczalnych zanieczyszczeń powietrza (</w:t>
            </w:r>
            <w:proofErr w:type="spellStart"/>
            <w:r w:rsidRPr="000423D1">
              <w:rPr>
                <w:rFonts w:eastAsia="Cambria" w:cs="Open Sans"/>
                <w:color w:val="000000" w:themeColor="text1"/>
                <w:lang w:eastAsia="pl-PL"/>
              </w:rPr>
              <w:t>benzo</w:t>
            </w:r>
            <w:proofErr w:type="spellEnd"/>
            <w:r w:rsidRPr="000423D1">
              <w:rPr>
                <w:rFonts w:eastAsia="Cambria" w:cs="Open Sans"/>
                <w:color w:val="000000" w:themeColor="text1"/>
                <w:lang w:eastAsia="pl-PL"/>
              </w:rPr>
              <w:t>(a)</w:t>
            </w:r>
            <w:proofErr w:type="spellStart"/>
            <w:r w:rsidRPr="000423D1">
              <w:rPr>
                <w:rFonts w:eastAsia="Cambria" w:cs="Open Sans"/>
                <w:color w:val="000000" w:themeColor="text1"/>
                <w:lang w:eastAsia="pl-PL"/>
              </w:rPr>
              <w:t>pirenu</w:t>
            </w:r>
            <w:proofErr w:type="spellEnd"/>
            <w:r w:rsidRPr="000423D1">
              <w:rPr>
                <w:rFonts w:eastAsia="Cambria" w:cs="Open Sans"/>
                <w:color w:val="000000" w:themeColor="text1"/>
                <w:lang w:eastAsia="pl-PL"/>
              </w:rPr>
              <w:t xml:space="preserve"> oraz pyłu zawieszonego PM2,5 (rok – faza II)</w:t>
            </w:r>
            <w:r>
              <w:rPr>
                <w:rFonts w:eastAsia="Cambria" w:cs="Open Sans"/>
                <w:color w:val="000000" w:themeColor="text1"/>
                <w:lang w:eastAsia="pl-PL"/>
              </w:rPr>
              <w:t xml:space="preserve"> oraz stężenia pyłu zawieszonego PM10</w:t>
            </w:r>
            <w:r w:rsidRPr="000423D1">
              <w:rPr>
                <w:rFonts w:eastAsia="Cambria" w:cs="Open Sans"/>
                <w:color w:val="000000" w:themeColor="text1"/>
                <w:lang w:eastAsia="pl-PL"/>
              </w:rPr>
              <w:t>) - głównym źródłem jest spalanie w indywidualnych systemach grzewczych paliw stałych (węgla, koksu, drewna) oraz odpadów (kartony, odpady organiczne, butelki PET), a także niezadawalający stan techniczny tychże kotłów.</w:t>
            </w:r>
          </w:p>
          <w:p w14:paraId="77B9F059" w14:textId="77777777" w:rsidR="00B33FD8" w:rsidRPr="000423D1" w:rsidRDefault="00B33FD8" w:rsidP="00E12F78">
            <w:pPr>
              <w:spacing w:after="3" w:line="276" w:lineRule="auto"/>
              <w:ind w:right="2"/>
              <w:jc w:val="both"/>
              <w:cnfStyle w:val="000000100000" w:firstRow="0" w:lastRow="0" w:firstColumn="0" w:lastColumn="0" w:oddVBand="0" w:evenVBand="0" w:oddHBand="1" w:evenHBand="0" w:firstRowFirstColumn="0" w:firstRowLastColumn="0" w:lastRowFirstColumn="0" w:lastRowLastColumn="0"/>
              <w:rPr>
                <w:rFonts w:eastAsia="Cambria" w:cs="Open Sans"/>
                <w:color w:val="000000" w:themeColor="text1"/>
                <w:lang w:eastAsia="pl-PL"/>
              </w:rPr>
            </w:pPr>
          </w:p>
          <w:p w14:paraId="33468E78" w14:textId="77777777" w:rsidR="00B33FD8" w:rsidRPr="000423D1" w:rsidRDefault="00B33FD8" w:rsidP="00E12F78">
            <w:pPr>
              <w:spacing w:after="3" w:line="276" w:lineRule="auto"/>
              <w:ind w:right="2"/>
              <w:jc w:val="both"/>
              <w:cnfStyle w:val="000000100000" w:firstRow="0" w:lastRow="0" w:firstColumn="0" w:lastColumn="0" w:oddVBand="0" w:evenVBand="0" w:oddHBand="1"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Dodatkowo ww. problem potęguje wzmożony ruch samochodowy, z którego wynika również uciążliwość dla mieszkańców w postaci hałasu drogowego.</w:t>
            </w:r>
          </w:p>
        </w:tc>
      </w:tr>
      <w:tr w:rsidR="00B33FD8" w:rsidRPr="00966029" w14:paraId="3A7E07DE" w14:textId="77777777" w:rsidTr="00E12F78">
        <w:tc>
          <w:tcPr>
            <w:cnfStyle w:val="001000000000" w:firstRow="0" w:lastRow="0" w:firstColumn="1" w:lastColumn="0" w:oddVBand="0" w:evenVBand="0" w:oddHBand="0" w:evenHBand="0" w:firstRowFirstColumn="0" w:firstRowLastColumn="0" w:lastRowFirstColumn="0" w:lastRowLastColumn="0"/>
            <w:tcW w:w="3256" w:type="dxa"/>
            <w:tcBorders>
              <w:left w:val="none" w:sz="0" w:space="0" w:color="auto"/>
            </w:tcBorders>
            <w:shd w:val="clear" w:color="auto" w:fill="FFFFFF" w:themeFill="background1"/>
            <w:vAlign w:val="center"/>
          </w:tcPr>
          <w:p w14:paraId="521F2A88" w14:textId="77777777" w:rsidR="00B33FD8" w:rsidRPr="000423D1" w:rsidRDefault="00B33FD8" w:rsidP="00E12F78">
            <w:pPr>
              <w:spacing w:after="3" w:line="276" w:lineRule="auto"/>
              <w:ind w:right="2"/>
              <w:jc w:val="center"/>
              <w:rPr>
                <w:rFonts w:eastAsia="Cambria" w:cs="Open Sans"/>
                <w:color w:val="000000" w:themeColor="text1"/>
                <w:lang w:eastAsia="pl-PL"/>
              </w:rPr>
            </w:pPr>
            <w:r w:rsidRPr="000423D1">
              <w:rPr>
                <w:rFonts w:eastAsia="Cambria" w:cs="Open Sans"/>
                <w:color w:val="000000" w:themeColor="text1"/>
                <w:lang w:eastAsia="pl-PL"/>
              </w:rPr>
              <w:t>Zagrożenie hałasem</w:t>
            </w:r>
          </w:p>
        </w:tc>
        <w:tc>
          <w:tcPr>
            <w:tcW w:w="5806" w:type="dxa"/>
            <w:shd w:val="clear" w:color="auto" w:fill="FFFFFF" w:themeFill="background1"/>
          </w:tcPr>
          <w:p w14:paraId="10AF91EE" w14:textId="77777777" w:rsidR="00B33FD8" w:rsidRPr="000423D1" w:rsidRDefault="00B33FD8" w:rsidP="00E12F78">
            <w:pPr>
              <w:spacing w:after="3" w:line="276" w:lineRule="auto"/>
              <w:ind w:right="2"/>
              <w:jc w:val="both"/>
              <w:cnfStyle w:val="000000000000" w:firstRow="0" w:lastRow="0" w:firstColumn="0" w:lastColumn="0" w:oddVBand="0" w:evenVBand="0" w:oddHBand="0"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Hałas komunikacyjny, który wpływa nie tylko na degradację środowiska naturalnego, ale również negatywnie oddziałuje na zdrowie i komfort życia ludzi (głównie hałas drogowy –natężenie ruchu ze względu na lokalizację drogi krajowej nr 9</w:t>
            </w:r>
            <w:r>
              <w:rPr>
                <w:rFonts w:eastAsia="Cambria" w:cs="Open Sans"/>
                <w:color w:val="000000" w:themeColor="text1"/>
                <w:lang w:eastAsia="pl-PL"/>
              </w:rPr>
              <w:t>2</w:t>
            </w:r>
            <w:r w:rsidRPr="000423D1">
              <w:rPr>
                <w:rFonts w:eastAsia="Cambria" w:cs="Open Sans"/>
                <w:color w:val="000000" w:themeColor="text1"/>
                <w:lang w:eastAsia="pl-PL"/>
              </w:rPr>
              <w:t xml:space="preserve">, hałas kolejowy – linia kolejowa nr </w:t>
            </w:r>
            <w:r>
              <w:rPr>
                <w:rFonts w:eastAsia="Cambria" w:cs="Open Sans"/>
                <w:color w:val="000000" w:themeColor="text1"/>
                <w:lang w:eastAsia="pl-PL"/>
              </w:rPr>
              <w:t>3 oraz hałas turbin wiatrowych</w:t>
            </w:r>
            <w:r w:rsidRPr="000423D1">
              <w:rPr>
                <w:rFonts w:eastAsia="Cambria" w:cs="Open Sans"/>
                <w:color w:val="000000" w:themeColor="text1"/>
                <w:lang w:eastAsia="pl-PL"/>
              </w:rPr>
              <w:t>).</w:t>
            </w:r>
          </w:p>
        </w:tc>
      </w:tr>
      <w:tr w:rsidR="00B33FD8" w:rsidRPr="00966029" w14:paraId="2FC619FA" w14:textId="77777777" w:rsidTr="00E12F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56" w:type="dxa"/>
            <w:tcBorders>
              <w:left w:val="none" w:sz="0" w:space="0" w:color="auto"/>
            </w:tcBorders>
            <w:shd w:val="clear" w:color="auto" w:fill="FFFFFF" w:themeFill="background1"/>
            <w:vAlign w:val="center"/>
          </w:tcPr>
          <w:p w14:paraId="1000902A" w14:textId="77777777" w:rsidR="00B33FD8" w:rsidRPr="000423D1" w:rsidRDefault="00B33FD8" w:rsidP="00E12F78">
            <w:pPr>
              <w:spacing w:after="3" w:line="276" w:lineRule="auto"/>
              <w:ind w:right="2"/>
              <w:jc w:val="center"/>
              <w:rPr>
                <w:rFonts w:eastAsia="Cambria" w:cs="Open Sans"/>
                <w:color w:val="000000" w:themeColor="text1"/>
                <w:lang w:eastAsia="pl-PL"/>
              </w:rPr>
            </w:pPr>
            <w:r w:rsidRPr="000423D1">
              <w:rPr>
                <w:rFonts w:eastAsia="Cambria" w:cs="Open Sans"/>
                <w:color w:val="000000" w:themeColor="text1"/>
                <w:lang w:eastAsia="pl-PL"/>
              </w:rPr>
              <w:t>Pola elektromagnetyczne</w:t>
            </w:r>
          </w:p>
        </w:tc>
        <w:tc>
          <w:tcPr>
            <w:tcW w:w="5806" w:type="dxa"/>
            <w:shd w:val="clear" w:color="auto" w:fill="FFFFFF" w:themeFill="background1"/>
          </w:tcPr>
          <w:p w14:paraId="00A75DCC" w14:textId="77777777" w:rsidR="00B33FD8" w:rsidRPr="000423D1" w:rsidRDefault="00B33FD8" w:rsidP="00E12F78">
            <w:pPr>
              <w:spacing w:after="3" w:line="276" w:lineRule="auto"/>
              <w:ind w:right="2"/>
              <w:jc w:val="both"/>
              <w:cnfStyle w:val="000000100000" w:firstRow="0" w:lastRow="0" w:firstColumn="0" w:lastColumn="0" w:oddVBand="0" w:evenVBand="0" w:oddHBand="1"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Zwiększenie ilości źródeł pól elektromagnetycznych oraz zwiększenie ich koncentracji - rozwój telekomunikacji i zwiększająca się liczba stacji bazowych telefonii komórkowej (w tym wprowadzanie technologii 5G).</w:t>
            </w:r>
          </w:p>
        </w:tc>
      </w:tr>
      <w:tr w:rsidR="00B33FD8" w:rsidRPr="00966029" w14:paraId="49A6E5D8" w14:textId="77777777" w:rsidTr="00E12F78">
        <w:tc>
          <w:tcPr>
            <w:cnfStyle w:val="001000000000" w:firstRow="0" w:lastRow="0" w:firstColumn="1" w:lastColumn="0" w:oddVBand="0" w:evenVBand="0" w:oddHBand="0" w:evenHBand="0" w:firstRowFirstColumn="0" w:firstRowLastColumn="0" w:lastRowFirstColumn="0" w:lastRowLastColumn="0"/>
            <w:tcW w:w="3256" w:type="dxa"/>
            <w:tcBorders>
              <w:left w:val="none" w:sz="0" w:space="0" w:color="auto"/>
            </w:tcBorders>
            <w:shd w:val="clear" w:color="auto" w:fill="FFFFFF" w:themeFill="background1"/>
            <w:vAlign w:val="center"/>
          </w:tcPr>
          <w:p w14:paraId="5DDF4E82" w14:textId="77777777" w:rsidR="00B33FD8" w:rsidRPr="000423D1" w:rsidRDefault="00B33FD8" w:rsidP="00E12F78">
            <w:pPr>
              <w:spacing w:after="3" w:line="276" w:lineRule="auto"/>
              <w:ind w:right="2"/>
              <w:jc w:val="center"/>
              <w:rPr>
                <w:rFonts w:eastAsia="Cambria" w:cs="Open Sans"/>
                <w:color w:val="000000" w:themeColor="text1"/>
                <w:lang w:eastAsia="pl-PL"/>
              </w:rPr>
            </w:pPr>
            <w:r w:rsidRPr="000423D1">
              <w:rPr>
                <w:rFonts w:eastAsia="Cambria" w:cs="Open Sans"/>
                <w:color w:val="000000" w:themeColor="text1"/>
                <w:lang w:eastAsia="pl-PL"/>
              </w:rPr>
              <w:t>Gospodarowanie wodami</w:t>
            </w:r>
          </w:p>
        </w:tc>
        <w:tc>
          <w:tcPr>
            <w:tcW w:w="5806" w:type="dxa"/>
            <w:shd w:val="clear" w:color="auto" w:fill="FFFFFF" w:themeFill="background1"/>
          </w:tcPr>
          <w:p w14:paraId="5AD3A987" w14:textId="77777777" w:rsidR="00B33FD8" w:rsidRDefault="00B33FD8" w:rsidP="00E12F78">
            <w:pPr>
              <w:spacing w:after="3" w:line="276" w:lineRule="auto"/>
              <w:ind w:right="2"/>
              <w:jc w:val="both"/>
              <w:cnfStyle w:val="000000000000" w:firstRow="0" w:lastRow="0" w:firstColumn="0" w:lastColumn="0" w:oddVBand="0" w:evenVBand="0" w:oddHBand="0" w:evenHBand="0" w:firstRowFirstColumn="0" w:firstRowLastColumn="0" w:lastRowFirstColumn="0" w:lastRowLastColumn="0"/>
              <w:rPr>
                <w:rFonts w:eastAsia="Cambria" w:cs="Open Sans"/>
                <w:color w:val="000000" w:themeColor="text1"/>
                <w:lang w:eastAsia="pl-PL"/>
              </w:rPr>
            </w:pPr>
            <w:r>
              <w:rPr>
                <w:rFonts w:eastAsia="Cambria" w:cs="Open Sans"/>
                <w:color w:val="000000" w:themeColor="text1"/>
                <w:lang w:eastAsia="pl-PL"/>
              </w:rPr>
              <w:t>Zła jakość jednolitej części wód podziemnych – w punkcie pomiarowym zlokalizowanym na terenie Gminy Bedlno stwierdzono wody złej jakości.</w:t>
            </w:r>
          </w:p>
          <w:p w14:paraId="051B8F8A" w14:textId="77777777" w:rsidR="00B33FD8" w:rsidRDefault="00B33FD8" w:rsidP="00E12F78">
            <w:pPr>
              <w:spacing w:after="3" w:line="276" w:lineRule="auto"/>
              <w:ind w:right="2"/>
              <w:jc w:val="both"/>
              <w:cnfStyle w:val="000000000000" w:firstRow="0" w:lastRow="0" w:firstColumn="0" w:lastColumn="0" w:oddVBand="0" w:evenVBand="0" w:oddHBand="0" w:evenHBand="0" w:firstRowFirstColumn="0" w:firstRowLastColumn="0" w:lastRowFirstColumn="0" w:lastRowLastColumn="0"/>
              <w:rPr>
                <w:rFonts w:eastAsia="Cambria" w:cs="Open Sans"/>
                <w:color w:val="000000" w:themeColor="text1"/>
                <w:lang w:eastAsia="pl-PL"/>
              </w:rPr>
            </w:pPr>
          </w:p>
          <w:p w14:paraId="0D5E5F67" w14:textId="77777777" w:rsidR="00B33FD8" w:rsidRPr="000423D1" w:rsidRDefault="00B33FD8" w:rsidP="00E12F78">
            <w:pPr>
              <w:spacing w:after="3" w:line="276" w:lineRule="auto"/>
              <w:ind w:right="2"/>
              <w:jc w:val="both"/>
              <w:cnfStyle w:val="000000000000" w:firstRow="0" w:lastRow="0" w:firstColumn="0" w:lastColumn="0" w:oddVBand="0" w:evenVBand="0" w:oddHBand="0"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 xml:space="preserve">Zła jakość wód powierzchniowych – wszystkie JCWP występujące w granicach Gminy </w:t>
            </w:r>
            <w:r>
              <w:rPr>
                <w:rFonts w:eastAsia="Cambria" w:cs="Open Sans"/>
                <w:color w:val="000000" w:themeColor="text1"/>
                <w:lang w:eastAsia="pl-PL"/>
              </w:rPr>
              <w:t xml:space="preserve">Bedlno </w:t>
            </w:r>
            <w:r w:rsidRPr="000423D1">
              <w:rPr>
                <w:rFonts w:eastAsia="Cambria" w:cs="Open Sans"/>
                <w:color w:val="000000" w:themeColor="text1"/>
                <w:lang w:eastAsia="pl-PL"/>
              </w:rPr>
              <w:t xml:space="preserve">mają zły stan wód </w:t>
            </w:r>
            <w:r w:rsidRPr="000423D1">
              <w:rPr>
                <w:rFonts w:eastAsia="Cambria" w:cs="Open Sans"/>
                <w:color w:val="000000" w:themeColor="text1"/>
                <w:lang w:eastAsia="pl-PL"/>
              </w:rPr>
              <w:lastRenderedPageBreak/>
              <w:t xml:space="preserve">oraz w ocenie ryzyka nieosiągnięcia celów środowiskowych większość występuje jako zagrożone. </w:t>
            </w:r>
          </w:p>
          <w:p w14:paraId="787EA3B8" w14:textId="77777777" w:rsidR="00B33FD8" w:rsidRPr="000423D1" w:rsidRDefault="00B33FD8" w:rsidP="00E12F78">
            <w:pPr>
              <w:spacing w:after="3" w:line="276" w:lineRule="auto"/>
              <w:ind w:right="2"/>
              <w:jc w:val="both"/>
              <w:cnfStyle w:val="000000000000" w:firstRow="0" w:lastRow="0" w:firstColumn="0" w:lastColumn="0" w:oddVBand="0" w:evenVBand="0" w:oddHBand="0" w:evenHBand="0" w:firstRowFirstColumn="0" w:firstRowLastColumn="0" w:lastRowFirstColumn="0" w:lastRowLastColumn="0"/>
              <w:rPr>
                <w:rFonts w:eastAsia="Cambria" w:cs="Open Sans"/>
                <w:color w:val="000000" w:themeColor="text1"/>
                <w:lang w:eastAsia="pl-PL"/>
              </w:rPr>
            </w:pPr>
          </w:p>
          <w:p w14:paraId="2D5BB79D" w14:textId="77777777" w:rsidR="00B33FD8" w:rsidRPr="000423D1" w:rsidRDefault="00B33FD8" w:rsidP="00E12F78">
            <w:pPr>
              <w:spacing w:after="3" w:line="276" w:lineRule="auto"/>
              <w:ind w:right="2"/>
              <w:jc w:val="both"/>
              <w:cnfStyle w:val="000000000000" w:firstRow="0" w:lastRow="0" w:firstColumn="0" w:lastColumn="0" w:oddVBand="0" w:evenVBand="0" w:oddHBand="0"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 xml:space="preserve">Gmina </w:t>
            </w:r>
            <w:r>
              <w:rPr>
                <w:rFonts w:eastAsia="Cambria" w:cs="Open Sans"/>
                <w:color w:val="000000" w:themeColor="text1"/>
                <w:lang w:eastAsia="pl-PL"/>
              </w:rPr>
              <w:t xml:space="preserve">Bedlno </w:t>
            </w:r>
            <w:r w:rsidRPr="000423D1">
              <w:rPr>
                <w:rFonts w:eastAsia="Cambria" w:cs="Open Sans"/>
                <w:color w:val="000000" w:themeColor="text1"/>
                <w:lang w:eastAsia="pl-PL"/>
              </w:rPr>
              <w:t xml:space="preserve">(na podstawie map zagrożenia powodziowego sporządzanych przez Państwowe Gospodarstwo Wodne Wody Polskie): znajduje się na obszarze szczególnego zagrożenia powodzią, w rozumieniu art. 16 pkt 34 lit. a Prawa wodnego, tj. obszarze, na którym prawdopodobieństwo wystąpienia powodzi jest średnie i wynosi p=1%; znajduje się na obszarze szczególnego zagrożenia powodzią, w rozumieniu art. 16 pkt 34 lit. b Prawa wodnego, tj. obszarze, na którym prawdopodobieństwo wystąpienia powodzi jest wysokie i wynosi p=10%; znajduje się na obszarze, na którym prawdopodobieństwo wystąpienia powodzi jest niskie i wynosi p=0,2%. </w:t>
            </w:r>
          </w:p>
          <w:p w14:paraId="329FDFEC" w14:textId="77777777" w:rsidR="00B33FD8" w:rsidRPr="000423D1" w:rsidRDefault="00B33FD8" w:rsidP="00E12F78">
            <w:pPr>
              <w:spacing w:after="3" w:line="276" w:lineRule="auto"/>
              <w:ind w:right="2"/>
              <w:jc w:val="both"/>
              <w:cnfStyle w:val="000000000000" w:firstRow="0" w:lastRow="0" w:firstColumn="0" w:lastColumn="0" w:oddVBand="0" w:evenVBand="0" w:oddHBand="0" w:evenHBand="0" w:firstRowFirstColumn="0" w:firstRowLastColumn="0" w:lastRowFirstColumn="0" w:lastRowLastColumn="0"/>
              <w:rPr>
                <w:rFonts w:eastAsia="Cambria" w:cs="Open Sans"/>
                <w:color w:val="000000" w:themeColor="text1"/>
                <w:lang w:eastAsia="pl-PL"/>
              </w:rPr>
            </w:pPr>
          </w:p>
          <w:p w14:paraId="3A5E2B10" w14:textId="77777777" w:rsidR="00B33FD8" w:rsidRPr="000423D1" w:rsidRDefault="00B33FD8" w:rsidP="00E12F78">
            <w:pPr>
              <w:spacing w:after="3" w:line="276" w:lineRule="auto"/>
              <w:ind w:right="2"/>
              <w:jc w:val="both"/>
              <w:cnfStyle w:val="000000000000" w:firstRow="0" w:lastRow="0" w:firstColumn="0" w:lastColumn="0" w:oddVBand="0" w:evenVBand="0" w:oddHBand="0"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 xml:space="preserve">Dla terenu Gminy </w:t>
            </w:r>
            <w:r>
              <w:rPr>
                <w:rFonts w:eastAsia="Cambria" w:cs="Open Sans"/>
                <w:color w:val="000000" w:themeColor="text1"/>
                <w:lang w:eastAsia="pl-PL"/>
              </w:rPr>
              <w:t xml:space="preserve">Bedlno </w:t>
            </w:r>
            <w:r w:rsidRPr="000423D1">
              <w:rPr>
                <w:rFonts w:eastAsia="Cambria" w:cs="Open Sans"/>
                <w:color w:val="000000" w:themeColor="text1"/>
                <w:lang w:eastAsia="pl-PL"/>
              </w:rPr>
              <w:t xml:space="preserve">określono: silne </w:t>
            </w:r>
            <w:r>
              <w:rPr>
                <w:rFonts w:eastAsia="Cambria" w:cs="Open Sans"/>
                <w:color w:val="000000" w:themeColor="text1"/>
                <w:lang w:eastAsia="pl-PL"/>
              </w:rPr>
              <w:t xml:space="preserve">i ekstremalne </w:t>
            </w:r>
            <w:r w:rsidRPr="000423D1">
              <w:rPr>
                <w:rFonts w:eastAsia="Cambria" w:cs="Open Sans"/>
                <w:color w:val="000000" w:themeColor="text1"/>
                <w:lang w:eastAsia="pl-PL"/>
              </w:rPr>
              <w:t xml:space="preserve">zagrożenie suszą atmosferyczną, ekstremalne zagrożenie suszą rolniczą, umiarkowane zagrożenie suszą hydrologiczną, słabe zagrożenie suszą hydrogeologiczną dla całego obszaru Gminy. W łącznym zagrożeniu suszą Gmina </w:t>
            </w:r>
            <w:r>
              <w:rPr>
                <w:rFonts w:eastAsia="Cambria" w:cs="Open Sans"/>
                <w:color w:val="000000" w:themeColor="text1"/>
                <w:lang w:eastAsia="pl-PL"/>
              </w:rPr>
              <w:t>Bedlno</w:t>
            </w:r>
            <w:r w:rsidRPr="000423D1">
              <w:rPr>
                <w:rFonts w:eastAsia="Cambria" w:cs="Open Sans"/>
                <w:color w:val="000000" w:themeColor="text1"/>
                <w:lang w:eastAsia="pl-PL"/>
              </w:rPr>
              <w:t xml:space="preserve"> została zakwalifikowana jako silnie zagrożona suszą.</w:t>
            </w:r>
          </w:p>
        </w:tc>
      </w:tr>
      <w:tr w:rsidR="00B33FD8" w:rsidRPr="00966029" w14:paraId="7B35D0A0" w14:textId="77777777" w:rsidTr="00E12F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56" w:type="dxa"/>
            <w:tcBorders>
              <w:left w:val="none" w:sz="0" w:space="0" w:color="auto"/>
            </w:tcBorders>
            <w:shd w:val="clear" w:color="auto" w:fill="FFFFFF" w:themeFill="background1"/>
            <w:vAlign w:val="center"/>
          </w:tcPr>
          <w:p w14:paraId="22CC71ED" w14:textId="77777777" w:rsidR="00B33FD8" w:rsidRPr="000423D1" w:rsidRDefault="00B33FD8" w:rsidP="00E12F78">
            <w:pPr>
              <w:spacing w:after="3" w:line="276" w:lineRule="auto"/>
              <w:ind w:right="2"/>
              <w:jc w:val="center"/>
              <w:rPr>
                <w:rFonts w:eastAsia="Cambria" w:cs="Open Sans"/>
                <w:color w:val="000000" w:themeColor="text1"/>
                <w:lang w:eastAsia="pl-PL"/>
              </w:rPr>
            </w:pPr>
            <w:r w:rsidRPr="000423D1">
              <w:rPr>
                <w:rFonts w:eastAsia="Cambria" w:cs="Open Sans"/>
                <w:color w:val="000000" w:themeColor="text1"/>
                <w:lang w:eastAsia="pl-PL"/>
              </w:rPr>
              <w:t>Gospodarka wodno-ściekowa</w:t>
            </w:r>
          </w:p>
        </w:tc>
        <w:tc>
          <w:tcPr>
            <w:tcW w:w="5806" w:type="dxa"/>
            <w:shd w:val="clear" w:color="auto" w:fill="FFFFFF" w:themeFill="background1"/>
          </w:tcPr>
          <w:p w14:paraId="183B5E80" w14:textId="77777777" w:rsidR="00B33FD8" w:rsidRDefault="00B33FD8" w:rsidP="00E12F78">
            <w:pPr>
              <w:spacing w:after="3" w:line="276" w:lineRule="auto"/>
              <w:ind w:right="2"/>
              <w:jc w:val="both"/>
              <w:cnfStyle w:val="000000100000" w:firstRow="0" w:lastRow="0" w:firstColumn="0" w:lastColumn="0" w:oddVBand="0" w:evenVBand="0" w:oddHBand="1" w:evenHBand="0" w:firstRowFirstColumn="0" w:firstRowLastColumn="0" w:lastRowFirstColumn="0" w:lastRowLastColumn="0"/>
              <w:rPr>
                <w:rFonts w:eastAsia="Cambria" w:cs="Open Sans"/>
                <w:color w:val="000000" w:themeColor="text1"/>
                <w:lang w:eastAsia="pl-PL"/>
              </w:rPr>
            </w:pPr>
            <w:r>
              <w:rPr>
                <w:rFonts w:eastAsia="Cambria" w:cs="Open Sans"/>
                <w:color w:val="000000" w:themeColor="text1"/>
                <w:lang w:eastAsia="pl-PL"/>
              </w:rPr>
              <w:t>Brak sieci kanalizacyjnej na terenie Gminy Bedlno.</w:t>
            </w:r>
          </w:p>
          <w:p w14:paraId="38A52054" w14:textId="77777777" w:rsidR="00B33FD8" w:rsidRDefault="00B33FD8" w:rsidP="00E12F78">
            <w:pPr>
              <w:spacing w:after="3" w:line="276" w:lineRule="auto"/>
              <w:ind w:right="2"/>
              <w:jc w:val="both"/>
              <w:cnfStyle w:val="000000100000" w:firstRow="0" w:lastRow="0" w:firstColumn="0" w:lastColumn="0" w:oddVBand="0" w:evenVBand="0" w:oddHBand="1" w:evenHBand="0" w:firstRowFirstColumn="0" w:firstRowLastColumn="0" w:lastRowFirstColumn="0" w:lastRowLastColumn="0"/>
              <w:rPr>
                <w:rFonts w:eastAsia="Cambria" w:cs="Open Sans"/>
                <w:color w:val="000000" w:themeColor="text1"/>
                <w:lang w:eastAsia="pl-PL"/>
              </w:rPr>
            </w:pPr>
          </w:p>
          <w:p w14:paraId="31D60976" w14:textId="77777777" w:rsidR="00B33FD8" w:rsidRPr="000423D1" w:rsidRDefault="00B33FD8" w:rsidP="00E12F78">
            <w:pPr>
              <w:spacing w:after="3" w:line="276" w:lineRule="auto"/>
              <w:ind w:right="2"/>
              <w:jc w:val="both"/>
              <w:cnfStyle w:val="000000100000" w:firstRow="0" w:lastRow="0" w:firstColumn="0" w:lastColumn="0" w:oddVBand="0" w:evenVBand="0" w:oddHBand="1"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Duża ilość zbiorników bezodpływowych (</w:t>
            </w:r>
            <w:r>
              <w:rPr>
                <w:rFonts w:eastAsia="Cambria" w:cs="Open Sans"/>
                <w:color w:val="000000" w:themeColor="text1"/>
                <w:lang w:eastAsia="pl-PL"/>
              </w:rPr>
              <w:t>1040</w:t>
            </w:r>
            <w:r w:rsidRPr="000423D1">
              <w:rPr>
                <w:rFonts w:eastAsia="Cambria" w:cs="Open Sans"/>
                <w:color w:val="000000" w:themeColor="text1"/>
                <w:lang w:eastAsia="pl-PL"/>
              </w:rPr>
              <w:t xml:space="preserve"> szt.)</w:t>
            </w:r>
          </w:p>
        </w:tc>
      </w:tr>
      <w:tr w:rsidR="00B33FD8" w:rsidRPr="00966029" w14:paraId="4FC1BFEA" w14:textId="77777777" w:rsidTr="00E12F78">
        <w:trPr>
          <w:trHeight w:val="565"/>
        </w:trPr>
        <w:tc>
          <w:tcPr>
            <w:cnfStyle w:val="001000000000" w:firstRow="0" w:lastRow="0" w:firstColumn="1" w:lastColumn="0" w:oddVBand="0" w:evenVBand="0" w:oddHBand="0" w:evenHBand="0" w:firstRowFirstColumn="0" w:firstRowLastColumn="0" w:lastRowFirstColumn="0" w:lastRowLastColumn="0"/>
            <w:tcW w:w="3256" w:type="dxa"/>
            <w:tcBorders>
              <w:left w:val="none" w:sz="0" w:space="0" w:color="auto"/>
            </w:tcBorders>
            <w:shd w:val="clear" w:color="auto" w:fill="FFFFFF" w:themeFill="background1"/>
            <w:vAlign w:val="center"/>
          </w:tcPr>
          <w:p w14:paraId="5A918561" w14:textId="77777777" w:rsidR="00B33FD8" w:rsidRPr="000423D1" w:rsidRDefault="00B33FD8" w:rsidP="00E12F78">
            <w:pPr>
              <w:spacing w:after="3" w:line="276" w:lineRule="auto"/>
              <w:ind w:right="2"/>
              <w:jc w:val="center"/>
              <w:rPr>
                <w:rFonts w:eastAsia="Cambria" w:cs="Open Sans"/>
                <w:color w:val="000000" w:themeColor="text1"/>
                <w:lang w:eastAsia="pl-PL"/>
              </w:rPr>
            </w:pPr>
            <w:r w:rsidRPr="000423D1">
              <w:rPr>
                <w:rFonts w:eastAsia="Cambria" w:cs="Open Sans"/>
                <w:color w:val="000000" w:themeColor="text1"/>
                <w:lang w:eastAsia="pl-PL"/>
              </w:rPr>
              <w:t>Zasoby geologiczne i gleby</w:t>
            </w:r>
          </w:p>
        </w:tc>
        <w:tc>
          <w:tcPr>
            <w:tcW w:w="5806" w:type="dxa"/>
            <w:shd w:val="clear" w:color="auto" w:fill="FFFFFF" w:themeFill="background1"/>
          </w:tcPr>
          <w:p w14:paraId="1BB6D2CD" w14:textId="77777777" w:rsidR="00B33FD8" w:rsidRPr="000423D1" w:rsidRDefault="00B33FD8" w:rsidP="00E12F78">
            <w:pPr>
              <w:spacing w:after="3" w:line="276" w:lineRule="auto"/>
              <w:ind w:right="2"/>
              <w:jc w:val="both"/>
              <w:cnfStyle w:val="000000000000" w:firstRow="0" w:lastRow="0" w:firstColumn="0" w:lastColumn="0" w:oddVBand="0" w:evenVBand="0" w:oddHBand="0"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Działania związane z pracami budowlanymi mogą przyczynić się do przekształceń gleb.</w:t>
            </w:r>
          </w:p>
        </w:tc>
      </w:tr>
      <w:tr w:rsidR="00B33FD8" w:rsidRPr="00966029" w14:paraId="4D0A4C50" w14:textId="77777777" w:rsidTr="00E12F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56" w:type="dxa"/>
            <w:tcBorders>
              <w:left w:val="none" w:sz="0" w:space="0" w:color="auto"/>
            </w:tcBorders>
            <w:shd w:val="clear" w:color="auto" w:fill="FFFFFF" w:themeFill="background1"/>
            <w:vAlign w:val="center"/>
          </w:tcPr>
          <w:p w14:paraId="56EC4BBF" w14:textId="77777777" w:rsidR="00B33FD8" w:rsidRPr="000423D1" w:rsidRDefault="00B33FD8" w:rsidP="00E12F78">
            <w:pPr>
              <w:spacing w:after="3" w:line="276" w:lineRule="auto"/>
              <w:ind w:right="2"/>
              <w:jc w:val="center"/>
              <w:rPr>
                <w:rFonts w:eastAsia="Cambria" w:cs="Open Sans"/>
                <w:color w:val="000000" w:themeColor="text1"/>
                <w:lang w:eastAsia="pl-PL"/>
              </w:rPr>
            </w:pPr>
            <w:r w:rsidRPr="000423D1">
              <w:rPr>
                <w:rFonts w:eastAsia="Cambria" w:cs="Open Sans"/>
                <w:color w:val="000000" w:themeColor="text1"/>
                <w:lang w:eastAsia="pl-PL"/>
              </w:rPr>
              <w:t>Gospodarowanie odpadami</w:t>
            </w:r>
          </w:p>
        </w:tc>
        <w:tc>
          <w:tcPr>
            <w:tcW w:w="5806" w:type="dxa"/>
            <w:shd w:val="clear" w:color="auto" w:fill="FFFFFF" w:themeFill="background1"/>
          </w:tcPr>
          <w:p w14:paraId="4222D320" w14:textId="77777777" w:rsidR="00B33FD8" w:rsidRPr="000423D1" w:rsidRDefault="00B33FD8" w:rsidP="00E12F78">
            <w:pPr>
              <w:spacing w:after="3" w:line="276" w:lineRule="auto"/>
              <w:ind w:right="2"/>
              <w:jc w:val="both"/>
              <w:cnfStyle w:val="000000100000" w:firstRow="0" w:lastRow="0" w:firstColumn="0" w:lastColumn="0" w:oddVBand="0" w:evenVBand="0" w:oddHBand="1"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Wysoki udział zebranych zmieszanych odpadów komunalnych – w 2024 r. było to około 6</w:t>
            </w:r>
            <w:r>
              <w:rPr>
                <w:rFonts w:eastAsia="Cambria" w:cs="Open Sans"/>
                <w:color w:val="000000" w:themeColor="text1"/>
                <w:lang w:eastAsia="pl-PL"/>
              </w:rPr>
              <w:t>9</w:t>
            </w:r>
            <w:r w:rsidRPr="000423D1">
              <w:rPr>
                <w:rFonts w:eastAsia="Cambria" w:cs="Open Sans"/>
                <w:color w:val="000000" w:themeColor="text1"/>
                <w:lang w:eastAsia="pl-PL"/>
              </w:rPr>
              <w:t xml:space="preserve">%. </w:t>
            </w:r>
          </w:p>
        </w:tc>
      </w:tr>
      <w:tr w:rsidR="00B33FD8" w:rsidRPr="00966029" w14:paraId="769A1184" w14:textId="77777777" w:rsidTr="00E12F78">
        <w:tc>
          <w:tcPr>
            <w:cnfStyle w:val="001000000000" w:firstRow="0" w:lastRow="0" w:firstColumn="1" w:lastColumn="0" w:oddVBand="0" w:evenVBand="0" w:oddHBand="0" w:evenHBand="0" w:firstRowFirstColumn="0" w:firstRowLastColumn="0" w:lastRowFirstColumn="0" w:lastRowLastColumn="0"/>
            <w:tcW w:w="3256" w:type="dxa"/>
            <w:tcBorders>
              <w:left w:val="none" w:sz="0" w:space="0" w:color="auto"/>
            </w:tcBorders>
            <w:shd w:val="clear" w:color="auto" w:fill="FFFFFF" w:themeFill="background1"/>
            <w:vAlign w:val="center"/>
          </w:tcPr>
          <w:p w14:paraId="1F1E832A" w14:textId="77777777" w:rsidR="00B33FD8" w:rsidRPr="000423D1" w:rsidRDefault="00B33FD8" w:rsidP="00E12F78">
            <w:pPr>
              <w:spacing w:after="3" w:line="276" w:lineRule="auto"/>
              <w:ind w:right="2"/>
              <w:jc w:val="center"/>
              <w:rPr>
                <w:rFonts w:eastAsia="Cambria" w:cs="Open Sans"/>
                <w:color w:val="000000" w:themeColor="text1"/>
                <w:lang w:eastAsia="pl-PL"/>
              </w:rPr>
            </w:pPr>
            <w:r w:rsidRPr="000423D1">
              <w:rPr>
                <w:rFonts w:eastAsia="Cambria" w:cs="Open Sans"/>
                <w:color w:val="000000" w:themeColor="text1"/>
                <w:lang w:eastAsia="pl-PL"/>
              </w:rPr>
              <w:t>Zasoby przyrodnicze</w:t>
            </w:r>
          </w:p>
        </w:tc>
        <w:tc>
          <w:tcPr>
            <w:tcW w:w="5806" w:type="dxa"/>
            <w:shd w:val="clear" w:color="auto" w:fill="FFFFFF" w:themeFill="background1"/>
          </w:tcPr>
          <w:p w14:paraId="709A9D86" w14:textId="77777777" w:rsidR="00B33FD8" w:rsidRPr="000423D1" w:rsidRDefault="00B33FD8" w:rsidP="00E12F78">
            <w:pPr>
              <w:spacing w:after="3" w:line="276" w:lineRule="auto"/>
              <w:ind w:right="2"/>
              <w:jc w:val="both"/>
              <w:cnfStyle w:val="000000000000" w:firstRow="0" w:lastRow="0" w:firstColumn="0" w:lastColumn="0" w:oddVBand="0" w:evenVBand="0" w:oddHBand="0"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 xml:space="preserve">Zagrożeniem dla elementów przyrody jest presja turystyczna, rekreacyjna, urbanizacyjna oraz planowane zamierzenia inwestycyjne.  </w:t>
            </w:r>
          </w:p>
        </w:tc>
      </w:tr>
      <w:tr w:rsidR="00B33FD8" w:rsidRPr="00966029" w14:paraId="27A18F6E" w14:textId="77777777" w:rsidTr="00E12F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56" w:type="dxa"/>
            <w:tcBorders>
              <w:left w:val="none" w:sz="0" w:space="0" w:color="auto"/>
              <w:bottom w:val="none" w:sz="0" w:space="0" w:color="auto"/>
            </w:tcBorders>
            <w:shd w:val="clear" w:color="auto" w:fill="FFFFFF" w:themeFill="background1"/>
            <w:vAlign w:val="center"/>
          </w:tcPr>
          <w:p w14:paraId="0F9EEE1E" w14:textId="77777777" w:rsidR="00B33FD8" w:rsidRPr="000423D1" w:rsidRDefault="00B33FD8" w:rsidP="00E12F78">
            <w:pPr>
              <w:spacing w:after="3" w:line="276" w:lineRule="auto"/>
              <w:ind w:right="2"/>
              <w:jc w:val="center"/>
              <w:rPr>
                <w:rFonts w:eastAsia="Cambria" w:cs="Open Sans"/>
                <w:color w:val="000000" w:themeColor="text1"/>
                <w:lang w:eastAsia="pl-PL"/>
              </w:rPr>
            </w:pPr>
            <w:r w:rsidRPr="000423D1">
              <w:rPr>
                <w:rFonts w:eastAsia="Cambria" w:cs="Open Sans"/>
                <w:color w:val="000000" w:themeColor="text1"/>
                <w:lang w:eastAsia="pl-PL"/>
              </w:rPr>
              <w:t>Zagrożenie poważnymi awariami</w:t>
            </w:r>
          </w:p>
        </w:tc>
        <w:tc>
          <w:tcPr>
            <w:tcW w:w="5806" w:type="dxa"/>
            <w:shd w:val="clear" w:color="auto" w:fill="FFFFFF" w:themeFill="background1"/>
          </w:tcPr>
          <w:p w14:paraId="5F219D6F" w14:textId="77777777" w:rsidR="00B33FD8" w:rsidRPr="000423D1" w:rsidRDefault="00B33FD8" w:rsidP="00E12F78">
            <w:pPr>
              <w:spacing w:after="3" w:line="276" w:lineRule="auto"/>
              <w:ind w:right="2"/>
              <w:jc w:val="both"/>
              <w:cnfStyle w:val="000000100000" w:firstRow="0" w:lastRow="0" w:firstColumn="0" w:lastColumn="0" w:oddVBand="0" w:evenVBand="0" w:oddHBand="1" w:evenHBand="0" w:firstRowFirstColumn="0" w:firstRowLastColumn="0" w:lastRowFirstColumn="0" w:lastRowLastColumn="0"/>
              <w:rPr>
                <w:rFonts w:eastAsia="Cambria" w:cs="Open Sans"/>
                <w:color w:val="000000" w:themeColor="text1"/>
                <w:lang w:eastAsia="pl-PL"/>
              </w:rPr>
            </w:pPr>
            <w:r w:rsidRPr="000423D1">
              <w:rPr>
                <w:rFonts w:eastAsia="Cambria" w:cs="Open Sans"/>
                <w:color w:val="000000" w:themeColor="text1"/>
                <w:lang w:eastAsia="pl-PL"/>
              </w:rPr>
              <w:t xml:space="preserve">Na terenie Gminy </w:t>
            </w:r>
            <w:r>
              <w:rPr>
                <w:rFonts w:eastAsia="Cambria" w:cs="Open Sans"/>
                <w:color w:val="000000" w:themeColor="text1"/>
                <w:lang w:eastAsia="pl-PL"/>
              </w:rPr>
              <w:t xml:space="preserve">Bedlno </w:t>
            </w:r>
            <w:r w:rsidRPr="000423D1">
              <w:rPr>
                <w:rFonts w:eastAsia="Cambria" w:cs="Open Sans"/>
                <w:color w:val="000000" w:themeColor="text1"/>
                <w:lang w:eastAsia="pl-PL"/>
              </w:rPr>
              <w:t>nie występują zakłady o zwiększonym ryzyku wystąpienia poważnej awarii (ZZR) ani zakłady o dużym ryzyku wystąpienia poważnej awarii przemysłowej (ZDR). Awarie są zdarzeniami trudnymi do przewidzenia, stąd konieczne jest doskonalenie systemu zarządzania kryzysowego, wpojenie zasad postępowania mieszkańcom na wypadek wystąpienia awarii oraz utrzymanie infrastruktury umożliwiającej podjęcie działań w przypadku zaistnienia awarii.</w:t>
            </w:r>
          </w:p>
        </w:tc>
      </w:tr>
    </w:tbl>
    <w:p w14:paraId="2177CFE1" w14:textId="77777777" w:rsidR="00D231DA" w:rsidRDefault="00D231DA" w:rsidP="00D231DA">
      <w:pPr>
        <w:spacing w:after="3" w:line="360" w:lineRule="auto"/>
        <w:ind w:right="2"/>
        <w:jc w:val="both"/>
        <w:rPr>
          <w:rFonts w:asciiTheme="minorHAnsi" w:eastAsia="Cambria" w:hAnsiTheme="minorHAnsi" w:cstheme="minorHAnsi"/>
          <w:color w:val="000000"/>
          <w:lang w:eastAsia="pl-PL"/>
        </w:rPr>
      </w:pPr>
    </w:p>
    <w:p w14:paraId="209A11E0" w14:textId="30889F6B" w:rsidR="003F0C74" w:rsidRPr="00287908" w:rsidRDefault="003F0C74" w:rsidP="00D231DA">
      <w:pPr>
        <w:spacing w:after="3" w:line="360" w:lineRule="auto"/>
        <w:ind w:right="2"/>
        <w:jc w:val="both"/>
        <w:rPr>
          <w:rFonts w:eastAsia="Cambria" w:cs="Open Sans"/>
          <w:color w:val="000000"/>
          <w:szCs w:val="20"/>
          <w:lang w:eastAsia="pl-PL"/>
        </w:rPr>
      </w:pPr>
      <w:r w:rsidRPr="00287908">
        <w:rPr>
          <w:rFonts w:eastAsia="Cambria" w:cs="Open Sans"/>
          <w:color w:val="000000"/>
          <w:szCs w:val="20"/>
          <w:lang w:eastAsia="pl-PL"/>
        </w:rPr>
        <w:lastRenderedPageBreak/>
        <w:t xml:space="preserve">Istniejące zagrożenia ochrony środowiska na terenie </w:t>
      </w:r>
      <w:r w:rsidR="00977F0E" w:rsidRPr="00287908">
        <w:rPr>
          <w:rFonts w:eastAsia="Cambria" w:cs="Open Sans"/>
          <w:color w:val="000000"/>
          <w:szCs w:val="20"/>
          <w:lang w:eastAsia="pl-PL"/>
        </w:rPr>
        <w:t xml:space="preserve">Gminy </w:t>
      </w:r>
      <w:r w:rsidR="00B33FD8">
        <w:rPr>
          <w:rFonts w:eastAsia="Cambria" w:cs="Open Sans"/>
          <w:color w:val="000000"/>
          <w:szCs w:val="20"/>
          <w:lang w:eastAsia="pl-PL"/>
        </w:rPr>
        <w:t xml:space="preserve">Bedlno </w:t>
      </w:r>
      <w:r w:rsidRPr="00287908">
        <w:rPr>
          <w:rFonts w:eastAsia="Cambria" w:cs="Open Sans"/>
          <w:color w:val="000000"/>
          <w:szCs w:val="20"/>
          <w:lang w:eastAsia="pl-PL"/>
        </w:rPr>
        <w:t xml:space="preserve">powodują konieczność intensyfikacji podejmowania działań naprawczych i zapobiegawczych określonych w niniejszej prognozie. </w:t>
      </w:r>
    </w:p>
    <w:p w14:paraId="0CB25209" w14:textId="7B32DCFF" w:rsidR="004D63AF" w:rsidRPr="000D689B" w:rsidRDefault="001A60FC" w:rsidP="004D63AF">
      <w:pPr>
        <w:pStyle w:val="Styl16"/>
      </w:pPr>
      <w:bookmarkStart w:id="93" w:name="_Toc241616791"/>
      <w:r w:rsidRPr="000D689B">
        <w:rPr>
          <w:caps w:val="0"/>
        </w:rPr>
        <w:lastRenderedPageBreak/>
        <w:t>Przewidywane oddziaływanie na środowisko</w:t>
      </w:r>
      <w:bookmarkEnd w:id="93"/>
    </w:p>
    <w:p w14:paraId="04F4D77D" w14:textId="5585F95B" w:rsidR="00D95C68" w:rsidRPr="00022693" w:rsidRDefault="00D95C68" w:rsidP="00022693">
      <w:pPr>
        <w:spacing w:line="360" w:lineRule="auto"/>
        <w:jc w:val="both"/>
        <w:rPr>
          <w:rFonts w:cs="Open Sans"/>
          <w:szCs w:val="20"/>
        </w:rPr>
      </w:pPr>
      <w:r w:rsidRPr="00022693">
        <w:rPr>
          <w:rFonts w:cs="Open Sans"/>
          <w:szCs w:val="20"/>
        </w:rPr>
        <w:t>Realizacja inwestycji zaplanowanych w ramach „Strategii Rozwoju</w:t>
      </w:r>
      <w:r w:rsidR="00797125" w:rsidRPr="00022693">
        <w:rPr>
          <w:rFonts w:cs="Open Sans"/>
          <w:szCs w:val="20"/>
        </w:rPr>
        <w:t xml:space="preserve"> </w:t>
      </w:r>
      <w:r w:rsidR="003D1329" w:rsidRPr="00022693">
        <w:rPr>
          <w:rFonts w:cs="Open Sans"/>
          <w:szCs w:val="20"/>
        </w:rPr>
        <w:t xml:space="preserve">Gminy </w:t>
      </w:r>
      <w:r w:rsidR="002C0FA4">
        <w:rPr>
          <w:rFonts w:cs="Open Sans"/>
          <w:szCs w:val="20"/>
        </w:rPr>
        <w:t xml:space="preserve">Bedlno </w:t>
      </w:r>
      <w:r w:rsidR="003D1329" w:rsidRPr="00022693">
        <w:rPr>
          <w:rFonts w:cs="Open Sans"/>
          <w:szCs w:val="20"/>
        </w:rPr>
        <w:t>na lata 202</w:t>
      </w:r>
      <w:r w:rsidR="002C0FA4">
        <w:rPr>
          <w:rFonts w:cs="Open Sans"/>
          <w:szCs w:val="20"/>
        </w:rPr>
        <w:t>7</w:t>
      </w:r>
      <w:r w:rsidR="003D1329" w:rsidRPr="00022693">
        <w:rPr>
          <w:rFonts w:cs="Open Sans"/>
          <w:szCs w:val="20"/>
        </w:rPr>
        <w:t>-203</w:t>
      </w:r>
      <w:r w:rsidR="002C0FA4">
        <w:rPr>
          <w:rFonts w:cs="Open Sans"/>
          <w:szCs w:val="20"/>
        </w:rPr>
        <w:t>7</w:t>
      </w:r>
      <w:r w:rsidRPr="00022693">
        <w:rPr>
          <w:rFonts w:cs="Open Sans"/>
          <w:szCs w:val="20"/>
        </w:rPr>
        <w:t xml:space="preserve">” wiąże się z przejściowym i krótkotrwałym negatywnym oddziaływaniem na środowisko, głównie na etapie realizacji zaplanowanych przedsięwzięć. Po realizacji inwestycji teren zostanie uprzątnięty. Pozytywny wpływ na elementy środowiska przyrodniczego zaobserwuje się po zakończeniu prac budowlanych. Ocenę wpływu poszczególnych działań na elementy środowiska przyrodniczego wykonano w formie opisowej wraz z merytorycznym uzasadnieniem.  </w:t>
      </w:r>
    </w:p>
    <w:p w14:paraId="55327847" w14:textId="08B394A5" w:rsidR="00D95C68" w:rsidRPr="00022693" w:rsidRDefault="00D95C68" w:rsidP="00022693">
      <w:pPr>
        <w:spacing w:line="360" w:lineRule="auto"/>
        <w:jc w:val="both"/>
        <w:rPr>
          <w:rFonts w:cs="Open Sans"/>
          <w:szCs w:val="20"/>
        </w:rPr>
      </w:pPr>
      <w:r w:rsidRPr="00022693">
        <w:rPr>
          <w:rFonts w:cs="Open Sans"/>
          <w:szCs w:val="20"/>
        </w:rPr>
        <w:t>K</w:t>
      </w:r>
      <w:r w:rsidR="009B6C9F" w:rsidRPr="00022693">
        <w:rPr>
          <w:rFonts w:cs="Open Sans"/>
          <w:szCs w:val="20"/>
        </w:rPr>
        <w:t>ierunki działań</w:t>
      </w:r>
      <w:r w:rsidRPr="00022693">
        <w:rPr>
          <w:rFonts w:cs="Open Sans"/>
          <w:szCs w:val="20"/>
        </w:rPr>
        <w:t xml:space="preserve"> zaplanowan</w:t>
      </w:r>
      <w:r w:rsidR="009B6C9F" w:rsidRPr="00022693">
        <w:rPr>
          <w:rFonts w:cs="Open Sans"/>
          <w:szCs w:val="20"/>
        </w:rPr>
        <w:t>e</w:t>
      </w:r>
      <w:r w:rsidRPr="00022693">
        <w:rPr>
          <w:rFonts w:cs="Open Sans"/>
          <w:szCs w:val="20"/>
        </w:rPr>
        <w:t xml:space="preserve"> w ramach Strategii został</w:t>
      </w:r>
      <w:r w:rsidR="009B6C9F" w:rsidRPr="00022693">
        <w:rPr>
          <w:rFonts w:cs="Open Sans"/>
          <w:szCs w:val="20"/>
        </w:rPr>
        <w:t>y</w:t>
      </w:r>
      <w:r w:rsidRPr="00022693">
        <w:rPr>
          <w:rFonts w:cs="Open Sans"/>
          <w:szCs w:val="20"/>
        </w:rPr>
        <w:t xml:space="preserve"> przeanalizowane w aspekcie oddziaływania na następujące komponenty środowiska: różnorodność biologiczna, ludzie, zwierzęta, rośliny, woda, powietrze, powierzchnia ziemi, krajobraz, klimat (w tym mikroklimat), klimat akustyczny, zasoby naturalne, zabytki i dobra materialne, obszary chronione, cele i przedmioty ochrony obszarów Natura 2000. Szczegółową analizę przedstawiono poniżej.</w:t>
      </w:r>
    </w:p>
    <w:p w14:paraId="7F6B0E66" w14:textId="09A43D8D" w:rsidR="00080473" w:rsidRPr="00080473" w:rsidRDefault="00080473" w:rsidP="00956ED1">
      <w:pPr>
        <w:pStyle w:val="Styl15"/>
        <w:rPr>
          <w:rFonts w:eastAsia="Calibri"/>
          <w:lang w:eastAsia="pl-PL"/>
        </w:rPr>
      </w:pPr>
      <w:bookmarkStart w:id="94" w:name="_Toc97580688"/>
      <w:bookmarkStart w:id="95" w:name="_Toc241616792"/>
      <w:r w:rsidRPr="00080473">
        <w:rPr>
          <w:rFonts w:eastAsia="Calibri"/>
          <w:lang w:eastAsia="pl-PL"/>
        </w:rPr>
        <w:t>Różnorodność biologiczna, fauna i flora</w:t>
      </w:r>
      <w:r w:rsidR="00B60AAC">
        <w:rPr>
          <w:rFonts w:eastAsia="Calibri"/>
          <w:lang w:eastAsia="pl-PL"/>
        </w:rPr>
        <w:t xml:space="preserve">, </w:t>
      </w:r>
      <w:r w:rsidRPr="00080473">
        <w:rPr>
          <w:rFonts w:eastAsia="Calibri"/>
          <w:lang w:eastAsia="pl-PL"/>
        </w:rPr>
        <w:t>obszary chronione</w:t>
      </w:r>
      <w:bookmarkEnd w:id="94"/>
      <w:r w:rsidR="00B60AAC">
        <w:rPr>
          <w:rFonts w:eastAsia="Calibri"/>
          <w:lang w:eastAsia="pl-PL"/>
        </w:rPr>
        <w:t xml:space="preserve"> oraz cele i przedmioty ochrony obszarów Natura 2000</w:t>
      </w:r>
      <w:bookmarkEnd w:id="95"/>
    </w:p>
    <w:p w14:paraId="5D20522B" w14:textId="77777777" w:rsidR="00053A4F" w:rsidRDefault="00053A4F" w:rsidP="00053A4F">
      <w:pPr>
        <w:spacing w:line="360" w:lineRule="auto"/>
        <w:ind w:firstLine="11"/>
        <w:jc w:val="both"/>
        <w:rPr>
          <w:rFonts w:eastAsia="Calibri" w:cs="Open Sans"/>
          <w:color w:val="000000"/>
          <w:szCs w:val="20"/>
          <w:lang w:eastAsia="pl-PL"/>
        </w:rPr>
      </w:pPr>
      <w:r w:rsidRPr="00053A4F">
        <w:rPr>
          <w:rFonts w:eastAsia="Calibri" w:cs="Open Sans"/>
          <w:color w:val="000000"/>
          <w:szCs w:val="20"/>
          <w:lang w:eastAsia="pl-PL"/>
        </w:rPr>
        <w:t>W ramach dokumentu zaplanowano działania polegające na poprawie efektywności energetycznej budynków. Należy jednak pamiętać, że prace termomodernizacyjne stanowią zagrożenie dla ptaków gniazdujących w budynkach (np. jaskółki, wróble) oraz dla nietoperzy. Dlatego też przed podjęciem prac należy przeprowadzić inwentaryzację budynków pod kątem występowania chronionych gatunków ptaków i nietoperzy. Prace termomodernizacyjne powinny być prowadzone poza okresem lęgowym ptaków, tj. poza okresem od 1 marca do 31 sierpnia, a po przeprowadzeniu prac lub w ich trakcie należy instalować budki lęgowe. Zadanie to na etapie budowy będzie wiązało się z krótkookresowym negatywnym oddziaływaniem w zakresie hałasu oraz ilości wytwarzanych odpadów. W dłuższym horyzoncie czasowym będzie oddziaływać pozytywnie, w sposób pośredni na jakość powietrza, klimat, zasoby naturalne. Wyżej wymienione działania będą miały bezpośredni i pozytywny wpływ na jakość powietrza atmosferycznego oraz na wpływ na zdrowie ludzi.</w:t>
      </w:r>
    </w:p>
    <w:p w14:paraId="5C0DD56A" w14:textId="61D5AB7A" w:rsidR="004D47BC" w:rsidRPr="00E56AE0" w:rsidRDefault="00080473" w:rsidP="00E56AE0">
      <w:pPr>
        <w:spacing w:line="360" w:lineRule="auto"/>
        <w:jc w:val="both"/>
        <w:rPr>
          <w:rFonts w:eastAsia="Calibri" w:cs="Open Sans"/>
          <w:color w:val="000000"/>
          <w:szCs w:val="20"/>
          <w:lang w:eastAsia="pl-PL"/>
        </w:rPr>
      </w:pPr>
      <w:r w:rsidRPr="00E56AE0">
        <w:rPr>
          <w:rFonts w:eastAsia="Calibri" w:cs="Open Sans"/>
          <w:color w:val="000000"/>
          <w:szCs w:val="20"/>
          <w:lang w:eastAsia="pl-PL"/>
        </w:rPr>
        <w:t>W kategorii oddziaływań pośrednich można wskazać wzrost presji urbanizacyjnej i aktywizacji gospodarczej na tereny po ich uzbrojeniu w sieć kanalizacyjną</w:t>
      </w:r>
      <w:r w:rsidR="00923546" w:rsidRPr="00E56AE0">
        <w:rPr>
          <w:rFonts w:eastAsia="Calibri" w:cs="Open Sans"/>
          <w:color w:val="000000"/>
          <w:szCs w:val="20"/>
          <w:lang w:eastAsia="pl-PL"/>
        </w:rPr>
        <w:t xml:space="preserve">, </w:t>
      </w:r>
      <w:r w:rsidRPr="00E56AE0">
        <w:rPr>
          <w:rFonts w:eastAsia="Calibri" w:cs="Open Sans"/>
          <w:color w:val="000000"/>
          <w:szCs w:val="20"/>
          <w:lang w:eastAsia="pl-PL"/>
        </w:rPr>
        <w:t>wodociągową</w:t>
      </w:r>
      <w:r w:rsidR="00923546" w:rsidRPr="00E56AE0">
        <w:rPr>
          <w:rFonts w:eastAsia="Calibri" w:cs="Open Sans"/>
          <w:color w:val="000000"/>
          <w:szCs w:val="20"/>
          <w:lang w:eastAsia="pl-PL"/>
        </w:rPr>
        <w:t xml:space="preserve"> i deszczową</w:t>
      </w:r>
      <w:r w:rsidRPr="00E56AE0">
        <w:rPr>
          <w:rFonts w:eastAsia="Calibri" w:cs="Open Sans"/>
          <w:color w:val="000000"/>
          <w:szCs w:val="20"/>
          <w:lang w:eastAsia="pl-PL"/>
        </w:rPr>
        <w:t xml:space="preserve">. </w:t>
      </w:r>
      <w:r w:rsidR="00D74D06" w:rsidRPr="00E56AE0">
        <w:rPr>
          <w:rFonts w:eastAsia="Calibri" w:cs="Open Sans"/>
          <w:color w:val="000000"/>
          <w:szCs w:val="20"/>
          <w:lang w:eastAsia="pl-PL"/>
        </w:rPr>
        <w:t>Modernizacja</w:t>
      </w:r>
      <w:r w:rsidRPr="00E56AE0">
        <w:rPr>
          <w:rFonts w:eastAsia="Calibri" w:cs="Open Sans"/>
          <w:color w:val="000000"/>
          <w:szCs w:val="20"/>
          <w:lang w:eastAsia="pl-PL"/>
        </w:rPr>
        <w:t xml:space="preserve"> sieci kanalizacyjnej</w:t>
      </w:r>
      <w:r w:rsidR="00923546" w:rsidRPr="00E56AE0">
        <w:rPr>
          <w:rFonts w:eastAsia="Calibri" w:cs="Open Sans"/>
          <w:color w:val="000000"/>
          <w:szCs w:val="20"/>
          <w:lang w:eastAsia="pl-PL"/>
        </w:rPr>
        <w:t xml:space="preserve">, </w:t>
      </w:r>
      <w:r w:rsidRPr="00E56AE0">
        <w:rPr>
          <w:rFonts w:eastAsia="Calibri" w:cs="Open Sans"/>
          <w:color w:val="000000"/>
          <w:szCs w:val="20"/>
          <w:lang w:eastAsia="pl-PL"/>
        </w:rPr>
        <w:t>wodociągowej</w:t>
      </w:r>
      <w:r w:rsidR="00923546" w:rsidRPr="00E56AE0">
        <w:rPr>
          <w:rFonts w:eastAsia="Calibri" w:cs="Open Sans"/>
          <w:color w:val="000000"/>
          <w:szCs w:val="20"/>
          <w:lang w:eastAsia="pl-PL"/>
        </w:rPr>
        <w:t xml:space="preserve"> i deszczowej</w:t>
      </w:r>
      <w:r w:rsidRPr="00E56AE0">
        <w:rPr>
          <w:rFonts w:eastAsia="Calibri" w:cs="Open Sans"/>
          <w:color w:val="000000"/>
          <w:szCs w:val="20"/>
          <w:lang w:eastAsia="pl-PL"/>
        </w:rPr>
        <w:t xml:space="preserve"> nie będzie negatywnie oddziaływać na gatunki dziko żyjących zwierząt, oddziaływanie takie może wystąpić jedynie na etapie prowadzenia prac budowlanych. Będzie to jednak oddziaływanie chwilowe i odwracalne. Negatywne oddziaływanie o charakterze krótkoterminowym związane będzie z koniecznością </w:t>
      </w:r>
      <w:r w:rsidRPr="00E56AE0">
        <w:rPr>
          <w:rFonts w:eastAsia="Calibri" w:cs="Open Sans"/>
          <w:color w:val="000000"/>
          <w:szCs w:val="20"/>
          <w:lang w:eastAsia="pl-PL"/>
        </w:rPr>
        <w:lastRenderedPageBreak/>
        <w:t>przekształcenia powierzchni ziemi. Z uwagi na konieczność prac ziemnych wystąpić może bezpośrednie, krótkoterminowe, negatywne oddziaływanie na roślinność występującą w rejonie inwestycji (głównie na strefę korzeniową drzew). Oddziaływanie na środowisko związane z realizacją inwestycji z zakresu gospodarki wodno-ściekowej wystąpi na etapie budowy i wykonania obiektów i urządzeń. Z uwagi na charakter działań, wystąpić mogą chwilowe, negatywne oddziaływania na elementy biotyczne (np. niszczenie siedlisk roślin i zwierząt). W ogólnym rozrachunku, korzyści wynikające z uporządkowania gospodarki wodno-ściekowej są o wiele większe.</w:t>
      </w:r>
    </w:p>
    <w:p w14:paraId="1704BA00" w14:textId="42360E91" w:rsidR="004D47BC" w:rsidRPr="00E56AE0" w:rsidRDefault="00E56AE0" w:rsidP="00C311DD">
      <w:pPr>
        <w:spacing w:line="360" w:lineRule="auto"/>
        <w:jc w:val="both"/>
        <w:rPr>
          <w:rFonts w:eastAsia="Calibri" w:cs="Open Sans"/>
          <w:color w:val="000000"/>
          <w:szCs w:val="20"/>
          <w:lang w:eastAsia="pl-PL"/>
        </w:rPr>
      </w:pPr>
      <w:r w:rsidRPr="00C311DD">
        <w:rPr>
          <w:rFonts w:eastAsia="Calibri" w:cs="Open Sans"/>
          <w:color w:val="000000"/>
          <w:szCs w:val="20"/>
          <w:lang w:eastAsia="pl-PL"/>
        </w:rPr>
        <w:t xml:space="preserve">Strategia Rozwoju Gminy </w:t>
      </w:r>
      <w:r w:rsidR="00C311DD" w:rsidRPr="00C311DD">
        <w:rPr>
          <w:rFonts w:eastAsia="Calibri" w:cs="Open Sans"/>
          <w:color w:val="000000"/>
          <w:szCs w:val="20"/>
          <w:lang w:eastAsia="pl-PL"/>
        </w:rPr>
        <w:t xml:space="preserve">Bedlno </w:t>
      </w:r>
      <w:r w:rsidRPr="00C311DD">
        <w:rPr>
          <w:rFonts w:eastAsia="Calibri" w:cs="Open Sans"/>
          <w:color w:val="000000"/>
          <w:szCs w:val="20"/>
          <w:lang w:eastAsia="pl-PL"/>
        </w:rPr>
        <w:t>na lata 202</w:t>
      </w:r>
      <w:r w:rsidR="00C311DD" w:rsidRPr="00C311DD">
        <w:rPr>
          <w:rFonts w:eastAsia="Calibri" w:cs="Open Sans"/>
          <w:color w:val="000000"/>
          <w:szCs w:val="20"/>
          <w:lang w:eastAsia="pl-PL"/>
        </w:rPr>
        <w:t>7</w:t>
      </w:r>
      <w:r w:rsidRPr="00C311DD">
        <w:rPr>
          <w:rFonts w:eastAsia="Calibri" w:cs="Open Sans"/>
          <w:color w:val="000000"/>
          <w:szCs w:val="20"/>
          <w:lang w:eastAsia="pl-PL"/>
        </w:rPr>
        <w:t>-203</w:t>
      </w:r>
      <w:r w:rsidR="00C311DD" w:rsidRPr="00C311DD">
        <w:rPr>
          <w:rFonts w:eastAsia="Calibri" w:cs="Open Sans"/>
          <w:color w:val="000000"/>
          <w:szCs w:val="20"/>
          <w:lang w:eastAsia="pl-PL"/>
        </w:rPr>
        <w:t>7</w:t>
      </w:r>
      <w:r w:rsidRPr="00C311DD">
        <w:rPr>
          <w:rFonts w:eastAsia="Calibri" w:cs="Open Sans"/>
          <w:color w:val="000000"/>
          <w:szCs w:val="20"/>
          <w:lang w:eastAsia="pl-PL"/>
        </w:rPr>
        <w:t xml:space="preserve"> </w:t>
      </w:r>
      <w:r w:rsidR="00D61918" w:rsidRPr="00C311DD">
        <w:rPr>
          <w:rFonts w:eastAsia="Calibri" w:cs="Open Sans"/>
          <w:color w:val="000000"/>
          <w:szCs w:val="20"/>
          <w:lang w:eastAsia="pl-PL"/>
        </w:rPr>
        <w:t>przewiduje do realizacji działani</w:t>
      </w:r>
      <w:r w:rsidR="002056FA" w:rsidRPr="00C311DD">
        <w:rPr>
          <w:rFonts w:eastAsia="Calibri" w:cs="Open Sans"/>
          <w:color w:val="000000"/>
          <w:szCs w:val="20"/>
          <w:lang w:eastAsia="pl-PL"/>
        </w:rPr>
        <w:t>a</w:t>
      </w:r>
      <w:r w:rsidR="00D61918" w:rsidRPr="00C311DD">
        <w:rPr>
          <w:rFonts w:eastAsia="Calibri" w:cs="Open Sans"/>
          <w:color w:val="000000"/>
          <w:szCs w:val="20"/>
          <w:lang w:eastAsia="pl-PL"/>
        </w:rPr>
        <w:t xml:space="preserve"> pn. „</w:t>
      </w:r>
      <w:r w:rsidR="00C311DD" w:rsidRPr="00C311DD">
        <w:rPr>
          <w:rFonts w:eastAsia="Batang" w:cs="Open Sans"/>
          <w:i/>
          <w:iCs/>
          <w:color w:val="000000" w:themeColor="text1"/>
          <w:szCs w:val="20"/>
        </w:rPr>
        <w:t>rozwój błękitno-zielonej infrastruktury zwiększającej retencję i odporność na zmiany klimatu</w:t>
      </w:r>
      <w:r w:rsidR="00D61918" w:rsidRPr="00C311DD">
        <w:rPr>
          <w:rFonts w:eastAsia="Calibri" w:cs="Open Sans"/>
          <w:color w:val="000000"/>
          <w:szCs w:val="20"/>
          <w:lang w:eastAsia="pl-PL"/>
        </w:rPr>
        <w:t>”</w:t>
      </w:r>
      <w:r w:rsidR="00C311DD" w:rsidRPr="00C311DD">
        <w:rPr>
          <w:rFonts w:eastAsia="Calibri" w:cs="Open Sans"/>
          <w:color w:val="000000"/>
          <w:szCs w:val="20"/>
          <w:lang w:eastAsia="pl-PL"/>
        </w:rPr>
        <w:t>, „</w:t>
      </w:r>
      <w:r w:rsidR="00C311DD" w:rsidRPr="00C311DD">
        <w:rPr>
          <w:rFonts w:eastAsia="Batang" w:cs="Open Sans"/>
          <w:i/>
          <w:iCs/>
          <w:color w:val="000000" w:themeColor="text1"/>
          <w:szCs w:val="20"/>
        </w:rPr>
        <w:t>budowa, rewitalizacja i odbudowa urządzeń hydrotechnicznych na rzekach, kanałach i rowach melioracyjnych na terenie gminy, w sposób umożliwiający zapewnienie ciągłości biologicznej i spełnienie celów środowiskowych</w:t>
      </w:r>
      <w:r w:rsidR="00C311DD" w:rsidRPr="00C311DD">
        <w:rPr>
          <w:rFonts w:eastAsia="Batang" w:cs="Open Sans"/>
          <w:color w:val="000000" w:themeColor="text1"/>
          <w:szCs w:val="20"/>
        </w:rPr>
        <w:t>”, „</w:t>
      </w:r>
      <w:r w:rsidR="00C311DD" w:rsidRPr="00C311DD">
        <w:rPr>
          <w:rFonts w:eastAsia="Batang" w:cs="Open Sans"/>
          <w:i/>
          <w:iCs/>
          <w:color w:val="000000" w:themeColor="text1"/>
          <w:szCs w:val="20"/>
        </w:rPr>
        <w:t>ochrona i odtwarzanie naturalnych zdolności retencyjnych dolin rzecznych i terenów podmokłych</w:t>
      </w:r>
      <w:r w:rsidR="00C311DD">
        <w:rPr>
          <w:rFonts w:eastAsia="Batang" w:cs="Open Sans"/>
          <w:i/>
          <w:iCs/>
          <w:color w:val="000000" w:themeColor="text1"/>
          <w:szCs w:val="20"/>
        </w:rPr>
        <w:t>”</w:t>
      </w:r>
      <w:r w:rsidR="00C311DD" w:rsidRPr="00C311DD">
        <w:rPr>
          <w:rFonts w:eastAsia="Batang" w:cs="Open Sans"/>
          <w:color w:val="000000" w:themeColor="text1"/>
          <w:szCs w:val="20"/>
        </w:rPr>
        <w:t>, „</w:t>
      </w:r>
      <w:r w:rsidR="00C311DD" w:rsidRPr="00C311DD">
        <w:rPr>
          <w:rFonts w:eastAsia="Batang" w:cs="Open Sans"/>
          <w:i/>
          <w:iCs/>
          <w:color w:val="000000" w:themeColor="text1"/>
          <w:szCs w:val="20"/>
        </w:rPr>
        <w:t>poprawa efektywności ochrony wód poprzez ograniczenie dopływu zanieczyszczeń oraz kontrolę gospodarki ściekowej na terenach nieskanalizowanych</w:t>
      </w:r>
      <w:r w:rsidR="00C311DD" w:rsidRPr="00C311DD">
        <w:rPr>
          <w:rFonts w:eastAsia="Batang" w:cs="Open Sans"/>
          <w:color w:val="000000" w:themeColor="text1"/>
          <w:szCs w:val="20"/>
        </w:rPr>
        <w:t>”, „</w:t>
      </w:r>
      <w:r w:rsidR="00C311DD" w:rsidRPr="00C311DD">
        <w:rPr>
          <w:rFonts w:eastAsia="Batang" w:cs="Open Sans"/>
          <w:i/>
          <w:iCs/>
          <w:color w:val="000000" w:themeColor="text1"/>
          <w:szCs w:val="20"/>
        </w:rPr>
        <w:t>ochrona wód przed zanieczyszczeniami pochodzącymi ze źródeł rolniczych, poprzez promowanie wdrażania zasad Dobrej Praktyki Rolniczej</w:t>
      </w:r>
      <w:r w:rsidR="00C311DD" w:rsidRPr="00C311DD">
        <w:rPr>
          <w:rFonts w:eastAsia="Batang" w:cs="Open Sans"/>
          <w:color w:val="000000" w:themeColor="text1"/>
          <w:szCs w:val="20"/>
        </w:rPr>
        <w:t>”, „</w:t>
      </w:r>
      <w:r w:rsidR="00C311DD" w:rsidRPr="00C311DD">
        <w:rPr>
          <w:rFonts w:eastAsia="Batang" w:cs="Open Sans"/>
          <w:i/>
          <w:iCs/>
          <w:color w:val="000000" w:themeColor="text1"/>
          <w:szCs w:val="20"/>
        </w:rPr>
        <w:t>działanie na rzecz zwiększenia retencji wodnej na terenach rolniczych, leśnych i zurbanizowanych, poprzez promowanie prawidłowego użytkowania rolniczego gleb, prowadzenia prac przeciwerozyjnych, tworzenie stref buforowych wzdłuż cieków, ochronę i odtwarzanie oczek wodnych i mokradeł, retencjonowanie wody w już istniejących zbiornikach i rowach oraz zachęcanie do wykonywania nowych zbiorników wodnych</w:t>
      </w:r>
      <w:r w:rsidR="00C311DD" w:rsidRPr="00C311DD">
        <w:rPr>
          <w:rFonts w:eastAsia="Batang" w:cs="Open Sans"/>
          <w:color w:val="000000" w:themeColor="text1"/>
          <w:szCs w:val="20"/>
        </w:rPr>
        <w:t>”, „</w:t>
      </w:r>
      <w:r w:rsidR="00C311DD" w:rsidRPr="00C311DD">
        <w:rPr>
          <w:rFonts w:eastAsia="Batang" w:cs="Open Sans"/>
          <w:i/>
          <w:iCs/>
          <w:color w:val="000000" w:themeColor="text1"/>
          <w:szCs w:val="20"/>
        </w:rPr>
        <w:t>podejmowanie działań na rzecz poprawy stanu ekologicznego i chemicznego wód powierzchniowych</w:t>
      </w:r>
      <w:r w:rsidR="00C311DD" w:rsidRPr="00C311DD">
        <w:rPr>
          <w:rFonts w:eastAsia="Batang" w:cs="Open Sans"/>
          <w:color w:val="000000" w:themeColor="text1"/>
          <w:szCs w:val="20"/>
        </w:rPr>
        <w:t>”</w:t>
      </w:r>
      <w:r w:rsidR="00D61918" w:rsidRPr="00C311DD">
        <w:rPr>
          <w:rFonts w:eastAsia="Calibri" w:cs="Open Sans"/>
          <w:color w:val="000000"/>
          <w:szCs w:val="20"/>
          <w:lang w:eastAsia="pl-PL"/>
        </w:rPr>
        <w:t xml:space="preserve">. </w:t>
      </w:r>
      <w:r w:rsidR="004D47BC" w:rsidRPr="00C311DD">
        <w:rPr>
          <w:rFonts w:eastAsia="Calibri" w:cs="Open Sans"/>
          <w:color w:val="000000"/>
          <w:szCs w:val="20"/>
          <w:lang w:eastAsia="pl-PL"/>
        </w:rPr>
        <w:t>Jednym ze</w:t>
      </w:r>
      <w:r w:rsidR="004D47BC" w:rsidRPr="00E56AE0">
        <w:rPr>
          <w:rFonts w:eastAsia="Calibri" w:cs="Open Sans"/>
          <w:color w:val="000000"/>
          <w:szCs w:val="20"/>
          <w:lang w:eastAsia="pl-PL"/>
        </w:rPr>
        <w:t xml:space="preserve"> sposobów na uczynienie </w:t>
      </w:r>
      <w:r w:rsidR="00020D3A" w:rsidRPr="00E56AE0">
        <w:rPr>
          <w:rFonts w:eastAsia="Calibri" w:cs="Open Sans"/>
          <w:color w:val="000000"/>
          <w:szCs w:val="20"/>
          <w:lang w:eastAsia="pl-PL"/>
        </w:rPr>
        <w:t>gminy</w:t>
      </w:r>
      <w:r w:rsidR="004D47BC" w:rsidRPr="00E56AE0">
        <w:rPr>
          <w:rFonts w:eastAsia="Calibri" w:cs="Open Sans"/>
          <w:color w:val="000000"/>
          <w:szCs w:val="20"/>
          <w:lang w:eastAsia="pl-PL"/>
        </w:rPr>
        <w:t xml:space="preserve"> przyjazn</w:t>
      </w:r>
      <w:r w:rsidR="00020D3A" w:rsidRPr="00E56AE0">
        <w:rPr>
          <w:rFonts w:eastAsia="Calibri" w:cs="Open Sans"/>
          <w:color w:val="000000"/>
          <w:szCs w:val="20"/>
          <w:lang w:eastAsia="pl-PL"/>
        </w:rPr>
        <w:t>ej</w:t>
      </w:r>
      <w:r w:rsidR="004D47BC" w:rsidRPr="00E56AE0">
        <w:rPr>
          <w:rFonts w:eastAsia="Calibri" w:cs="Open Sans"/>
          <w:color w:val="000000"/>
          <w:szCs w:val="20"/>
          <w:lang w:eastAsia="pl-PL"/>
        </w:rPr>
        <w:t xml:space="preserve"> dla mieszkańców jest zielona infrastruktura. Zieleń aktualnie określana jest często mianem „</w:t>
      </w:r>
      <w:r w:rsidR="004D47BC" w:rsidRPr="00FA5FA9">
        <w:rPr>
          <w:rFonts w:eastAsia="Calibri" w:cs="Open Sans"/>
          <w:i/>
          <w:iCs/>
          <w:color w:val="000000"/>
          <w:szCs w:val="20"/>
          <w:lang w:eastAsia="pl-PL"/>
        </w:rPr>
        <w:t>zielonej infrastruktury</w:t>
      </w:r>
      <w:r w:rsidR="004D47BC" w:rsidRPr="00E56AE0">
        <w:rPr>
          <w:rFonts w:eastAsia="Calibri" w:cs="Open Sans"/>
          <w:color w:val="000000"/>
          <w:szCs w:val="20"/>
          <w:lang w:eastAsia="pl-PL"/>
        </w:rPr>
        <w:t>”, ponieważ dokładnie tak jak infrastruktura techniczna, pełni bardzo istotną rolę dla poprawy warunków życia, podnosząc jego komfort. Zieleń pełni także funkcję klimatyczną, bowiem duże powierzchnie terenów zieleni wysokiej, parkowej, a także lasy miejskie ograniczają efekt „wyspy ciepła”, który bywa szczególnie uciążliwy w trakcie letnich upałów. Wówczas różnica temperatur między centrami miast, gdzie tej zieleni jest stosunkowo mało, a przedmieściami, gdzie jest jej więcej, może dochodzić nawet do 4 st. C. Kluczowe są również drzewa – będące jednym z głównym elementów zielonej infrastruktury. Stanowią one nie tylko schronienie przed promieniami słonecznymi, ale także ochładzają. Drzewa produkują tlen, obniżają temperaturę, nawilżają i oczyszczają powietrze, a także ułatwiają retencjonowanie wody. Pozytywnie wpływają też na nasze samopoczucie.</w:t>
      </w:r>
    </w:p>
    <w:p w14:paraId="17C8E03E" w14:textId="020426A8" w:rsidR="00D61918" w:rsidRDefault="00D61918" w:rsidP="00E56AE0">
      <w:pPr>
        <w:spacing w:line="360" w:lineRule="auto"/>
        <w:jc w:val="both"/>
        <w:rPr>
          <w:rFonts w:eastAsia="Calibri" w:cs="Open Sans"/>
          <w:color w:val="000000"/>
          <w:szCs w:val="20"/>
          <w:lang w:eastAsia="pl-PL"/>
        </w:rPr>
      </w:pPr>
      <w:r w:rsidRPr="00E56AE0">
        <w:rPr>
          <w:rFonts w:eastAsia="Calibri" w:cs="Open Sans"/>
          <w:color w:val="000000"/>
          <w:szCs w:val="20"/>
          <w:lang w:eastAsia="pl-PL"/>
        </w:rPr>
        <w:lastRenderedPageBreak/>
        <w:t>Zielono-niebieska infrastruktura to koncepcja wykorzystania terenów zieleni i zasobów wodnych w obszarach miejskich do łagodzenia negatywnych skutków urbanizacji oraz zmian klimatycznych. Zieleń i woda traktowane są jako infrastruktura, ponieważ są projektowane jako system, który ma użytkowy charakter i jest niezbędny do prawidłowego funkcjonowania współczesnych terenów zurbanizowanych. Koncepcja polega na zastępowaniu terenów utwardzonych w przestrzeni miasta wielofunkcyjnymi rozwiązaniami bazującymi na elementach przyrodniczych oraz wodnych. W zielono-niebieskiej infrastrukturze powierzchnie biologicznie czynne w mieście stanowią system rozwiązań technologicznych, który wspomaga tradycyjne rozwiązania infrastruktury miejskiej (np. kanalizacji deszczowej) – a z czasem może je zastępować. Najważniejsze funkcje obiektów zielono-niebieskiej infrastruktury to zatrzymywanie wody deszczowej, oczyszczanie, nawilżanie i ochładzanie powietrza. Dodatkowymi zaletami tych rozwiązań są niskie koszty utrzymania, możliwość dopasowania ich do zróżnicowanych funkcji miejskich oraz walory estetyczne</w:t>
      </w:r>
      <w:r w:rsidRPr="00E56AE0">
        <w:rPr>
          <w:rStyle w:val="Odwoanieprzypisudolnego"/>
          <w:rFonts w:eastAsia="Calibri" w:cs="Open Sans"/>
          <w:color w:val="000000"/>
          <w:szCs w:val="20"/>
          <w:lang w:eastAsia="pl-PL"/>
        </w:rPr>
        <w:footnoteReference w:id="4"/>
      </w:r>
      <w:r w:rsidR="00703C31" w:rsidRPr="00E56AE0">
        <w:rPr>
          <w:rFonts w:eastAsia="Calibri" w:cs="Open Sans"/>
          <w:color w:val="000000"/>
          <w:szCs w:val="20"/>
          <w:lang w:eastAsia="pl-PL"/>
        </w:rPr>
        <w:t>.</w:t>
      </w:r>
    </w:p>
    <w:p w14:paraId="53ABDEDC" w14:textId="7A5C543D" w:rsidR="00FA5FA9" w:rsidRPr="00BB0B16" w:rsidRDefault="00FA5FA9" w:rsidP="00BB0B16">
      <w:pPr>
        <w:suppressAutoHyphens/>
        <w:spacing w:line="360" w:lineRule="auto"/>
        <w:jc w:val="both"/>
        <w:rPr>
          <w:rFonts w:eastAsia="Calibri" w:cs="Open Sans"/>
          <w:color w:val="000000"/>
          <w:szCs w:val="24"/>
          <w:lang w:eastAsia="pl-PL"/>
        </w:rPr>
      </w:pPr>
      <w:r w:rsidRPr="00FA5FA9">
        <w:rPr>
          <w:rFonts w:eastAsia="Calibri" w:cs="Open Sans"/>
          <w:color w:val="000000"/>
          <w:szCs w:val="24"/>
          <w:lang w:eastAsia="pl-PL"/>
        </w:rPr>
        <w:t xml:space="preserve">Celem zarówno małej jak i dużej retencji jest zachowanie wody opadowej w miejscu, gdzie ona spadła. Zbiorniki retencyjne gromadzą ją w okresie nasilonych opadów i stanowią rezerwuar wody na czas suszy. To pozwala na przetrwanie wodnym ekosystemom, znacznie spowalnia również procesy suszowe. Zbiorniki retencyjne zmniejszają także ryzyko powodziowe. Budowa małych i dużych zbiorników wodnych ma kluczowe znaczenie dla zmniejszenia skutków skrajnych zjawisk hydrologicznych, jakich obecnie doświadczamy na skutek zmian klimatu. Działania małej retencji mają na celu likwidację przyczyn i skutków pogorszenia naturalnych stosunków wodnych poprzez spowalnianie odpływu wody na terenie całego kraju, minimalizację skutków suszy, przeciwdziałanie powodzi i odtworzenie lub zachowanie istniejących obszarów wodno-błotnych m.in. poprzez wspieranie </w:t>
      </w:r>
      <w:proofErr w:type="spellStart"/>
      <w:r w:rsidRPr="00FA5FA9">
        <w:rPr>
          <w:rFonts w:eastAsia="Calibri" w:cs="Open Sans"/>
          <w:color w:val="000000"/>
          <w:szCs w:val="24"/>
          <w:lang w:eastAsia="pl-PL"/>
        </w:rPr>
        <w:t>prośrodowiskowych</w:t>
      </w:r>
      <w:proofErr w:type="spellEnd"/>
      <w:r w:rsidRPr="00FA5FA9">
        <w:rPr>
          <w:rFonts w:eastAsia="Calibri" w:cs="Open Sans"/>
          <w:color w:val="000000"/>
          <w:szCs w:val="24"/>
          <w:lang w:eastAsia="pl-PL"/>
        </w:rPr>
        <w:t xml:space="preserve"> metod retencjonowania wody tj. zachowanie naturalnych „</w:t>
      </w:r>
      <w:r w:rsidRPr="00F766FE">
        <w:rPr>
          <w:rFonts w:eastAsia="Calibri" w:cs="Open Sans"/>
          <w:i/>
          <w:iCs/>
          <w:color w:val="000000"/>
          <w:szCs w:val="24"/>
          <w:lang w:eastAsia="pl-PL"/>
        </w:rPr>
        <w:t>zbiorników retencyjnych</w:t>
      </w:r>
      <w:r w:rsidRPr="00FA5FA9">
        <w:rPr>
          <w:rFonts w:eastAsia="Calibri" w:cs="Open Sans"/>
          <w:color w:val="000000"/>
          <w:szCs w:val="24"/>
          <w:lang w:eastAsia="pl-PL"/>
        </w:rPr>
        <w:t xml:space="preserve">”, </w:t>
      </w:r>
      <w:proofErr w:type="spellStart"/>
      <w:r w:rsidRPr="00FA5FA9">
        <w:rPr>
          <w:rFonts w:eastAsia="Calibri" w:cs="Open Sans"/>
          <w:color w:val="000000"/>
          <w:szCs w:val="24"/>
          <w:lang w:eastAsia="pl-PL"/>
        </w:rPr>
        <w:t>renaturyzacja</w:t>
      </w:r>
      <w:proofErr w:type="spellEnd"/>
      <w:r w:rsidRPr="00FA5FA9">
        <w:rPr>
          <w:rFonts w:eastAsia="Calibri" w:cs="Open Sans"/>
          <w:color w:val="000000"/>
          <w:szCs w:val="24"/>
          <w:lang w:eastAsia="pl-PL"/>
        </w:rPr>
        <w:t xml:space="preserve"> siedlisk podmokłych, czy integracja działań różnych podmiotów pozwalająca na uzyskanie efektu ekologicznego. W obrębie terenów użytkowanych rolniczo (zwykle w obrębie różnego rodzaju użytków zielonych) istnieje gęsta sieć rowów i kanałów, będących składnikami rozwiniętej sieci melioracyjnej. Prace obejmujące kanały i rowy podlegające stałemu, regularnemu utrzymaniu nie powinny powodować z reguły drastycznych zmian w warunkach wodnych otoczenia, ich wpływ na otoczenie generalnie jest umiarkowany. Dotyczy to przypadków, kiedy działania służą utrzymaniu pewnego poziomu drożności cieków, zapobiegają nadmiernemu zabagnianiu otoczenia, ale uwzględniają jednocześnie potrzebę retencjonowania wody w ich obrębie, tzn. nie służą wyłącznie do </w:t>
      </w:r>
      <w:r w:rsidRPr="00FA5FA9">
        <w:rPr>
          <w:rFonts w:eastAsia="Calibri" w:cs="Open Sans"/>
          <w:color w:val="000000"/>
          <w:szCs w:val="24"/>
          <w:lang w:eastAsia="pl-PL"/>
        </w:rPr>
        <w:lastRenderedPageBreak/>
        <w:t xml:space="preserve">ukierunkowanego, jak najszybszego odprowadzenia wody. W większości przypadków oddziaływania na obszary chronione i ekosystemy zależne od wód obejmują także strefę przyległą do koryta rzeki, tj. siedliska przyrodnicze w obrębie których warunki wodne powiązane są </w:t>
      </w:r>
      <w:r w:rsidRPr="00FA5FA9">
        <w:rPr>
          <w:rFonts w:eastAsia="Calibri" w:cs="Open Sans"/>
          <w:color w:val="000000"/>
          <w:szCs w:val="24"/>
          <w:lang w:eastAsia="pl-PL"/>
        </w:rPr>
        <w:br/>
        <w:t>z korytem cieku. Wszystkie działania mają na celu służyć ochronie przyrody, nawet jeżeli będzie konieczne krótkotrwałe przekształcenie jednego z komponentów środowiska, np. podczas prac inwestycyjnych, budowlanych. Będą one przeprowadzane z uwzględnieniem wszystkich zasad ustawy o ochronie przyrody.</w:t>
      </w:r>
    </w:p>
    <w:p w14:paraId="236EA315" w14:textId="1836CA3B" w:rsidR="002D6537" w:rsidRPr="00E56AE0" w:rsidRDefault="002D6537"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 dokumencie przewidziano do realizacji działania polegające na modernizacji i budowie dróg oraz ścieżek rowerowych. Tego typu działania </w:t>
      </w:r>
      <w:r w:rsidR="00080473" w:rsidRPr="00E56AE0">
        <w:rPr>
          <w:rFonts w:eastAsia="Calibri" w:cs="Open Sans"/>
          <w:color w:val="000000"/>
          <w:szCs w:val="20"/>
          <w:lang w:eastAsia="pl-PL"/>
        </w:rPr>
        <w:t>wiąż</w:t>
      </w:r>
      <w:r w:rsidRPr="00E56AE0">
        <w:rPr>
          <w:rFonts w:eastAsia="Calibri" w:cs="Open Sans"/>
          <w:color w:val="000000"/>
          <w:szCs w:val="20"/>
          <w:lang w:eastAsia="pl-PL"/>
        </w:rPr>
        <w:t>ą</w:t>
      </w:r>
      <w:r w:rsidR="00080473" w:rsidRPr="00E56AE0">
        <w:rPr>
          <w:rFonts w:eastAsia="Calibri" w:cs="Open Sans"/>
          <w:color w:val="000000"/>
          <w:szCs w:val="20"/>
          <w:lang w:eastAsia="pl-PL"/>
        </w:rPr>
        <w:t xml:space="preserve"> się ze znaczącym oddziaływaniem o charakterze lokalnym, powodującym zaburzenia stosunków wodnych (melioracja, budowa systemów odwadniających), przekształcenia powierzchni ziemi, degradację krajobrazu oraz emisję hałasu. Emisja substancji z silników pojazdów jest znaczna i oddziałuje na stan czystości powietrza szczególnie w najbliższym otoczeniu dróg, jednak ich wpływ maleje wraz z odległością. Oprócz tego, zarówno podczas budowy, jak i eksploatacji, istnieje wysokie ryzyko znacznej fragmentacji przestrzeni, czego jednym z elementów może być przerwanie szlaków migracyjnych zwierząt. Fragmentacja przestrzeni przyrodniczej wiąże się także z niekorzystnymi skutkami m. in. dla ochrony siedlisk i gatunków, ochrony lasów i gospodarki wodnej. Na etapie samej eksploatacji dróg przewiduje się wystąpienie zmian mikroklimatu, degradację krajobrazu oraz emisję zanieczyszczeń do atmosfery i pogorszenie klimatu akustycznego. Ponadto w bezpośrednim sąsiedztwie drogi mogą wystąpić zanieczyszczenia gleb i wód związane ze spływami powierzchniowymi substancji chemicznych stosowanych przy ich utrzymaniu, wyciekami z pojazdów. Zagrożenie stanowią także wytwarzane odpady (remonty dróg, ale też ich eksploatacja, np. zmiotki z oczyszczania ulic, odpady powstałe w wyniku zdarzeń losowych, w tym wypadków i kolizji drogowych). Rozbudowa układu komunikacyjnego może wpłynąć na zwiększenie natężenia ruchu, a przez to na wzrost emisji spalin. Rozwój sieci drogowej sprzyjać będzie rozrastaniu się terenów zurbanizowanych, a także zwiększonej presji na tereny cenne przyrodniczo w związku z łatwiejszą dostępnością do nich. Uciążliwości pochodzenia komunikacyjnego mogą wpływać na obniżenie jakości warunków zamieszkiwania na terenach mieszkaniowo-usługowych i komfortu wypoczynku na terenach rekreacyjnych (hałas, emisje, rozczłonkowanie terenów zieleni). Biorąc pod uwagę zadania wyznaczone w projekcie </w:t>
      </w:r>
      <w:r w:rsidR="006E7624" w:rsidRPr="00E56AE0">
        <w:rPr>
          <w:rFonts w:eastAsia="Calibri" w:cs="Open Sans"/>
          <w:color w:val="000000"/>
          <w:szCs w:val="20"/>
          <w:lang w:eastAsia="pl-PL"/>
        </w:rPr>
        <w:t>Strategii</w:t>
      </w:r>
      <w:r w:rsidR="00080473" w:rsidRPr="00E56AE0">
        <w:rPr>
          <w:rFonts w:eastAsia="Calibri" w:cs="Open Sans"/>
          <w:color w:val="000000"/>
          <w:szCs w:val="20"/>
          <w:lang w:eastAsia="pl-PL"/>
        </w:rPr>
        <w:t xml:space="preserve"> polegające na rozbudowie i przebudowie dróg, ze względu na istniejące zadrzewienia przydrożne należy wziąć pod uwagę, że drzewa wymagają szczególnej uwagi podczas wszystkich etapów procesu inwestycyjnego. Najgroźniejszymi dla życia drzew są wszystkie te czynniki, które negatywnie wpływają na rozwój ich korzeni. Nie wolno </w:t>
      </w:r>
      <w:r w:rsidR="008222A8" w:rsidRPr="00E56AE0">
        <w:rPr>
          <w:rFonts w:eastAsia="Calibri" w:cs="Open Sans"/>
          <w:color w:val="000000"/>
          <w:szCs w:val="20"/>
          <w:lang w:eastAsia="pl-PL"/>
        </w:rPr>
        <w:t>dopuścić,</w:t>
      </w:r>
      <w:r w:rsidR="00080473" w:rsidRPr="00E56AE0">
        <w:rPr>
          <w:rFonts w:eastAsia="Calibri" w:cs="Open Sans"/>
          <w:color w:val="000000"/>
          <w:szCs w:val="20"/>
          <w:lang w:eastAsia="pl-PL"/>
        </w:rPr>
        <w:t xml:space="preserve"> aby </w:t>
      </w:r>
      <w:r w:rsidR="00080473" w:rsidRPr="00E56AE0">
        <w:rPr>
          <w:rFonts w:eastAsia="Calibri" w:cs="Open Sans"/>
          <w:color w:val="000000"/>
          <w:szCs w:val="20"/>
          <w:lang w:eastAsia="pl-PL"/>
        </w:rPr>
        <w:lastRenderedPageBreak/>
        <w:t>wokół drzew sąsiadujących z planowaną inwestycją doszło do zmiany poziomu gruntu ani zagęszczenia gleby, wskutek składowania materiałów budowlanych pod drzewami. Należy również pamiętać, aby zabezpieczyć drzewa przed zmianą właściwości chemicznych gleby przez zanieczyszczenie wodą używaną na budowie np. z wapnem i cementem. Podczas prac inwestycyjnych sąsiadujących z drzewami należy pamiętać o zastosowaniu rozwiązań zapewniających ochronę drzew i gleby tj. zastosowanie ogrodzenia tymczasowego strefy ochrony drzew (SOD) - wyznaczonej przez inspektora nadzoru dendrologicznego, zastosowanie murków oporowych na granicy SOD w celu zachowania oryginalnego poziomu gruntu, zabezpieczenie konarów i pni (nie należy wycinać całych konarów, ogławiać ani podkrzesywać koron drzew). W przypadku konieczności pozostawienia otwartej ściany wykopu w SOD, na czas robót budowlanych, konieczne jest zamontowanie ekranu korzeniowego w celu ochrony przed przesuszeniem i przemarznięciem korzeni żywicielskich. Należy pamiętać</w:t>
      </w:r>
      <w:r w:rsidR="008222A8">
        <w:rPr>
          <w:rFonts w:eastAsia="Calibri" w:cs="Open Sans"/>
          <w:color w:val="000000"/>
          <w:szCs w:val="20"/>
          <w:lang w:eastAsia="pl-PL"/>
        </w:rPr>
        <w:t>,</w:t>
      </w:r>
      <w:r w:rsidR="00080473" w:rsidRPr="00E56AE0">
        <w:rPr>
          <w:rFonts w:eastAsia="Calibri" w:cs="Open Sans"/>
          <w:color w:val="000000"/>
          <w:szCs w:val="20"/>
          <w:lang w:eastAsia="pl-PL"/>
        </w:rPr>
        <w:t xml:space="preserve"> że ochrona systemu korzeniowego jest konieczna dla przyszłego stanu zdrowia, wzrostu i bezpieczeństwa drzew. (Suchocka M., 2016, Organizacja prac budowlanych na terenach zadrzewionych, Warszawa). </w:t>
      </w:r>
    </w:p>
    <w:p w14:paraId="6CA16F67" w14:textId="77777777" w:rsidR="002D6537" w:rsidRPr="00E56AE0" w:rsidRDefault="002D6537" w:rsidP="00E56AE0">
      <w:pPr>
        <w:spacing w:after="4" w:line="360" w:lineRule="auto"/>
        <w:jc w:val="both"/>
        <w:rPr>
          <w:rFonts w:eastAsia="Calibri" w:cs="Open Sans"/>
          <w:color w:val="000000"/>
          <w:szCs w:val="20"/>
          <w:lang w:eastAsia="pl-PL"/>
        </w:rPr>
      </w:pPr>
    </w:p>
    <w:p w14:paraId="3EB0ED6C" w14:textId="77777777" w:rsidR="000961C5" w:rsidRPr="000961C5" w:rsidRDefault="00080473" w:rsidP="000961C5">
      <w:pPr>
        <w:suppressAutoHyphens/>
        <w:spacing w:after="4" w:line="360" w:lineRule="auto"/>
        <w:jc w:val="both"/>
        <w:rPr>
          <w:rFonts w:eastAsia="Calibri" w:cs="Open Sans"/>
          <w:color w:val="000000"/>
          <w:szCs w:val="24"/>
          <w:lang w:eastAsia="pl-PL"/>
        </w:rPr>
      </w:pPr>
      <w:r w:rsidRPr="000961C5">
        <w:rPr>
          <w:rFonts w:eastAsia="Calibri" w:cs="Open Sans"/>
          <w:color w:val="000000"/>
          <w:szCs w:val="20"/>
          <w:lang w:eastAsia="pl-PL"/>
        </w:rPr>
        <w:t>Inwestor zobowiązany jest do przestrzegania art. 75 ustawy z dnia 27 kwietnia 2001 r. Prawo ochrony środowiska (</w:t>
      </w:r>
      <w:proofErr w:type="spellStart"/>
      <w:r w:rsidR="002539C2" w:rsidRPr="000961C5">
        <w:rPr>
          <w:rFonts w:eastAsia="Calibri" w:cs="Open Sans"/>
          <w:color w:val="000000"/>
          <w:szCs w:val="20"/>
          <w:lang w:eastAsia="pl-PL"/>
        </w:rPr>
        <w:t>t.j</w:t>
      </w:r>
      <w:proofErr w:type="spellEnd"/>
      <w:r w:rsidR="002539C2" w:rsidRPr="000961C5">
        <w:rPr>
          <w:rFonts w:eastAsia="Calibri" w:cs="Open Sans"/>
          <w:color w:val="000000"/>
          <w:szCs w:val="20"/>
          <w:lang w:eastAsia="pl-PL"/>
        </w:rPr>
        <w:t xml:space="preserve">. </w:t>
      </w:r>
      <w:r w:rsidRPr="000961C5">
        <w:rPr>
          <w:rFonts w:eastAsia="Calibri" w:cs="Open Sans"/>
          <w:color w:val="000000"/>
          <w:szCs w:val="20"/>
          <w:lang w:eastAsia="pl-PL"/>
        </w:rPr>
        <w:t>Dz. U. z 202</w:t>
      </w:r>
      <w:r w:rsidR="00BF3B3B" w:rsidRPr="000961C5">
        <w:rPr>
          <w:rFonts w:eastAsia="Calibri" w:cs="Open Sans"/>
          <w:color w:val="000000"/>
          <w:szCs w:val="20"/>
          <w:lang w:eastAsia="pl-PL"/>
        </w:rPr>
        <w:t>5</w:t>
      </w:r>
      <w:r w:rsidRPr="000961C5">
        <w:rPr>
          <w:rFonts w:eastAsia="Calibri" w:cs="Open Sans"/>
          <w:color w:val="000000"/>
          <w:szCs w:val="20"/>
          <w:lang w:eastAsia="pl-PL"/>
        </w:rPr>
        <w:t xml:space="preserve"> r. poz. </w:t>
      </w:r>
      <w:r w:rsidR="00BF3B3B" w:rsidRPr="000961C5">
        <w:rPr>
          <w:rFonts w:eastAsia="Calibri" w:cs="Open Sans"/>
          <w:color w:val="000000"/>
          <w:szCs w:val="20"/>
          <w:lang w:eastAsia="pl-PL"/>
        </w:rPr>
        <w:t xml:space="preserve">647 </w:t>
      </w:r>
      <w:r w:rsidRPr="000961C5">
        <w:rPr>
          <w:rFonts w:eastAsia="Calibri" w:cs="Open Sans"/>
          <w:color w:val="000000"/>
          <w:szCs w:val="20"/>
          <w:lang w:eastAsia="pl-PL"/>
        </w:rPr>
        <w:t>ze zm.), tj. uwzględnienia ochrony środowiska w trakcie prac budowlanych. Zapisy ustawy Prawo ochrony środowiska zobowiązują inwestora do oszczędnego korzystania z terenu w trakcie przygotowywania i realizacji inwestycji oraz ochrony gleby, zieleni, naturalnego ukształtowania terenu i stosunków wodnych. Zgodnie z art. 75 ust. 2 ww. ustawy wykorzystywanie i przekształcanie elementów przyrodniczych przy prowadzeniu prac budowlanych dopuszcza się wyłącznie w takim zakresie, w jakim jest to konieczne w związku z realizacją inwestycji</w:t>
      </w:r>
      <w:r w:rsidR="008941DB" w:rsidRPr="000961C5">
        <w:rPr>
          <w:rFonts w:eastAsia="Calibri" w:cs="Open Sans"/>
          <w:color w:val="000000"/>
          <w:szCs w:val="20"/>
          <w:lang w:eastAsia="pl-PL"/>
        </w:rPr>
        <w:t>.</w:t>
      </w:r>
      <w:r w:rsidR="005C1C20" w:rsidRPr="000961C5">
        <w:rPr>
          <w:rFonts w:eastAsia="Calibri" w:cs="Open Sans"/>
          <w:color w:val="000000"/>
          <w:szCs w:val="20"/>
          <w:lang w:eastAsia="pl-PL"/>
        </w:rPr>
        <w:t xml:space="preserve"> </w:t>
      </w:r>
      <w:r w:rsidR="000961C5" w:rsidRPr="000961C5">
        <w:rPr>
          <w:rFonts w:eastAsia="Calibri" w:cs="Open Sans"/>
          <w:color w:val="000000"/>
          <w:szCs w:val="24"/>
          <w:lang w:eastAsia="pl-PL"/>
        </w:rPr>
        <w:t xml:space="preserve">Drogi, podobnie jak linie kolejowe, są przedsięwzięciami liniowymi, które mogą przecinać trasy migracyjne zwierząt. Tym samym pojawia się możliwość wtargnięcia zwierzęcia przed samochód, co może prowadzić do jego śmierci, a jednocześnie jest niebezpieczne dla kierowcy i pasażerów samochodu. Aby zmniejszyć śmiertelność zwierząt, często instaluje się siatki zabezpieczające przy drogach, szczególnie o większych dopuszczalnych maksymalnych prędkościach poruszania się pojazdów. Instalowanie siatek i innych zabezpieczeń uniemożliwia migrację zwierząt. Dlatego budując drogi, należy zaplanować miejsca, w których zwierzęta będą mogły bezpiecznie pokonywać taką przegrodę liniową. Dla małych zwierząt </w:t>
      </w:r>
      <w:r w:rsidR="000961C5" w:rsidRPr="000961C5">
        <w:rPr>
          <w:rFonts w:eastAsia="Calibri" w:cs="Open Sans"/>
          <w:color w:val="000000"/>
          <w:szCs w:val="24"/>
          <w:lang w:eastAsia="pl-PL"/>
        </w:rPr>
        <w:br/>
        <w:t xml:space="preserve">i płazów mogą być stosowane przepusty. </w:t>
      </w:r>
    </w:p>
    <w:p w14:paraId="17A3DDEA" w14:textId="2491193C" w:rsidR="00080473" w:rsidRPr="00E56AE0" w:rsidRDefault="00080473" w:rsidP="00E56AE0">
      <w:pPr>
        <w:spacing w:after="4" w:line="360" w:lineRule="auto"/>
        <w:jc w:val="both"/>
        <w:rPr>
          <w:rFonts w:eastAsia="Calibri" w:cs="Open Sans"/>
          <w:color w:val="000000"/>
          <w:szCs w:val="20"/>
          <w:lang w:eastAsia="pl-PL"/>
        </w:rPr>
      </w:pPr>
    </w:p>
    <w:p w14:paraId="7B9C06B6" w14:textId="77777777" w:rsidR="00870E20" w:rsidRPr="00E56AE0" w:rsidRDefault="00870E20" w:rsidP="00E56AE0">
      <w:pPr>
        <w:spacing w:after="4" w:line="360" w:lineRule="auto"/>
        <w:jc w:val="both"/>
        <w:rPr>
          <w:rFonts w:eastAsia="Calibri" w:cs="Open Sans"/>
          <w:color w:val="000000"/>
          <w:szCs w:val="20"/>
          <w:lang w:eastAsia="pl-PL"/>
        </w:rPr>
      </w:pPr>
    </w:p>
    <w:p w14:paraId="125B8E6A" w14:textId="527C3855" w:rsidR="006B5F7E" w:rsidRPr="00CE3D54" w:rsidRDefault="002D6537" w:rsidP="00CE3D54">
      <w:pPr>
        <w:spacing w:after="4" w:line="360" w:lineRule="auto"/>
        <w:jc w:val="both"/>
        <w:rPr>
          <w:rFonts w:eastAsia="Calibri" w:cs="Open Sans"/>
          <w:color w:val="000000"/>
          <w:szCs w:val="20"/>
          <w:lang w:eastAsia="pl-PL"/>
        </w:rPr>
      </w:pPr>
      <w:r w:rsidRPr="00CE3D54">
        <w:rPr>
          <w:rFonts w:eastAsia="Calibri" w:cs="Open Sans"/>
          <w:color w:val="000000"/>
          <w:szCs w:val="20"/>
          <w:lang w:eastAsia="pl-PL"/>
        </w:rPr>
        <w:lastRenderedPageBreak/>
        <w:t>W ramach dokumentu zaplanowano zadanie pn. „</w:t>
      </w:r>
      <w:r w:rsidR="00CE3D54" w:rsidRPr="00CE3D54">
        <w:rPr>
          <w:rFonts w:eastAsia="Batang" w:cs="Open Sans"/>
          <w:i/>
          <w:iCs/>
          <w:color w:val="000000" w:themeColor="text1"/>
          <w:szCs w:val="20"/>
        </w:rPr>
        <w:t>R</w:t>
      </w:r>
      <w:r w:rsidR="00CE3D54" w:rsidRPr="00CE3D54">
        <w:rPr>
          <w:rFonts w:eastAsia="Batang" w:cs="Open Sans"/>
          <w:i/>
          <w:iCs/>
          <w:color w:val="000000" w:themeColor="text1"/>
          <w:szCs w:val="20"/>
        </w:rPr>
        <w:t>ozwój systemu OZE (panele fotowoltaiczne i kolektory słoneczne), w tym m.in. wspieranie mieszkańców w zakresie zwiększenia wykorzystania odnawialnych źródeł energii</w:t>
      </w:r>
      <w:r w:rsidRPr="00CE3D54">
        <w:rPr>
          <w:rFonts w:eastAsia="Calibri" w:cs="Open Sans"/>
          <w:i/>
          <w:iCs/>
          <w:color w:val="000000"/>
          <w:szCs w:val="20"/>
          <w:lang w:eastAsia="pl-PL"/>
        </w:rPr>
        <w:t>”</w:t>
      </w:r>
      <w:r w:rsidRPr="00CE3D54">
        <w:rPr>
          <w:rFonts w:eastAsia="Calibri" w:cs="Open Sans"/>
          <w:color w:val="000000"/>
          <w:szCs w:val="20"/>
          <w:lang w:eastAsia="pl-PL"/>
        </w:rPr>
        <w:t xml:space="preserve">. Z zapisów zamieszczonych w projekcie Strategii wynika, że </w:t>
      </w:r>
      <w:r w:rsidR="00CE3D54" w:rsidRPr="00CE3D54">
        <w:rPr>
          <w:szCs w:val="20"/>
        </w:rPr>
        <w:t xml:space="preserve">Gmina Bedlno posiada jednocześnie korzystne warunki do rozwoju odnawialnych źródeł energii, zwłaszcza energetyki wiatrowej i słonecznej. Dobre warunki wietrzne oraz korzystny poziom nasłonecznienia stwarzają potencjał do dalszego rozwoju instalacji OZE, co może stanowić ważny element transformacji energetycznej oraz zwiększania bezpieczeństwa energetycznego gminy. Funkcjonujące już na terenie gminy elektrownie wiatrowe oraz rozwijająca się sieć </w:t>
      </w:r>
      <w:proofErr w:type="spellStart"/>
      <w:r w:rsidR="00CE3D54" w:rsidRPr="00CE3D54">
        <w:rPr>
          <w:szCs w:val="20"/>
        </w:rPr>
        <w:t>mikroinstalacji</w:t>
      </w:r>
      <w:proofErr w:type="spellEnd"/>
      <w:r w:rsidR="00CE3D54" w:rsidRPr="00CE3D54">
        <w:rPr>
          <w:szCs w:val="20"/>
        </w:rPr>
        <w:t xml:space="preserve"> fotowoltaicznych potwierdzają możliwość wykorzystania lokalnych zasobów energetycznych, co mając na względzie trend odchodzenia od wykorzystania węglowodorów w energetyce, powinno stanowić istotny kierunek rozwojowy</w:t>
      </w:r>
      <w:r w:rsidR="002539C2" w:rsidRPr="00CE3D54">
        <w:rPr>
          <w:rFonts w:eastAsia="Calibri" w:cs="Open Sans"/>
          <w:color w:val="000000"/>
          <w:szCs w:val="20"/>
          <w:lang w:eastAsia="pl-PL"/>
        </w:rPr>
        <w:t xml:space="preserve">. </w:t>
      </w:r>
    </w:p>
    <w:p w14:paraId="280641BA" w14:textId="77777777" w:rsidR="006B5F7E" w:rsidRPr="00E56AE0" w:rsidRDefault="006B5F7E" w:rsidP="00E56AE0">
      <w:pPr>
        <w:spacing w:after="4" w:line="360" w:lineRule="auto"/>
        <w:jc w:val="both"/>
        <w:rPr>
          <w:rFonts w:eastAsia="Calibri" w:cs="Open Sans"/>
          <w:color w:val="000000"/>
          <w:szCs w:val="20"/>
          <w:lang w:eastAsia="pl-PL"/>
        </w:rPr>
      </w:pPr>
    </w:p>
    <w:p w14:paraId="73AE4973" w14:textId="7005FED3" w:rsidR="00911ACD" w:rsidRDefault="00911ACD" w:rsidP="00911ACD">
      <w:pPr>
        <w:suppressAutoHyphens/>
        <w:spacing w:after="4" w:line="360" w:lineRule="auto"/>
        <w:jc w:val="both"/>
        <w:rPr>
          <w:rFonts w:eastAsia="Calibri" w:cs="Open Sans"/>
          <w:color w:val="000000"/>
          <w:szCs w:val="20"/>
          <w:lang w:eastAsia="pl-PL"/>
        </w:rPr>
      </w:pPr>
      <w:r w:rsidRPr="00911ACD">
        <w:rPr>
          <w:rFonts w:eastAsia="Calibri" w:cs="Open Sans"/>
          <w:color w:val="000000"/>
          <w:szCs w:val="20"/>
          <w:lang w:eastAsia="pl-PL"/>
        </w:rPr>
        <w:t>Elektrownie fotowoltaiczne służą do bezpośredniej konwersji energii promieniowania słonecznego na energię elektryczną. Jest to jedyna technologia konwersji energii, która jest w pełni pasywna. Zjawisko konwersji fotowoltaicznej jest bezgłośne, bezwibracyjne oraz nie posiadające skutków ubocznych. Praca paneli fotowoltaicznych w fazie eksploatacji nie zanieczyszcza powietrza oraz nie wytwarza odpadów. Poza okresową obsługą konserwacyjną oraz pracami pobocznymi (koszenie traw wokół paneli), praca farmy fotowoltaicznej odbywa się bezobsługowo, bez udziału człowieka. Oddziaływanie może powstawać jednak poprzez wprowadzenie nowego elementu do krajobrazu, co spowoduje zmniejszenie niewielkiej powierzchni. Może to być również bariera migracyjna dla zwierząt. W celu ograniczenia takiego oddziaływania zakłada się lokalizację inwestycji związanych z panelami fotowoltaicznymi w postaci punktowych urządzeń na budynkach użyteczności publicznej i mieszkalnych.  Kluczowy w tym przypadku może być wpływ na ptaki. Jednym ze skutków oddziaływania paneli fotowoltaicznych na ptaki, mogą być liczne kolizje z takimi instalacjami. Panele odbijają nieboskłon lub imitują wodę, co prowadzi do masowego zderzenia przy próbie lądowania lub lotu. Zdarza się również, że ptaki drapieżne w pogoni za ofiarą, wlatują z dużą prędkością w panele, które imitują niebo</w:t>
      </w:r>
      <w:r w:rsidR="00C13C2F">
        <w:rPr>
          <w:rFonts w:eastAsia="Calibri" w:cs="Open Sans"/>
          <w:color w:val="000000"/>
          <w:szCs w:val="20"/>
          <w:lang w:eastAsia="pl-PL"/>
        </w:rPr>
        <w:t xml:space="preserve">. </w:t>
      </w:r>
      <w:r w:rsidRPr="00911ACD">
        <w:rPr>
          <w:rFonts w:eastAsia="Calibri" w:cs="Open Sans"/>
          <w:color w:val="000000"/>
          <w:szCs w:val="20"/>
          <w:lang w:eastAsia="pl-PL"/>
        </w:rPr>
        <w:t xml:space="preserve">W wyniku tak wysokich temperatur następuje śmierć lub trwała niezdolność do lotu. Panele w przeciwieństwie do turbin wiatrowych nawet, gdy w danej chwili nie są używane – generują ciepło i zagrażają ptakom. Problem odbicia może również dotyczyć owadów składających jaja w wodzie (np. jętki, widelnice), które również mogą traktować kolektory jako obiekty wodne i składać na nich jaja, co w efekcie może oznaczać znaczny spadek sukcesu rozrodczego owadów, a co za tym idzie ograniczenie zasobów pokarmowych dla ptaków.  W związku z powyższym zaleca się stosowanie powłok antyrefleksyjnych, które zmniejszą </w:t>
      </w:r>
      <w:r w:rsidRPr="00911ACD">
        <w:rPr>
          <w:rFonts w:eastAsia="Calibri" w:cs="Open Sans"/>
          <w:color w:val="000000"/>
          <w:szCs w:val="20"/>
          <w:lang w:eastAsia="pl-PL"/>
        </w:rPr>
        <w:lastRenderedPageBreak/>
        <w:t xml:space="preserve">współczynnik odbicia światła od powierzchni ogniw, jednocześnie zwiększając absorpcję promieniowania słonecznego i poprawiając parametry elektryczne ogniwa. Powłoka antyrefleksyjna eliminuje efekt tafli wody. W celu zapobiegania, ograniczania lub kompensacji przyrodniczej oddziaływań na środowisko zaleca się także zastosowanie proekologicznej technologii prac budowlanych, dobór technologii oraz parametrów technicznych planowanych elektrowni ograniczający wpływ na środowisko.  Wprowadzenie odnawialnych źródeł energii mimo wprowadzenia w teren nowych instalacji i powstanie hałasu przy pracach budowlanych w konsekwencji przyczyni się do zmniejszonego zapotrzebowania na energię z konwencjonalnych źródeł energii. Zmniejszy się więc emisja zanieczyszczeń do atmosfery szkodliwych substancji powstałych np. przy spalaniu węgla kamiennego.  </w:t>
      </w:r>
    </w:p>
    <w:p w14:paraId="59B07113" w14:textId="77777777" w:rsidR="005F7811" w:rsidRDefault="005F7811" w:rsidP="00911ACD">
      <w:pPr>
        <w:suppressAutoHyphens/>
        <w:spacing w:after="4" w:line="360" w:lineRule="auto"/>
        <w:jc w:val="both"/>
        <w:rPr>
          <w:rFonts w:eastAsia="Calibri" w:cs="Open Sans"/>
          <w:color w:val="000000"/>
          <w:szCs w:val="20"/>
          <w:lang w:eastAsia="pl-PL"/>
        </w:rPr>
      </w:pPr>
    </w:p>
    <w:p w14:paraId="5DD6E964" w14:textId="77777777" w:rsidR="005F7811" w:rsidRPr="005F7811" w:rsidRDefault="005F7811" w:rsidP="005F7811">
      <w:p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W ramach kierunków działań zaplanowano rozwój odnawialnych źródeł energii, do czego może zaliczyć się również energetyka wiatrowa. Powszechnie uważa się, że turbiny elektrowni wiatrowych mogą być poważnym zagrożeniem dla ptaków i nietoperzy. Z tego względu zaleca się dokonać rocznej inwentaryzacji przyrodniczej w miejscu planowanego przedsięwzięcia. Elektrownie wiatrowe stwarzają dwa główne zagrożenia populacji ptaków – utratę siedlisk oraz śmiertelność w wyniku kolizji z elementami turbin wiatrowych, głównie łopat. Negatywne oddziaływanie elektrowni wiatrowych na nietoperze jest podobne jak w przypadku ptaków. Następuje albo utrata siedlisk albo śmierć w kolizji z wiatrakami. Nietoperze giną wskutek bezpośrednich kolizji z elementami ruchomymi turbiny wiatrowej, a także z powodu szoku ciśnieniowego, który powoduje pękanie ich pęcherzyków płucnych, gdy dostają się w obszar obniżonego ciśnienia za obracającą się łopatą wirnika. Szczególnie niebezpieczne dla nietoperzy są wiatraki w okolicy zalesionej i na grzbiecie wzniesienia, ale zdarzają się elektrownie wiatrowe z wysoką śmiertelnością nietoperzy zlokalizowane na obszarze nizinnym, pozbawionym otoczenia drzew. Z tych względów ważna jest wcześniejsza ocena terenu planowanej lokalizacji masztu elektrowni wiatrowej pod kątem możliwości występowanie nietoperzy.</w:t>
      </w:r>
    </w:p>
    <w:p w14:paraId="18C49701" w14:textId="77777777" w:rsidR="005F7811" w:rsidRPr="005F7811" w:rsidRDefault="005F7811" w:rsidP="005F7811">
      <w:p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Realizacja projektów wiatrowych może powodować:</w:t>
      </w:r>
    </w:p>
    <w:p w14:paraId="48E1D249" w14:textId="77777777" w:rsidR="005F7811" w:rsidRPr="005F7811" w:rsidRDefault="005F7811">
      <w:pPr>
        <w:numPr>
          <w:ilvl w:val="0"/>
          <w:numId w:val="93"/>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śmiertelność ptaków w wyniku kolizji z pracującymi siłowniami i/lub elementami infrastruktury towarzyszącej, w szczególności napowietrznymi liniami energetycznymi;</w:t>
      </w:r>
    </w:p>
    <w:p w14:paraId="1A4D1AF4" w14:textId="77777777" w:rsidR="005F7811" w:rsidRPr="005F7811" w:rsidRDefault="005F7811">
      <w:pPr>
        <w:numPr>
          <w:ilvl w:val="0"/>
          <w:numId w:val="93"/>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zmniejszanie liczebności ptaków wskutek utraty i fragmentacji siedlisk spowodowanej odstraszaniem z okolic siłowni i/ lub w wyniku rozbudowy infrastruktury komunikacyjnej energetycznej związanej z obsługą elektrowni wiatrowych,</w:t>
      </w:r>
    </w:p>
    <w:p w14:paraId="1B0FD3B7" w14:textId="77777777" w:rsidR="005F7811" w:rsidRPr="005F7811" w:rsidRDefault="005F7811">
      <w:pPr>
        <w:numPr>
          <w:ilvl w:val="0"/>
          <w:numId w:val="93"/>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lastRenderedPageBreak/>
        <w:t xml:space="preserve">zaburzenia funkcjonowania populacji, w szczególności zaburzenia krótko- </w:t>
      </w:r>
      <w:r w:rsidRPr="005F7811">
        <w:rPr>
          <w:rFonts w:eastAsia="Calibri" w:cs="Open Sans"/>
          <w:color w:val="000000"/>
          <w:szCs w:val="24"/>
          <w:lang w:eastAsia="pl-PL"/>
        </w:rPr>
        <w:br/>
        <w:t>i długodystansowych przemieszczeń ptaków (efekt bariery).</w:t>
      </w:r>
    </w:p>
    <w:p w14:paraId="4939DB7C" w14:textId="77777777" w:rsidR="005F7811" w:rsidRPr="005F7811" w:rsidRDefault="005F7811" w:rsidP="005F7811">
      <w:p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Zasadnicze znaczenie z uwagi na możliwe negatywne skutki dla populacji ptaków mają dwa pierwsze rodzaje oddziaływań – śmiertelność w wyniku kolizji oraz utrata siedlisk. Wpływ na rodzaj i skalę oddziaływania ma również typ turbin wiatrowych wykorzystywanych w projekcie (wysokość wieży, średnica wirnika, oświetlenie, osiągana prędkość liniowa wierzchołków śmigieł), liczba turbin w ramach parku i powierzchnia zajmowana przez projekt, lokalizacja turbin w ramach projektu (turbin względem siebie i wobec elementów środowiska), czy występowanie w sąsiedztwie innych parków wiatrowych (oddziaływania skumulowane). Ten ostatni element będzie nabierał znaczenia wraz z zagęszczaniem lokalizacji farm wiatrowych. ryzyko wystąpienia negatywnego oddziaływania na ptaki jest wyższe w przypadku lokalizacji elektrowni wiatrowych na terenach intensywnie wykorzystywanych przez ptaki. Inwestycje lokalizowane na takich obszarach, w szczególności terenach o wysokim natężeniu przemieszczeń ptaków w przestrzeni powietrznej, mają większy potencjał negatywnego oddziaływania niż przedsięwzięcia realizowane w lokalizacjach o małym natężeniu wykorzystania przestrzeni powietrznej przez ptaki. I odwrotnie – tereny o niskim natężeniu przemieszczeń cechuje niższe ryzyko negatywnego oddziaływania. Znaczenie ma jednak również sposób wykorzystania przestrzeni powietrznej przez ptaki (pułapy przelotów, czas i sposób użytkowania terenu - np. czy jest to noclegowisko, żerowisko, teren lęgowy) oraz skład gatunkowy ptaków występujących na obszarze lokalizacji (badania wykazują, iż ryzyko kolizji z elektrowniami wiatrowymi jest różne dla poszczególnych gatunków). Podstawowe znaczenie dla minimalizacji ewentualnych negatywnych oddziaływań elektrowni wiatrowych na ptaki ma właściwy wybór lokalizacji, w szczególności unikanie lokalizowania elektrowni wiatrowych:</w:t>
      </w:r>
    </w:p>
    <w:p w14:paraId="4BA6133D" w14:textId="77777777" w:rsidR="005F7811" w:rsidRPr="005F7811" w:rsidRDefault="005F7811">
      <w:pPr>
        <w:numPr>
          <w:ilvl w:val="0"/>
          <w:numId w:val="94"/>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na obszarach użytkowanych intensywnie przez ptaki,</w:t>
      </w:r>
    </w:p>
    <w:p w14:paraId="3D3CFA48" w14:textId="77777777" w:rsidR="005F7811" w:rsidRPr="005F7811" w:rsidRDefault="005F7811">
      <w:pPr>
        <w:numPr>
          <w:ilvl w:val="0"/>
          <w:numId w:val="94"/>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w miejscach koncentracji występowania gatunków znanych ze swej kolizyjności, takich jak np.: ptaki drapieżne (szponiaste), mewy i rybitwy, ptaki migrujące nocą, sowy oraz wybrane gatunki wykonujące w powietrzu pokazy godowe,</w:t>
      </w:r>
    </w:p>
    <w:p w14:paraId="675A5DF1" w14:textId="77777777" w:rsidR="005F7811" w:rsidRPr="005F7811" w:rsidRDefault="005F7811">
      <w:pPr>
        <w:numPr>
          <w:ilvl w:val="0"/>
          <w:numId w:val="94"/>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w miejscach koncentracji ptaków blaszkodziobych oraz siewkowych, w odniesieniu do których stwierdzono silne reakcje unikania elektrowni wiatrowych, prowadzące do utraty siedlisk tych ptaków,</w:t>
      </w:r>
    </w:p>
    <w:p w14:paraId="10D2D2D3" w14:textId="77777777" w:rsidR="005F7811" w:rsidRPr="005F7811" w:rsidRDefault="005F7811">
      <w:pPr>
        <w:numPr>
          <w:ilvl w:val="0"/>
          <w:numId w:val="94"/>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na obszarach wyjątkowo cennych dla awifauny lęgowej</w:t>
      </w:r>
      <w:r w:rsidRPr="005F7811">
        <w:rPr>
          <w:rFonts w:eastAsia="Calibri" w:cs="Open Sans"/>
          <w:color w:val="000000"/>
          <w:szCs w:val="24"/>
          <w:vertAlign w:val="superscript"/>
          <w:lang w:eastAsia="pl-PL"/>
        </w:rPr>
        <w:footnoteReference w:id="5"/>
      </w:r>
      <w:r w:rsidRPr="005F7811">
        <w:rPr>
          <w:rFonts w:eastAsia="Calibri" w:cs="Open Sans"/>
          <w:color w:val="000000"/>
          <w:szCs w:val="24"/>
          <w:lang w:eastAsia="pl-PL"/>
        </w:rPr>
        <w:t>.</w:t>
      </w:r>
    </w:p>
    <w:p w14:paraId="02EEAE31" w14:textId="77777777" w:rsidR="005F7811" w:rsidRPr="005F7811" w:rsidRDefault="005F7811" w:rsidP="005F7811">
      <w:p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Aby ograniczyć wpływ elektrowni wiatrowej na nietoperze zaleca się następujące działania zapobiegawcze i łagodzące:</w:t>
      </w:r>
    </w:p>
    <w:p w14:paraId="199D307F" w14:textId="77777777" w:rsidR="005F7811" w:rsidRPr="005F7811" w:rsidRDefault="005F7811">
      <w:pPr>
        <w:numPr>
          <w:ilvl w:val="0"/>
          <w:numId w:val="95"/>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lastRenderedPageBreak/>
        <w:t>wyłączanie turbin w pewnych okresach w czasie aktywności nietoperzy przy prędkościach wiatru poniżej 6 m/s;</w:t>
      </w:r>
    </w:p>
    <w:p w14:paraId="3E5A2F70" w14:textId="77777777" w:rsidR="005F7811" w:rsidRPr="005F7811" w:rsidRDefault="005F7811">
      <w:pPr>
        <w:numPr>
          <w:ilvl w:val="0"/>
          <w:numId w:val="95"/>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niezalesianie terenów, na których staną turbiny, i niewprowadzanie ciągów zieleni w ich pobliże (dotyczy głównie prognoz dla zmian w miejscowych planach zagospodarowania przestrzennego, a w raportach może dotyczyć terenów zarządzanych przez inwestora – np. dróg dojazdowych);</w:t>
      </w:r>
    </w:p>
    <w:p w14:paraId="24DAA81E" w14:textId="77777777" w:rsidR="005F7811" w:rsidRPr="005F7811" w:rsidRDefault="005F7811">
      <w:pPr>
        <w:numPr>
          <w:ilvl w:val="0"/>
          <w:numId w:val="95"/>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unikanie oświetlania turbin światłem białym – zastrzeżenie to nie dotyczy oświetlenia wynikającego z przepisów dotyczących bezpieczeństwa ruchu powietrznego;</w:t>
      </w:r>
    </w:p>
    <w:p w14:paraId="737044DC" w14:textId="77777777" w:rsidR="005F7811" w:rsidRPr="005F7811" w:rsidRDefault="005F7811">
      <w:pPr>
        <w:numPr>
          <w:ilvl w:val="0"/>
          <w:numId w:val="95"/>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 xml:space="preserve">zachowanie co najmniej 200 m odległości elektrowni wiatrowych od ważnych żerowisk </w:t>
      </w:r>
      <w:r w:rsidRPr="005F7811">
        <w:rPr>
          <w:rFonts w:eastAsia="Calibri" w:cs="Open Sans"/>
          <w:color w:val="000000"/>
          <w:szCs w:val="24"/>
          <w:lang w:eastAsia="pl-PL"/>
        </w:rPr>
        <w:br/>
        <w:t>i miejsc zwiększonej aktywności nietoperzy, przy czym przyjęta odległość powinna być uzależniona od stwierdzonych gatunków, rodzaju siedliska i innych okoliczności;</w:t>
      </w:r>
    </w:p>
    <w:p w14:paraId="350EB471" w14:textId="77777777" w:rsidR="005F7811" w:rsidRPr="005F7811" w:rsidRDefault="005F7811">
      <w:pPr>
        <w:numPr>
          <w:ilvl w:val="0"/>
          <w:numId w:val="95"/>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 xml:space="preserve">zachowanie co najmniej 200 m odległości elektrowni wiatrowych od liniowych elementów krajobrazu (np. alei, szpalerów drzew, innych </w:t>
      </w:r>
      <w:proofErr w:type="spellStart"/>
      <w:r w:rsidRPr="005F7811">
        <w:rPr>
          <w:rFonts w:eastAsia="Calibri" w:cs="Open Sans"/>
          <w:color w:val="000000"/>
          <w:szCs w:val="24"/>
          <w:lang w:eastAsia="pl-PL"/>
        </w:rPr>
        <w:t>zadrzewień</w:t>
      </w:r>
      <w:proofErr w:type="spellEnd"/>
      <w:r w:rsidRPr="005F7811">
        <w:rPr>
          <w:rFonts w:eastAsia="Calibri" w:cs="Open Sans"/>
          <w:color w:val="000000"/>
          <w:szCs w:val="24"/>
          <w:lang w:eastAsia="pl-PL"/>
        </w:rPr>
        <w:t xml:space="preserve"> i </w:t>
      </w:r>
      <w:proofErr w:type="spellStart"/>
      <w:r w:rsidRPr="005F7811">
        <w:rPr>
          <w:rFonts w:eastAsia="Calibri" w:cs="Open Sans"/>
          <w:color w:val="000000"/>
          <w:szCs w:val="24"/>
          <w:lang w:eastAsia="pl-PL"/>
        </w:rPr>
        <w:t>zakrzewień</w:t>
      </w:r>
      <w:proofErr w:type="spellEnd"/>
      <w:r w:rsidRPr="005F7811">
        <w:rPr>
          <w:rFonts w:eastAsia="Calibri" w:cs="Open Sans"/>
          <w:color w:val="000000"/>
          <w:szCs w:val="24"/>
          <w:lang w:eastAsia="pl-PL"/>
        </w:rPr>
        <w:t>), których wykorzystywanie przez nietoperze potwierdzono w wyniku badań;</w:t>
      </w:r>
    </w:p>
    <w:p w14:paraId="102D2AF2" w14:textId="77777777" w:rsidR="005F7811" w:rsidRPr="005F7811" w:rsidRDefault="005F7811">
      <w:pPr>
        <w:numPr>
          <w:ilvl w:val="0"/>
          <w:numId w:val="95"/>
        </w:num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rezygnacja z części elektrowni wiatrowych na farmie lub zmiana ich umiejscowienia, w celu uniknięcia lokalizacji elektrowni wiatrowych na przecięciu istotnych szlaków migracji lub w innych miejscach o wysokiej aktywności nietoperzy</w:t>
      </w:r>
      <w:r w:rsidRPr="005F7811">
        <w:rPr>
          <w:rFonts w:eastAsia="Calibri" w:cs="Open Sans"/>
          <w:color w:val="000000"/>
          <w:szCs w:val="24"/>
          <w:vertAlign w:val="superscript"/>
          <w:lang w:eastAsia="pl-PL"/>
        </w:rPr>
        <w:footnoteReference w:id="6"/>
      </w:r>
      <w:r w:rsidRPr="005F7811">
        <w:rPr>
          <w:rFonts w:eastAsia="Calibri" w:cs="Open Sans"/>
          <w:color w:val="000000"/>
          <w:szCs w:val="24"/>
          <w:lang w:eastAsia="pl-PL"/>
        </w:rPr>
        <w:t>.</w:t>
      </w:r>
    </w:p>
    <w:p w14:paraId="2FD53BDD" w14:textId="77777777" w:rsidR="005F7811" w:rsidRPr="005F7811" w:rsidRDefault="005F7811" w:rsidP="005F7811">
      <w:p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Dla każdej planowanej inwestycji konieczne jest przeprowadzenie całorocznych lub zbliżonych do całorocznych badań (obejmujących co najmniej okres od kwietnia do października). Dla każdej planowanej farmy wiatrowej (zwartego kompleksu elektrowni wiatrowych lub pojedynczych elektrowni wiatrowych posadowionych w znacznym oddaleniu od innych) konieczne są osobne badania. Niedopuszczalne jest określanie aktywności nietoperzy na podstawie analogii z innym, nawet bardzo podobnym siedliskowo obszarem</w:t>
      </w:r>
      <w:r w:rsidRPr="005F7811">
        <w:rPr>
          <w:rFonts w:eastAsia="Calibri" w:cs="Open Sans"/>
          <w:color w:val="000000"/>
          <w:szCs w:val="24"/>
          <w:vertAlign w:val="superscript"/>
          <w:lang w:eastAsia="pl-PL"/>
        </w:rPr>
        <w:footnoteReference w:id="7"/>
      </w:r>
      <w:r w:rsidRPr="005F7811">
        <w:rPr>
          <w:rFonts w:eastAsia="Calibri" w:cs="Open Sans"/>
          <w:color w:val="000000"/>
          <w:szCs w:val="24"/>
          <w:lang w:eastAsia="pl-PL"/>
        </w:rPr>
        <w:t xml:space="preserve">. </w:t>
      </w:r>
    </w:p>
    <w:p w14:paraId="22665EBC" w14:textId="77777777" w:rsidR="005F7811" w:rsidRPr="005F7811" w:rsidRDefault="005F7811" w:rsidP="005F7811">
      <w:pPr>
        <w:suppressAutoHyphens/>
        <w:spacing w:after="4" w:line="360" w:lineRule="auto"/>
        <w:jc w:val="both"/>
        <w:rPr>
          <w:rFonts w:eastAsia="Calibri" w:cs="Open Sans"/>
          <w:color w:val="000000"/>
          <w:szCs w:val="24"/>
          <w:lang w:eastAsia="pl-PL"/>
        </w:rPr>
      </w:pPr>
    </w:p>
    <w:p w14:paraId="4C4D16C8" w14:textId="77777777" w:rsidR="005F7811" w:rsidRPr="005F7811" w:rsidRDefault="005F7811" w:rsidP="005F7811">
      <w:pPr>
        <w:suppressAutoHyphens/>
        <w:spacing w:after="4" w:line="360" w:lineRule="auto"/>
        <w:jc w:val="both"/>
        <w:rPr>
          <w:rFonts w:eastAsia="Calibri" w:cs="Open Sans"/>
          <w:color w:val="000000"/>
          <w:szCs w:val="24"/>
          <w:lang w:eastAsia="pl-PL"/>
        </w:rPr>
      </w:pPr>
      <w:r w:rsidRPr="005F7811">
        <w:rPr>
          <w:rFonts w:eastAsia="Calibri" w:cs="Open Sans"/>
          <w:color w:val="000000"/>
          <w:szCs w:val="24"/>
          <w:lang w:eastAsia="pl-PL"/>
        </w:rPr>
        <w:t>Powstanie farmy wiatrowej na terenie dotychczas niezainwestowanym może skutkować obniżeniem zagęszczeń lęgowych ptaków w sąsiedztwie takiej inwestycji (</w:t>
      </w:r>
      <w:proofErr w:type="spellStart"/>
      <w:r w:rsidRPr="005F7811">
        <w:rPr>
          <w:rFonts w:eastAsia="Calibri" w:cs="Open Sans"/>
          <w:color w:val="000000"/>
          <w:szCs w:val="24"/>
          <w:lang w:eastAsia="pl-PL"/>
        </w:rPr>
        <w:t>Pearce</w:t>
      </w:r>
      <w:proofErr w:type="spellEnd"/>
      <w:r w:rsidRPr="005F7811">
        <w:rPr>
          <w:rFonts w:eastAsia="Calibri" w:cs="Open Sans"/>
          <w:color w:val="000000"/>
          <w:szCs w:val="24"/>
          <w:lang w:eastAsia="pl-PL"/>
        </w:rPr>
        <w:t xml:space="preserve">-Higgins i in. 2009). Szerokość takiego buforu spadku może wynosić od 500-800 m dla mniejszych ptaków gniazdujących w siedliskach pól uprawnych, a także podmokłych łąk. Przejawia się to zmniejszeniem sukcesu lęgowego, co w efekcie prowadzi do obniżenia przeżywalności populacji i ograniczenia jej rozwoju. Dla większych gatunków negatywny wpływ, jaki może wywierać </w:t>
      </w:r>
      <w:r w:rsidRPr="005F7811">
        <w:rPr>
          <w:rFonts w:eastAsia="Calibri" w:cs="Open Sans"/>
          <w:color w:val="000000"/>
          <w:szCs w:val="24"/>
          <w:lang w:eastAsia="pl-PL"/>
        </w:rPr>
        <w:lastRenderedPageBreak/>
        <w:t xml:space="preserve">powstanie zespołu turbin wiatrowych może sięgać kilku kilometrów (Sikora i in., 2008, Chylarecki 2009). W związku z tym, w cytowanym powyżej opracowaniu proponuje się następujące szczegółowe zasady lokalizacji elektrowni wiatrowych ze względu na ochronę ptaków: efekt odstraszający pracujących siłowni wiatrowych na ptaki lęgowe stwierdzono w odległości do 200 m od siłowni. Wielkość tę (200 m) należy więc przyjąć jako </w:t>
      </w:r>
      <w:proofErr w:type="spellStart"/>
      <w:r w:rsidRPr="005F7811">
        <w:rPr>
          <w:rFonts w:eastAsia="Calibri" w:cs="Open Sans"/>
          <w:color w:val="000000"/>
          <w:szCs w:val="24"/>
          <w:lang w:eastAsia="pl-PL"/>
        </w:rPr>
        <w:t>wielkośćgraniczną</w:t>
      </w:r>
      <w:proofErr w:type="spellEnd"/>
      <w:r w:rsidRPr="005F7811">
        <w:rPr>
          <w:rFonts w:eastAsia="Calibri" w:cs="Open Sans"/>
          <w:color w:val="000000"/>
          <w:szCs w:val="24"/>
          <w:lang w:eastAsia="pl-PL"/>
        </w:rPr>
        <w:t xml:space="preserve"> odległości lokalizacji elektrowni wiatrowej od atrakcyjnych lęgowisk ptaków; efekt odstraszający pracujących siłowni wiatrowych na ptaki </w:t>
      </w:r>
      <w:proofErr w:type="spellStart"/>
      <w:r w:rsidRPr="005F7811">
        <w:rPr>
          <w:rFonts w:eastAsia="Calibri" w:cs="Open Sans"/>
          <w:color w:val="000000"/>
          <w:szCs w:val="24"/>
          <w:lang w:eastAsia="pl-PL"/>
        </w:rPr>
        <w:t>nielęgowe</w:t>
      </w:r>
      <w:proofErr w:type="spellEnd"/>
      <w:r w:rsidRPr="005F7811">
        <w:rPr>
          <w:rFonts w:eastAsia="Calibri" w:cs="Open Sans"/>
          <w:color w:val="000000"/>
          <w:szCs w:val="24"/>
          <w:lang w:eastAsia="pl-PL"/>
        </w:rPr>
        <w:t xml:space="preserve"> - żerujące lub odpoczywające na terenach otwartych ustępuje zazwyczaj w odległości 200-500 m, zaś wyjątkowo może się on pojawiać aż do odległości 800 m. Dla bezpieczeństwa projektowego jako wielkość graniczną odległości lokalizacji elektrowni wiatrowej od miejsc licznego przebywania ptaków </w:t>
      </w:r>
      <w:proofErr w:type="spellStart"/>
      <w:r w:rsidRPr="005F7811">
        <w:rPr>
          <w:rFonts w:eastAsia="Calibri" w:cs="Open Sans"/>
          <w:color w:val="000000"/>
          <w:szCs w:val="24"/>
          <w:lang w:eastAsia="pl-PL"/>
        </w:rPr>
        <w:t>nielęgowych</w:t>
      </w:r>
      <w:proofErr w:type="spellEnd"/>
      <w:r w:rsidRPr="005F7811">
        <w:rPr>
          <w:rFonts w:eastAsia="Calibri" w:cs="Open Sans"/>
          <w:color w:val="000000"/>
          <w:szCs w:val="24"/>
          <w:lang w:eastAsia="pl-PL"/>
        </w:rPr>
        <w:t xml:space="preserve"> należy przyjąć 800 m; pracujące siłownie wiatrowe działają odstraszająco na ptaki przelatujące, mogą więc zakłócać przemieszczanie się ptaków wzdłuż korytarzy ekologicznych. Dla bezpieczeństwa projektowego jako wielkość graniczną odległości lokalizacji elektrowni wiatrowej od korytarzy ekologicznych należy przyjąć 800 m.</w:t>
      </w:r>
    </w:p>
    <w:p w14:paraId="7B02BE34" w14:textId="77777777" w:rsidR="00765523" w:rsidRPr="00765523" w:rsidRDefault="00765523" w:rsidP="00765523">
      <w:pPr>
        <w:spacing w:after="4" w:line="360" w:lineRule="auto"/>
        <w:jc w:val="both"/>
        <w:rPr>
          <w:rFonts w:eastAsia="Calibri" w:cs="Open Sans"/>
          <w:color w:val="000000"/>
          <w:szCs w:val="20"/>
          <w:lang w:eastAsia="pl-PL"/>
        </w:rPr>
      </w:pPr>
    </w:p>
    <w:p w14:paraId="2959B8DC" w14:textId="77777777" w:rsidR="00765523" w:rsidRPr="00765523" w:rsidRDefault="00765523" w:rsidP="00765523">
      <w:pPr>
        <w:spacing w:after="4" w:line="360" w:lineRule="auto"/>
        <w:jc w:val="both"/>
        <w:rPr>
          <w:rFonts w:eastAsia="Calibri" w:cs="Open Sans"/>
          <w:color w:val="000000"/>
          <w:szCs w:val="20"/>
          <w:lang w:eastAsia="pl-PL"/>
        </w:rPr>
      </w:pPr>
      <w:r w:rsidRPr="00765523">
        <w:rPr>
          <w:rFonts w:eastAsia="Calibri" w:cs="Open Sans"/>
          <w:color w:val="000000"/>
          <w:szCs w:val="20"/>
          <w:lang w:eastAsia="pl-PL"/>
        </w:rPr>
        <w:t xml:space="preserve">Wprowadzenie odnawialnych źródeł energii mimo wprowadzenia w teren nowych instalacji i powstanie hałasu przy pracach budowlanych w konsekwencji przyczyni się do zmniejszonego zapotrzebowania na energię z konwencjonalnych źródeł energii. Zmniejszy się więc emisja zanieczyszczeń do atmosfery szkodliwych substancji powstałych np. przy spalaniu węgla kamiennego.  </w:t>
      </w:r>
    </w:p>
    <w:p w14:paraId="75856122" w14:textId="77777777" w:rsidR="00765523" w:rsidRPr="00E56AE0" w:rsidRDefault="00765523" w:rsidP="00E56AE0">
      <w:pPr>
        <w:spacing w:after="4" w:line="360" w:lineRule="auto"/>
        <w:jc w:val="both"/>
        <w:rPr>
          <w:rFonts w:eastAsia="Calibri" w:cs="Open Sans"/>
          <w:color w:val="000000"/>
          <w:szCs w:val="20"/>
          <w:lang w:eastAsia="pl-PL"/>
        </w:rPr>
      </w:pPr>
    </w:p>
    <w:p w14:paraId="66C7A5E9" w14:textId="41FD571F" w:rsidR="00D865E6" w:rsidRPr="00E56AE0" w:rsidRDefault="00D865E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Dla obszarów najbardziej cennych pod względem bioróżnorodności konieczne jest opracowanie miejscowych planów zagospodarowania przestrzennego, które w szczegółach będą określać wymogi zagospodarowania terenu względem wymogów ochrony środowiska (doliny rzeczne, tereny leśne). </w:t>
      </w:r>
      <w:r w:rsidR="006B5F7E" w:rsidRPr="00E56AE0">
        <w:rPr>
          <w:rFonts w:eastAsia="Calibri" w:cs="Open Sans"/>
          <w:color w:val="000000"/>
          <w:szCs w:val="20"/>
          <w:lang w:eastAsia="pl-PL"/>
        </w:rPr>
        <w:t>Zatem w ramach przedmiotowego dokumentu zaplanowano do realizacji zadania polegające na:</w:t>
      </w:r>
    </w:p>
    <w:p w14:paraId="248F7D98"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zwiększenie spójności polityki przestrzennej gminy poprzez opracowanie dokumentów planistycznych i wzrost poziom pokrycia terenu gminy miejscowymi planami zagospodarowania przestrzennego,</w:t>
      </w:r>
    </w:p>
    <w:p w14:paraId="2FD201E4"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zachowanie i wzmocnienie ładu przestrzennego poprzez kształtowanie polityki przestrzennej skoncentrowanej na ograniczaniu rozpraszania zabudowy,</w:t>
      </w:r>
    </w:p>
    <w:p w14:paraId="269F6138"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ochrona gruntów o wysokiej przydatności rolniczej, </w:t>
      </w:r>
    </w:p>
    <w:p w14:paraId="4B616F92"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lastRenderedPageBreak/>
        <w:t>rozbudowa zasobu mieszkaniowego gminy, w tym m.in. poprzez zaadaptowanie nieużytkowanego budynku po szkole podstawowej w Pniewie na mieszkania komunalne,</w:t>
      </w:r>
    </w:p>
    <w:p w14:paraId="7401FFCA"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poprawa stanu technicznego obiektów komunalnych, w tym świetlic wiejskich, obejmująca m.in. termomodernizację i remonty,</w:t>
      </w:r>
    </w:p>
    <w:p w14:paraId="0BBEDABA"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zwiększanie walorów estetycznych i funkcjonalnych przestrzeni publicznych poprzez poprawę ich stanu technicznego oraz systematyczne doposażanie w elementy małej architektury, </w:t>
      </w:r>
    </w:p>
    <w:p w14:paraId="33D9CC17"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renowacja terenów i obiektów charakteryzujących się znacznymi walorami historycznymi, obejmująca m.in. renowację obiektów zabytkowych,</w:t>
      </w:r>
    </w:p>
    <w:p w14:paraId="457762E0"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zachowanie właściwości ekosystemów poprzez ochronę i racjonalne użytkowanie zasobów przyrodniczych, ze szczególnym uwzględnieniem różnorodności biologicznej i krajobrazowej; </w:t>
      </w:r>
    </w:p>
    <w:p w14:paraId="10190105"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utrzymanie i zachowanie właściwości istniejących form ochrony przyrody; </w:t>
      </w:r>
    </w:p>
    <w:p w14:paraId="2A48E7E5"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zwiększenie powierzchni terenów zieleni, w tym </w:t>
      </w:r>
      <w:proofErr w:type="spellStart"/>
      <w:r w:rsidRPr="00135878">
        <w:rPr>
          <w:rFonts w:ascii="Open Sans" w:eastAsia="Batang" w:hAnsi="Open Sans" w:cs="Open Sans"/>
          <w:color w:val="000000" w:themeColor="text1"/>
          <w:szCs w:val="20"/>
        </w:rPr>
        <w:t>zadrzewień</w:t>
      </w:r>
      <w:proofErr w:type="spellEnd"/>
      <w:r w:rsidRPr="00135878">
        <w:rPr>
          <w:rFonts w:ascii="Open Sans" w:eastAsia="Batang" w:hAnsi="Open Sans" w:cs="Open Sans"/>
          <w:color w:val="000000" w:themeColor="text1"/>
          <w:szCs w:val="20"/>
        </w:rPr>
        <w:t xml:space="preserve"> śródpolnych i przydrożnych;</w:t>
      </w:r>
    </w:p>
    <w:p w14:paraId="49F5162E"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ochrona i odtwarzanie naturalnych zdolności retencyjnych dolin rzecznych i terenów podmokłych; </w:t>
      </w:r>
    </w:p>
    <w:p w14:paraId="5A60C251"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ochrona lokalnej bioróżnorodności poprzez utrzymanie i wzmacnianie korytarzy ekologicznych oraz działania wspierające siedliska gatunków roślin i zwierząt występujących na terenie gminy, </w:t>
      </w:r>
    </w:p>
    <w:p w14:paraId="4D0B94F0" w14:textId="77777777" w:rsidR="00BC3492" w:rsidRPr="00135878" w:rsidRDefault="00BC3492">
      <w:pPr>
        <w:pStyle w:val="Akapitzlist"/>
        <w:numPr>
          <w:ilvl w:val="0"/>
          <w:numId w:val="62"/>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ograniczenie skali oddziaływania antropopresji na tereny cenny przyrodniczo poprzez odpowiednią politykę przestrzenną oraz działania informacyjne i edukacyjne, </w:t>
      </w:r>
    </w:p>
    <w:p w14:paraId="29E8EBFA" w14:textId="597F517F" w:rsidR="00D8341E" w:rsidRDefault="00BC3492">
      <w:pPr>
        <w:pStyle w:val="Akapitzlist"/>
        <w:numPr>
          <w:ilvl w:val="0"/>
          <w:numId w:val="62"/>
        </w:numPr>
        <w:spacing w:after="4" w:line="360" w:lineRule="auto"/>
        <w:rPr>
          <w:rFonts w:ascii="Open Sans" w:hAnsi="Open Sans" w:cs="Open Sans"/>
          <w:szCs w:val="20"/>
          <w:lang w:eastAsia="pl-PL"/>
        </w:rPr>
      </w:pPr>
      <w:r w:rsidRPr="00135878">
        <w:rPr>
          <w:rFonts w:ascii="Open Sans" w:eastAsia="Batang" w:hAnsi="Open Sans" w:cs="Open Sans"/>
          <w:color w:val="000000" w:themeColor="text1"/>
          <w:szCs w:val="20"/>
        </w:rPr>
        <w:t>uwzględnienie adaptacji do zmian klimatu w działaniach planistycznych inwestycyjnych</w:t>
      </w:r>
      <w:r>
        <w:rPr>
          <w:rFonts w:ascii="Open Sans" w:hAnsi="Open Sans" w:cs="Open Sans"/>
          <w:szCs w:val="20"/>
          <w:lang w:eastAsia="pl-PL"/>
        </w:rPr>
        <w:t xml:space="preserve">. </w:t>
      </w:r>
    </w:p>
    <w:p w14:paraId="0A911B12" w14:textId="65DD3FCD" w:rsidR="009B5532" w:rsidRDefault="00A74489" w:rsidP="00E56AE0">
      <w:pPr>
        <w:spacing w:after="4" w:line="360" w:lineRule="auto"/>
        <w:jc w:val="both"/>
        <w:rPr>
          <w:rFonts w:cs="Open Sans"/>
          <w:szCs w:val="20"/>
          <w:lang w:eastAsia="pl-PL"/>
        </w:rPr>
      </w:pPr>
      <w:r>
        <w:rPr>
          <w:rFonts w:cs="Open Sans"/>
          <w:szCs w:val="20"/>
          <w:lang w:eastAsia="pl-PL"/>
        </w:rPr>
        <w:t>Powyższe świadczy o tym, że z</w:t>
      </w:r>
      <w:r w:rsidRPr="00A74489">
        <w:rPr>
          <w:rFonts w:cs="Open Sans"/>
          <w:szCs w:val="20"/>
          <w:lang w:eastAsia="pl-PL"/>
        </w:rPr>
        <w:t>awarte w projekcie dokumentu działania są wystarczające do spełnienia założeń wynikających</w:t>
      </w:r>
      <w:r>
        <w:rPr>
          <w:rFonts w:cs="Open Sans"/>
          <w:szCs w:val="20"/>
          <w:lang w:eastAsia="pl-PL"/>
        </w:rPr>
        <w:t xml:space="preserve"> z </w:t>
      </w:r>
      <w:r w:rsidRPr="00A74489">
        <w:rPr>
          <w:rFonts w:cs="Open Sans"/>
          <w:szCs w:val="20"/>
          <w:lang w:eastAsia="pl-PL"/>
        </w:rPr>
        <w:t>Rozporządzenia (UE) 2024/1 991 Parlamentu Europejskiego i Rady z dnia 24 czerwca 2024 r. w sprawie odbudowy zasobów przyrodniczych i zmiany rozporządzenia (UE) 2022/869 (Dz. U. UE. L. z 2024 r. poz. 1991) nakładającego cele i obowiązki odbudowy m.in. ekosystemów lądowych, przybrzeżnych i słodkowodnych, odbudowy naturalnej łączności rzek oraz naturalnych funkcji powiązanych równin zalewowych, odbudowy populacji owadów zapylających, odbudowy ekosystemów rolniczych oraz odbudowy ekosystemów leśnych</w:t>
      </w:r>
      <w:r>
        <w:rPr>
          <w:rFonts w:cs="Open Sans"/>
          <w:szCs w:val="20"/>
          <w:lang w:eastAsia="pl-PL"/>
        </w:rPr>
        <w:t xml:space="preserve">. </w:t>
      </w:r>
    </w:p>
    <w:p w14:paraId="3F50BA3A" w14:textId="77777777" w:rsidR="00BF6294" w:rsidRPr="00E56AE0" w:rsidRDefault="00BF6294" w:rsidP="00E56AE0">
      <w:pPr>
        <w:spacing w:after="4" w:line="360" w:lineRule="auto"/>
        <w:jc w:val="both"/>
        <w:rPr>
          <w:rFonts w:cs="Open Sans"/>
          <w:szCs w:val="20"/>
          <w:lang w:eastAsia="pl-PL"/>
        </w:rPr>
      </w:pPr>
    </w:p>
    <w:p w14:paraId="0C60F3E7" w14:textId="48F36E47" w:rsidR="009B5532" w:rsidRPr="00E56AE0" w:rsidRDefault="009B5532" w:rsidP="00E56AE0">
      <w:pPr>
        <w:spacing w:after="4" w:line="360" w:lineRule="auto"/>
        <w:jc w:val="both"/>
        <w:rPr>
          <w:rFonts w:cs="Open Sans"/>
          <w:szCs w:val="20"/>
          <w:lang w:eastAsia="pl-PL"/>
        </w:rPr>
      </w:pPr>
      <w:r w:rsidRPr="00E56AE0">
        <w:rPr>
          <w:rFonts w:cs="Open Sans"/>
          <w:szCs w:val="20"/>
          <w:lang w:eastAsia="pl-PL"/>
        </w:rPr>
        <w:t xml:space="preserve">Zwraca się też uwagę na właściwy dobór roślinności podczas prowadzenia jakichkolwiek </w:t>
      </w:r>
      <w:proofErr w:type="spellStart"/>
      <w:r w:rsidRPr="00E56AE0">
        <w:rPr>
          <w:rFonts w:cs="Open Sans"/>
          <w:szCs w:val="20"/>
          <w:lang w:eastAsia="pl-PL"/>
        </w:rPr>
        <w:t>nasadzeń</w:t>
      </w:r>
      <w:proofErr w:type="spellEnd"/>
      <w:r w:rsidRPr="00E56AE0">
        <w:rPr>
          <w:rFonts w:cs="Open Sans"/>
          <w:szCs w:val="20"/>
          <w:lang w:eastAsia="pl-PL"/>
        </w:rPr>
        <w:t xml:space="preserve">, gdyż gatunki obce mogą się rozsiewać poza teren inwestycji i zagrażać gatunkom rodzimym i chronionym. W związku z tym zaleca się stosowanie wyłącznie gatunków rodzimych np. klon polny, </w:t>
      </w:r>
      <w:r w:rsidRPr="00E56AE0">
        <w:rPr>
          <w:rFonts w:cs="Open Sans"/>
          <w:szCs w:val="20"/>
          <w:lang w:eastAsia="pl-PL"/>
        </w:rPr>
        <w:lastRenderedPageBreak/>
        <w:t>klon zwyczajny, klon jawor, olsza czarna, olsza szara, brzoza brodawkowata, topola biała, dąb bezszypułkowy, dąb szypułkowy, lipa drobnolistna, lipa szerokolistna.</w:t>
      </w:r>
    </w:p>
    <w:p w14:paraId="16C6C714" w14:textId="77777777" w:rsidR="009B5532" w:rsidRPr="00E56AE0" w:rsidRDefault="009B5532" w:rsidP="00E56AE0">
      <w:pPr>
        <w:spacing w:after="4" w:line="360" w:lineRule="auto"/>
        <w:jc w:val="both"/>
        <w:rPr>
          <w:rFonts w:cs="Open Sans"/>
          <w:szCs w:val="20"/>
          <w:lang w:eastAsia="pl-PL"/>
        </w:rPr>
      </w:pPr>
    </w:p>
    <w:p w14:paraId="61B62324" w14:textId="100B6CEA" w:rsidR="009B5532" w:rsidRPr="00E56AE0" w:rsidRDefault="009B5532" w:rsidP="00E56AE0">
      <w:pPr>
        <w:spacing w:after="4" w:line="360" w:lineRule="auto"/>
        <w:jc w:val="both"/>
        <w:rPr>
          <w:rFonts w:cs="Open Sans"/>
          <w:szCs w:val="20"/>
          <w:lang w:eastAsia="pl-PL"/>
        </w:rPr>
      </w:pPr>
      <w:r w:rsidRPr="00E56AE0">
        <w:rPr>
          <w:rFonts w:cs="Open Sans"/>
          <w:szCs w:val="20"/>
          <w:lang w:eastAsia="pl-PL"/>
        </w:rPr>
        <w:t>W ostatnich latach wskazuje się na efekty globalnego ocieplenia, dlatego w planowanych działaniach Strategii należy uwzględnić również zachodzące zmiany klimatu. Nie są one obojętne dla bioróżnorodności. Zmiany klimatu zachodzące w strefie klimatu umiarkowanego przejawiają się przyspieszeniem wiosny i zmianami rozkładu temperatur latem. Wcześniej kwitną wiosenne kwiaty, przyspieszona jest pora godów płazów, ptaki zakładają gniazda o kilkanaście dni wcześniej. Zauważalne jest przyspieszenie wegetacji wczesną wiosną, a następnie jej wcześniejsze zamieranie jesienią. Zmiany klimatyczne wpływają i wpływać będą, na zasięg i rozmieszczenie gatunków, ich cykle rozrodcze, okresy wegetacji i interakcje ze środowiskiem. Jednakże różne gatunki i siedliska różnie reagują na zmiany klimatyczne – niektóre europejskie gatunki mogą na nich skorzystać, inne – mogą znacznie ucierpieć. Większość prognoz zmian klimatu opiera się o zmiany średnich wartości parametrów klimatycznych tj.: opady, temperatura, kierunek wiatru. Warto jednak zaznaczyć, że często zmiany w zasięgu, wielkości populacji, parametrach rozrodu, a w konsekwencji – całej bioróżnorodności, wynikają ze zmiany frekwencji i amplitudy zjawisk ekstremalnych, takich jak powodzie, wichury, ulewy. Zjawiska ekstremalne wpływające na parametry biologiczne populacji, a w konsekwencji na bioróżnorodność, mogą oddziaływać znacznie intensywniej niż przewiduje to większość współczesnych modeli.</w:t>
      </w:r>
    </w:p>
    <w:p w14:paraId="31F43C4D" w14:textId="77777777" w:rsidR="009B5532" w:rsidRPr="00E56AE0" w:rsidRDefault="009B5532" w:rsidP="00E56AE0">
      <w:pPr>
        <w:spacing w:after="4" w:line="360" w:lineRule="auto"/>
        <w:jc w:val="both"/>
        <w:rPr>
          <w:rFonts w:cs="Open Sans"/>
          <w:szCs w:val="20"/>
          <w:lang w:eastAsia="pl-PL"/>
        </w:rPr>
      </w:pPr>
    </w:p>
    <w:p w14:paraId="5DD1EDE2" w14:textId="77777777" w:rsidR="009B5532" w:rsidRDefault="009B5532" w:rsidP="00E56AE0">
      <w:pPr>
        <w:spacing w:after="4" w:line="360" w:lineRule="auto"/>
        <w:jc w:val="both"/>
        <w:rPr>
          <w:rFonts w:cs="Open Sans"/>
          <w:szCs w:val="20"/>
          <w:lang w:eastAsia="pl-PL"/>
        </w:rPr>
      </w:pPr>
      <w:r w:rsidRPr="00E56AE0">
        <w:rPr>
          <w:rFonts w:cs="Open Sans"/>
          <w:szCs w:val="20"/>
          <w:lang w:eastAsia="pl-PL"/>
        </w:rPr>
        <w:t>Wszystkie działania proponowane w ramach Strategii mają na celu służyć ochronie przyrody, nawet jeżeli będzie konieczne krótkotrwałe przekształcenie jednego z komponentów środowiska, np. podczas prac inwestycyjnych, budowlanych. Będą one przeprowadzane z uwzględnieniem wszystkich zasad ustawy o ochronie przyrody.</w:t>
      </w:r>
    </w:p>
    <w:p w14:paraId="36D2B8B9" w14:textId="77777777" w:rsidR="00CE6C0E" w:rsidRDefault="00CE6C0E" w:rsidP="00E56AE0">
      <w:pPr>
        <w:spacing w:after="4" w:line="360" w:lineRule="auto"/>
        <w:jc w:val="both"/>
        <w:rPr>
          <w:rFonts w:cs="Open Sans"/>
          <w:szCs w:val="20"/>
          <w:lang w:eastAsia="pl-PL"/>
        </w:rPr>
      </w:pPr>
    </w:p>
    <w:p w14:paraId="77A21776" w14:textId="77777777" w:rsidR="00CE6C0E" w:rsidRPr="00CE6C0E" w:rsidRDefault="00CE6C0E" w:rsidP="00CE6C0E">
      <w:pPr>
        <w:suppressAutoHyphens/>
        <w:spacing w:after="4" w:line="360" w:lineRule="auto"/>
        <w:jc w:val="both"/>
        <w:rPr>
          <w:rFonts w:eastAsia="Calibri" w:cs="Open Sans"/>
          <w:color w:val="000000"/>
          <w:szCs w:val="24"/>
          <w:lang w:eastAsia="pl-PL"/>
        </w:rPr>
      </w:pPr>
      <w:r w:rsidRPr="00CE6C0E">
        <w:rPr>
          <w:rFonts w:eastAsia="Calibri" w:cs="Open Sans"/>
          <w:color w:val="000000"/>
          <w:szCs w:val="24"/>
          <w:lang w:eastAsia="pl-PL"/>
        </w:rPr>
        <w:t>Dla przedstawienia obszarów, które należy w szczególności chronić, ze względu na występującą w ich rejonie faunę i florę oraz ze względu na to, że stanowią cenne siedliska (np. kompleksy leśne, doliny cieków), żerowiska lub trasy przelotów. Wszelkie inwestycje na tych terenach powinny być szczegółowo przeanalizowane pod kątem ich wpływu na faunę i florę w ujęciu lokalnym i regionalnym.</w:t>
      </w:r>
    </w:p>
    <w:p w14:paraId="599FDFED" w14:textId="77777777" w:rsidR="009B5532" w:rsidRPr="00E56AE0" w:rsidRDefault="009B5532" w:rsidP="00E56AE0">
      <w:pPr>
        <w:spacing w:after="4" w:line="360" w:lineRule="auto"/>
        <w:jc w:val="both"/>
        <w:rPr>
          <w:rFonts w:cs="Open Sans"/>
          <w:szCs w:val="20"/>
          <w:lang w:eastAsia="pl-PL"/>
        </w:rPr>
      </w:pPr>
    </w:p>
    <w:p w14:paraId="655E655B" w14:textId="77777777" w:rsidR="009B5532" w:rsidRPr="00E56AE0" w:rsidRDefault="009B5532" w:rsidP="00E56AE0">
      <w:pPr>
        <w:spacing w:after="4" w:line="360" w:lineRule="auto"/>
        <w:jc w:val="both"/>
        <w:rPr>
          <w:rFonts w:cs="Open Sans"/>
          <w:szCs w:val="20"/>
          <w:lang w:eastAsia="pl-PL"/>
        </w:rPr>
      </w:pPr>
      <w:r w:rsidRPr="00E56AE0">
        <w:rPr>
          <w:rFonts w:cs="Open Sans"/>
          <w:szCs w:val="20"/>
          <w:lang w:eastAsia="pl-PL"/>
        </w:rPr>
        <w:t xml:space="preserve">Działania inwestycyjne prowadzone na terenach objętych formami ochrony przyrody muszą być tak prowadzone, aby nie naruszać przedmiotu ich ochrony oraz nie wpływać znacząco negatywnie </w:t>
      </w:r>
      <w:r w:rsidRPr="00E56AE0">
        <w:rPr>
          <w:rFonts w:cs="Open Sans"/>
          <w:szCs w:val="20"/>
          <w:lang w:eastAsia="pl-PL"/>
        </w:rPr>
        <w:lastRenderedPageBreak/>
        <w:t>na integralność tych obszarów, także w skali ponadregionalnej. Wszystkie plany i inwestycje, które nie będą wywierały istotnie negatywnego wpływu na obszary chronione, są dopuszczalne. Nawet w razie stwierdzenia znacząco negatywnego oddziaływania na obszary chronione nie wyklucza się w bezwzględny sposób możliwości zrealizowania przedsięwzięcia czy przyjęcia planu. Odpowiednie władze mogą zezwolić na takie przedsięwzięcie lub plan, jeśli realizuje on wymogi nadrzędnego interesu publicznego, a interes ten nie może być osiągnięty w inny sposób. Każde działanie, które powodowałoby znaczący negatywny wpływ musi uwzględniać konieczność przeprowadzenia działań kompensacyjnych lub przynajmniej działania mające zminimalizować to oddziaływanie.</w:t>
      </w:r>
    </w:p>
    <w:p w14:paraId="7163413A" w14:textId="77777777" w:rsidR="009B5532" w:rsidRPr="00E56AE0" w:rsidRDefault="009B5532" w:rsidP="00E56AE0">
      <w:pPr>
        <w:spacing w:after="4" w:line="360" w:lineRule="auto"/>
        <w:jc w:val="both"/>
        <w:rPr>
          <w:rFonts w:cs="Open Sans"/>
          <w:szCs w:val="20"/>
          <w:lang w:eastAsia="pl-PL"/>
        </w:rPr>
      </w:pPr>
    </w:p>
    <w:p w14:paraId="5D5EE087" w14:textId="75271C3F" w:rsidR="009B5532" w:rsidRPr="005522E5" w:rsidRDefault="009B5532" w:rsidP="005522E5">
      <w:pPr>
        <w:spacing w:after="4" w:line="360" w:lineRule="auto"/>
        <w:jc w:val="both"/>
        <w:rPr>
          <w:rFonts w:cs="Open Sans"/>
          <w:szCs w:val="20"/>
          <w:lang w:eastAsia="pl-PL"/>
        </w:rPr>
      </w:pPr>
      <w:r w:rsidRPr="00E56AE0">
        <w:rPr>
          <w:rFonts w:cs="Open Sans"/>
          <w:szCs w:val="20"/>
          <w:lang w:eastAsia="pl-PL"/>
        </w:rPr>
        <w:t xml:space="preserve">Dla </w:t>
      </w:r>
      <w:r w:rsidRPr="005522E5">
        <w:rPr>
          <w:rFonts w:cs="Open Sans"/>
          <w:szCs w:val="20"/>
          <w:lang w:eastAsia="pl-PL"/>
        </w:rPr>
        <w:t>przedstawienia obszarów, które należy w szczególności chronić, ze względu na występującą w ich rejonie faunę i florę oraz ze względu na to, że stanowią cenne siedliska (np. kompleksy leśne, doliny cieków), żerowiska lub trasy przelotów. Wszelkie inwestycje na tych terenach powinny być szczegółowo przeanalizowane pod kątem ich wpływu na faunę i florę w ujęciu lokalnym i regionalnym.</w:t>
      </w:r>
    </w:p>
    <w:p w14:paraId="2C5B3FF9" w14:textId="77777777" w:rsidR="005522E5" w:rsidRPr="005522E5" w:rsidRDefault="005522E5" w:rsidP="005522E5">
      <w:pPr>
        <w:spacing w:after="4" w:line="360" w:lineRule="auto"/>
        <w:jc w:val="both"/>
        <w:rPr>
          <w:rFonts w:cs="Open Sans"/>
          <w:szCs w:val="20"/>
          <w:lang w:eastAsia="pl-PL"/>
        </w:rPr>
      </w:pPr>
    </w:p>
    <w:p w14:paraId="11FA6FC1" w14:textId="77777777" w:rsidR="005522E5" w:rsidRPr="005522E5" w:rsidRDefault="005522E5" w:rsidP="005522E5">
      <w:pPr>
        <w:spacing w:after="4" w:line="360" w:lineRule="auto"/>
        <w:jc w:val="both"/>
        <w:rPr>
          <w:rFonts w:eastAsia="Calibri" w:cs="Open Sans"/>
          <w:color w:val="000000"/>
          <w:szCs w:val="20"/>
          <w:lang w:eastAsia="pl-PL"/>
        </w:rPr>
      </w:pPr>
      <w:r w:rsidRPr="005522E5">
        <w:rPr>
          <w:rFonts w:eastAsia="Calibri" w:cs="Open Sans"/>
          <w:color w:val="000000"/>
          <w:szCs w:val="20"/>
          <w:lang w:eastAsia="pl-PL"/>
        </w:rPr>
        <w:t>W celu uniknięcia nieumyślnego niszczenia siedlisk gatunków należy przed przystąpieniem do prac dokonać obserwacji lokalizacji inwestycji pod kątem występowania gatunków chronionych. Dla złagodzenia negatywnego oddziaływania na środowisko przyrodnicze należy unikać prowadzenia prac w okresie lęgowym oraz rozrodczym. W miarę posiadanych możliwości powinno się umożliwić ptakom gniazdowanie np. poprzez powieszenie budek lęgowych lub pozostawienie/stworzenie miejsc korzystnych do zakładania gniazd.</w:t>
      </w:r>
    </w:p>
    <w:p w14:paraId="4F9DEFD1" w14:textId="77777777" w:rsidR="005522E5" w:rsidRPr="005522E5" w:rsidRDefault="005522E5" w:rsidP="005522E5">
      <w:pPr>
        <w:spacing w:after="4" w:line="360" w:lineRule="auto"/>
        <w:jc w:val="both"/>
        <w:rPr>
          <w:rFonts w:eastAsia="Calibri" w:cs="Open Sans"/>
          <w:color w:val="000000"/>
          <w:szCs w:val="20"/>
          <w:lang w:eastAsia="pl-PL"/>
        </w:rPr>
      </w:pPr>
    </w:p>
    <w:p w14:paraId="7906014F" w14:textId="77777777" w:rsidR="005522E5" w:rsidRPr="005522E5" w:rsidRDefault="005522E5" w:rsidP="005522E5">
      <w:pPr>
        <w:spacing w:after="4" w:line="360" w:lineRule="auto"/>
        <w:jc w:val="both"/>
        <w:rPr>
          <w:rFonts w:eastAsia="Calibri" w:cs="Open Sans"/>
          <w:color w:val="000000"/>
          <w:szCs w:val="20"/>
          <w:lang w:eastAsia="pl-PL"/>
        </w:rPr>
      </w:pPr>
      <w:r w:rsidRPr="005522E5">
        <w:rPr>
          <w:rFonts w:eastAsia="Calibri" w:cs="Open Sans"/>
          <w:color w:val="000000"/>
          <w:szCs w:val="20"/>
          <w:lang w:eastAsia="pl-PL"/>
        </w:rPr>
        <w:t xml:space="preserve">Wskazanych powyżej danych nie można jednak traktować jako wytycznych do obszarów koniecznych do wyłączenia z jakiegokolwiek zainwestowania. Zwraca się jedynie uwagę na tereny, które charakteryzują się dużą bioróżnorodnością i dlatego każde działanie w ich rejonie musi być dokładnie przeanalizowanie pod kątem oddziaływań środowiskowych. </w:t>
      </w:r>
    </w:p>
    <w:p w14:paraId="766D327A" w14:textId="77777777" w:rsidR="005522E5" w:rsidRPr="005522E5" w:rsidRDefault="005522E5" w:rsidP="005522E5">
      <w:pPr>
        <w:spacing w:after="4" w:line="360" w:lineRule="auto"/>
        <w:jc w:val="both"/>
        <w:rPr>
          <w:rFonts w:eastAsia="Calibri" w:cs="Open Sans"/>
          <w:color w:val="000000"/>
          <w:szCs w:val="20"/>
          <w:lang w:eastAsia="pl-PL"/>
        </w:rPr>
      </w:pPr>
    </w:p>
    <w:p w14:paraId="5636590C" w14:textId="77777777" w:rsidR="005522E5" w:rsidRPr="005522E5" w:rsidRDefault="005522E5" w:rsidP="005522E5">
      <w:pPr>
        <w:spacing w:after="4" w:line="360" w:lineRule="auto"/>
        <w:jc w:val="both"/>
        <w:rPr>
          <w:rFonts w:eastAsia="Calibri" w:cs="Open Sans"/>
          <w:color w:val="000000"/>
          <w:szCs w:val="20"/>
          <w:lang w:eastAsia="pl-PL"/>
        </w:rPr>
      </w:pPr>
      <w:r w:rsidRPr="005522E5">
        <w:rPr>
          <w:rFonts w:eastAsia="Calibri" w:cs="Open Sans"/>
          <w:color w:val="000000"/>
          <w:szCs w:val="20"/>
          <w:lang w:eastAsia="pl-PL"/>
        </w:rPr>
        <w:t xml:space="preserve">W przypadku obszaru Natura 2000 może on być chroniony w różny sposób – gospodarka człowieka nie musi być w ogóle ograniczana, a niekiedy nawet dla zachowania ekosystemów półnaturalnych, wspiera się pewne jej formy. Ochrona musi być po prostu skuteczna, co jest weryfikowane w ramach obowiązkowego monitoringu. Zgodnie z zapisami art. 33, ust. 1 ustawy o ochronie przyrody na obszarach Natura 2000 są zabronione działania, które mogą w istotny sposób pogorszyć stan siedlisk przyrodniczych oraz siedlisk gatunków roślin i zwierząt, a także w istotny </w:t>
      </w:r>
      <w:r w:rsidRPr="005522E5">
        <w:rPr>
          <w:rFonts w:eastAsia="Calibri" w:cs="Open Sans"/>
          <w:color w:val="000000"/>
          <w:szCs w:val="20"/>
          <w:lang w:eastAsia="pl-PL"/>
        </w:rPr>
        <w:lastRenderedPageBreak/>
        <w:t xml:space="preserve">sposób mogą wpłynąć negatywnie na gatunki, dla których ochrony został wyznaczony obszar Natura 2000. Realizacja założeń Strategii Rozwoju Miasta Łęczyca na lata 2024-2035 odbywać się będzie zgodnie z ww. przepisami. Przestrzegane będą obowiązujące na tym obszarze zakazy oraz uwzględniane istniejące i potencjalne zagrożenia oraz cele ochrony. Wobec powyższego nie stwierdza </w:t>
      </w:r>
      <w:proofErr w:type="gramStart"/>
      <w:r w:rsidRPr="005522E5">
        <w:rPr>
          <w:rFonts w:eastAsia="Calibri" w:cs="Open Sans"/>
          <w:color w:val="000000"/>
          <w:szCs w:val="20"/>
          <w:lang w:eastAsia="pl-PL"/>
        </w:rPr>
        <w:t>się</w:t>
      </w:r>
      <w:proofErr w:type="gramEnd"/>
      <w:r w:rsidRPr="005522E5">
        <w:rPr>
          <w:rFonts w:eastAsia="Calibri" w:cs="Open Sans"/>
          <w:color w:val="000000"/>
          <w:szCs w:val="20"/>
          <w:lang w:eastAsia="pl-PL"/>
        </w:rPr>
        <w:t xml:space="preserve"> aby przewidziane do realizacji przedsięwzięcia znacząco oddziaływały </w:t>
      </w:r>
      <w:r w:rsidRPr="005522E5">
        <w:rPr>
          <w:rFonts w:eastAsia="Calibri" w:cs="Open Sans"/>
          <w:color w:val="000000"/>
          <w:szCs w:val="20"/>
          <w:shd w:val="clear" w:color="auto" w:fill="FFFFFF" w:themeFill="background1"/>
          <w:lang w:eastAsia="pl-PL"/>
        </w:rPr>
        <w:t>na obszary chronione zlokalizowane na terenie Miasta Łęczyca. Działania</w:t>
      </w:r>
      <w:r w:rsidRPr="005522E5">
        <w:rPr>
          <w:rFonts w:eastAsia="Calibri" w:cs="Open Sans"/>
          <w:color w:val="000000"/>
          <w:szCs w:val="20"/>
          <w:lang w:eastAsia="pl-PL"/>
        </w:rPr>
        <w:t xml:space="preserve"> zaplanowane w ramach Strategii nie stanowią zakazów ustanowionych w obrębie ww. obszarów chronionych. W przypadku, gdy któreś z zaplanowanych działań będzie realizowane na obszarze chronionym, będzie wykonane z dużą dbałością o walory środowiska.  Ponadto, w takim przypadku przed rozpoczęciem działań inwestycyjnych wykonana zostanie inwentaryzacja przyrodnicza.</w:t>
      </w:r>
    </w:p>
    <w:p w14:paraId="7E02FC65" w14:textId="77777777" w:rsidR="005522E5" w:rsidRPr="005522E5" w:rsidRDefault="005522E5" w:rsidP="005522E5">
      <w:pPr>
        <w:spacing w:after="4" w:line="360" w:lineRule="auto"/>
        <w:jc w:val="both"/>
        <w:rPr>
          <w:rFonts w:eastAsia="Calibri" w:cs="Open Sans"/>
          <w:color w:val="000000"/>
          <w:szCs w:val="20"/>
          <w:lang w:eastAsia="pl-PL"/>
        </w:rPr>
      </w:pPr>
    </w:p>
    <w:p w14:paraId="5399A321" w14:textId="0001F6E1" w:rsidR="005522E5" w:rsidRPr="005522E5" w:rsidRDefault="005522E5" w:rsidP="005522E5">
      <w:pPr>
        <w:spacing w:after="4" w:line="360" w:lineRule="auto"/>
        <w:jc w:val="both"/>
        <w:rPr>
          <w:rFonts w:eastAsia="Calibri" w:cs="Open Sans"/>
          <w:color w:val="000000"/>
          <w:szCs w:val="20"/>
          <w:lang w:eastAsia="pl-PL"/>
        </w:rPr>
      </w:pPr>
      <w:r w:rsidRPr="005522E5">
        <w:rPr>
          <w:rFonts w:eastAsia="Calibri" w:cs="Open Sans"/>
          <w:color w:val="000000"/>
          <w:szCs w:val="20"/>
          <w:lang w:eastAsia="pl-PL"/>
        </w:rPr>
        <w:t xml:space="preserve">Jednym z innych obiektów są linie energetyczne, które mogą być zagrożeniem dla ptaków, jednak przede wszystkim dla gatunków o dużej rozpiętości skrzydeł, podobnie jak elektrownie wiatrowe. Najczęściej obserwowanymi ptakami wpadającymi w kolizje z liniami elektroenergetycznymi są pustułki, myszołowy, orły, sępy, gołębie, szpaki, bociany, kruki i sowy. Narażone są w szczególności ptaki migrujące dalekodystansowo, ponieważ wielokrotnie mijają one linie energetyczne w czasie wiosennych i jesiennych migracji (Konwencja o ochronie gatunków dzikiej flory i fauny europejskiej oraz ich siedlisk, Strasburg, 2003). Ptaki lęgowe, będące głównie ptakami osiadłymi potrafią przystosować się do przeszkód, jakie napotykają w swoich siedliskach w przeciwieństwie do ptaków migrujących lub zatrzymujących się na postój, ponieważ te ostatnie pozostają na danym obszarze jedynie przez krótki </w:t>
      </w:r>
      <w:r w:rsidRPr="005522E5">
        <w:rPr>
          <w:rFonts w:eastAsia="Calibri" w:cs="Open Sans"/>
          <w:color w:val="000000"/>
          <w:szCs w:val="20"/>
          <w:lang w:eastAsia="pl-PL"/>
        </w:rPr>
        <w:t>okres</w:t>
      </w:r>
      <w:r w:rsidRPr="005522E5">
        <w:rPr>
          <w:rFonts w:eastAsia="Calibri" w:cs="Open Sans"/>
          <w:color w:val="000000"/>
          <w:szCs w:val="20"/>
          <w:lang w:eastAsia="pl-PL"/>
        </w:rPr>
        <w:t xml:space="preserve">. Manewry, które mogą prowadzić do kolizji z kablami i przewodami energetycznymi w czasie lotu obserwuje się częściej u ptaków wędrownych, niż u osiadłych. </w:t>
      </w:r>
    </w:p>
    <w:p w14:paraId="48140D2B" w14:textId="77777777" w:rsidR="005522E5" w:rsidRPr="005522E5" w:rsidRDefault="005522E5" w:rsidP="005522E5">
      <w:pPr>
        <w:spacing w:after="4" w:line="360" w:lineRule="auto"/>
        <w:jc w:val="both"/>
        <w:rPr>
          <w:rFonts w:eastAsia="Calibri" w:cs="Open Sans"/>
          <w:color w:val="000000"/>
          <w:szCs w:val="20"/>
          <w:lang w:eastAsia="pl-PL"/>
        </w:rPr>
      </w:pPr>
    </w:p>
    <w:p w14:paraId="4449FED7" w14:textId="77777777" w:rsidR="005522E5" w:rsidRPr="005522E5" w:rsidRDefault="005522E5" w:rsidP="005522E5">
      <w:pPr>
        <w:spacing w:after="4" w:line="360" w:lineRule="auto"/>
        <w:jc w:val="both"/>
        <w:rPr>
          <w:rFonts w:eastAsia="Calibri" w:cs="Open Sans"/>
          <w:color w:val="000000"/>
          <w:szCs w:val="20"/>
          <w:lang w:eastAsia="pl-PL"/>
        </w:rPr>
      </w:pPr>
      <w:r w:rsidRPr="005522E5">
        <w:rPr>
          <w:rFonts w:eastAsia="Calibri" w:cs="Open Sans"/>
          <w:color w:val="000000"/>
          <w:szCs w:val="20"/>
          <w:lang w:eastAsia="pl-PL"/>
        </w:rPr>
        <w:t xml:space="preserve">Wykorzystując jednak nowoczesne urządzenia ochronne można zredukować w znaczny sposób, zarówno obrażenia zwierząt, jak i uszkodzenia zasilania powstające na skutek kolizji. W tym celu można stosować zabezpieczenia linii energetycznych, kulowe oznaczniki linii (oznakowanie dzienne i nocne światła ostrzegawcze) lub </w:t>
      </w:r>
      <w:proofErr w:type="spellStart"/>
      <w:r w:rsidRPr="005522E5">
        <w:rPr>
          <w:rFonts w:eastAsia="Calibri" w:cs="Open Sans"/>
          <w:color w:val="000000"/>
          <w:szCs w:val="20"/>
          <w:lang w:eastAsia="pl-PL"/>
        </w:rPr>
        <w:t>odstraszacze</w:t>
      </w:r>
      <w:proofErr w:type="spellEnd"/>
      <w:r w:rsidRPr="005522E5">
        <w:rPr>
          <w:rFonts w:eastAsia="Calibri" w:cs="Open Sans"/>
          <w:color w:val="000000"/>
          <w:szCs w:val="20"/>
          <w:lang w:eastAsia="pl-PL"/>
        </w:rPr>
        <w:t xml:space="preserve">, które obniżają liczbę ginących ptaków. Można również budować tzw. podesty, które zapewniają bezpieczeństwo dla korzystających ze słupów elektrycznych ptaków i jednocześnie eliminują przyczynę awarii i zakłóceń w przepływie prądu. </w:t>
      </w:r>
    </w:p>
    <w:p w14:paraId="65C25E3D" w14:textId="77777777" w:rsidR="005522E5" w:rsidRPr="005522E5" w:rsidRDefault="005522E5" w:rsidP="005522E5">
      <w:pPr>
        <w:spacing w:after="4" w:line="360" w:lineRule="auto"/>
        <w:jc w:val="both"/>
        <w:rPr>
          <w:rFonts w:eastAsia="Calibri" w:cs="Open Sans"/>
          <w:color w:val="000000"/>
          <w:szCs w:val="20"/>
          <w:lang w:eastAsia="pl-PL"/>
        </w:rPr>
      </w:pPr>
    </w:p>
    <w:p w14:paraId="7863158C" w14:textId="77777777" w:rsidR="005522E5" w:rsidRPr="005522E5" w:rsidRDefault="005522E5" w:rsidP="005522E5">
      <w:pPr>
        <w:spacing w:after="4" w:line="360" w:lineRule="auto"/>
        <w:jc w:val="both"/>
        <w:rPr>
          <w:rFonts w:eastAsia="Calibri" w:cs="Open Sans"/>
          <w:color w:val="000000"/>
          <w:szCs w:val="20"/>
          <w:lang w:eastAsia="pl-PL"/>
        </w:rPr>
      </w:pPr>
      <w:r w:rsidRPr="005522E5">
        <w:rPr>
          <w:rFonts w:eastAsia="Calibri" w:cs="Open Sans"/>
          <w:color w:val="000000"/>
          <w:szCs w:val="20"/>
          <w:lang w:eastAsia="pl-PL"/>
        </w:rPr>
        <w:t xml:space="preserve">Na terenach chronionych wszelkie działania podporządkowane są ochronie przyrody. Działania Strategii nie wpłyną na zakłócenie integralności i funkcjonowania ekosystemów obszarów chronionych. Na obecnym etapie rozpoznania nie przewiduje się niszczenia siedlisk chronionych </w:t>
      </w:r>
      <w:r w:rsidRPr="005522E5">
        <w:rPr>
          <w:rFonts w:eastAsia="Calibri" w:cs="Open Sans"/>
          <w:color w:val="000000"/>
          <w:szCs w:val="20"/>
          <w:lang w:eastAsia="pl-PL"/>
        </w:rPr>
        <w:lastRenderedPageBreak/>
        <w:t>roślin, zwierząt i grzybów. Zachodzi konieczność wykonania inwentaryzacji chronionych gatunków w miejscu prowadzenia inwestycji, a w przypadku ich stwierdzenia konieczne jest przeniesienie gatunków lub ich siedlisk po uprzednim uzyskaniu odpowiedniego zezwolenia w myśl art. 51 i 52 ustawy o ochronie przyrody.</w:t>
      </w:r>
    </w:p>
    <w:p w14:paraId="0C3EA13C" w14:textId="77777777" w:rsidR="005522E5" w:rsidRPr="005522E5" w:rsidRDefault="005522E5" w:rsidP="005522E5">
      <w:pPr>
        <w:spacing w:after="4" w:line="360" w:lineRule="auto"/>
        <w:jc w:val="both"/>
        <w:rPr>
          <w:rFonts w:eastAsia="Calibri" w:cs="Open Sans"/>
          <w:color w:val="000000"/>
          <w:szCs w:val="20"/>
          <w:lang w:eastAsia="pl-PL"/>
        </w:rPr>
      </w:pPr>
    </w:p>
    <w:p w14:paraId="1F25592D" w14:textId="54FBB3B4" w:rsidR="005522E5" w:rsidRPr="005522E5" w:rsidRDefault="005522E5" w:rsidP="00E56AE0">
      <w:pPr>
        <w:spacing w:after="4" w:line="360" w:lineRule="auto"/>
        <w:jc w:val="both"/>
        <w:rPr>
          <w:rFonts w:eastAsia="Calibri" w:cs="Open Sans"/>
          <w:color w:val="000000"/>
          <w:szCs w:val="20"/>
          <w:lang w:eastAsia="pl-PL"/>
        </w:rPr>
      </w:pPr>
      <w:r w:rsidRPr="005522E5">
        <w:rPr>
          <w:rFonts w:eastAsia="Calibri" w:cs="Open Sans"/>
          <w:color w:val="000000"/>
          <w:szCs w:val="20"/>
          <w:lang w:eastAsia="pl-PL"/>
        </w:rPr>
        <w:t>Projekt Strategii uwzględnia zakazy, jakie obowiązują w stosunku do poszczególnych form ochrony przyrody, wynikające z ustawy o ochronie przyrody (</w:t>
      </w:r>
      <w:proofErr w:type="spellStart"/>
      <w:r w:rsidRPr="005522E5">
        <w:rPr>
          <w:rFonts w:eastAsia="Calibri" w:cs="Open Sans"/>
          <w:color w:val="000000"/>
          <w:szCs w:val="20"/>
          <w:lang w:eastAsia="pl-PL"/>
        </w:rPr>
        <w:t>t.j</w:t>
      </w:r>
      <w:proofErr w:type="spellEnd"/>
      <w:r w:rsidRPr="005522E5">
        <w:rPr>
          <w:rFonts w:eastAsia="Calibri" w:cs="Open Sans"/>
          <w:color w:val="000000"/>
          <w:szCs w:val="20"/>
          <w:lang w:eastAsia="pl-PL"/>
        </w:rPr>
        <w:t xml:space="preserve">. Dz. U. z 2023 r. poz. 1336 ze zm.) oraz aktów ustanawiających te obszary, w związku z tym nie planuje się działań, które mogłyby naruszać cele ochrony określone dla tych terenów.  </w:t>
      </w:r>
    </w:p>
    <w:p w14:paraId="079D5ED3" w14:textId="77777777" w:rsidR="009B5532" w:rsidRPr="00E56AE0" w:rsidRDefault="009B5532" w:rsidP="00E56AE0">
      <w:pPr>
        <w:spacing w:after="4" w:line="360" w:lineRule="auto"/>
        <w:jc w:val="both"/>
        <w:rPr>
          <w:rFonts w:cs="Open Sans"/>
          <w:szCs w:val="20"/>
          <w:lang w:eastAsia="pl-PL"/>
        </w:rPr>
      </w:pPr>
    </w:p>
    <w:p w14:paraId="25E83BBB" w14:textId="1D643AA6" w:rsidR="009B5532" w:rsidRDefault="009B5532" w:rsidP="00E56AE0">
      <w:pPr>
        <w:spacing w:after="4" w:line="360" w:lineRule="auto"/>
        <w:jc w:val="both"/>
        <w:rPr>
          <w:rFonts w:cs="Open Sans"/>
          <w:szCs w:val="20"/>
          <w:lang w:eastAsia="pl-PL"/>
        </w:rPr>
      </w:pPr>
      <w:r w:rsidRPr="00E56AE0">
        <w:rPr>
          <w:rFonts w:cs="Open Sans"/>
          <w:szCs w:val="20"/>
          <w:lang w:eastAsia="pl-PL"/>
        </w:rPr>
        <w:t xml:space="preserve">Wpływ działań wyznaczonych w projekcie Strategii Rozwoju Gminy </w:t>
      </w:r>
      <w:r w:rsidR="00CE6C0E">
        <w:rPr>
          <w:rFonts w:cs="Open Sans"/>
          <w:szCs w:val="20"/>
          <w:lang w:eastAsia="pl-PL"/>
        </w:rPr>
        <w:t xml:space="preserve">Bedlno </w:t>
      </w:r>
      <w:r w:rsidRPr="00E56AE0">
        <w:rPr>
          <w:rFonts w:cs="Open Sans"/>
          <w:szCs w:val="20"/>
          <w:lang w:eastAsia="pl-PL"/>
        </w:rPr>
        <w:t>na lata 202</w:t>
      </w:r>
      <w:r w:rsidR="00CE6C0E">
        <w:rPr>
          <w:rFonts w:cs="Open Sans"/>
          <w:szCs w:val="20"/>
          <w:lang w:eastAsia="pl-PL"/>
        </w:rPr>
        <w:t>7</w:t>
      </w:r>
      <w:r w:rsidRPr="00E56AE0">
        <w:rPr>
          <w:rFonts w:cs="Open Sans"/>
          <w:szCs w:val="20"/>
          <w:lang w:eastAsia="pl-PL"/>
        </w:rPr>
        <w:t>-203</w:t>
      </w:r>
      <w:r w:rsidR="00CE6C0E">
        <w:rPr>
          <w:rFonts w:cs="Open Sans"/>
          <w:szCs w:val="20"/>
          <w:lang w:eastAsia="pl-PL"/>
        </w:rPr>
        <w:t>7</w:t>
      </w:r>
      <w:r w:rsidRPr="00E56AE0">
        <w:rPr>
          <w:rFonts w:cs="Open Sans"/>
          <w:szCs w:val="20"/>
          <w:lang w:eastAsia="pl-PL"/>
        </w:rPr>
        <w:t xml:space="preserve"> na obszary objęte ochroną na podstawie Ustawy o ochronie przyrody z dnia 16 kwietnia 2004 r. (</w:t>
      </w:r>
      <w:proofErr w:type="spellStart"/>
      <w:r w:rsidRPr="00E56AE0">
        <w:rPr>
          <w:rFonts w:cs="Open Sans"/>
          <w:szCs w:val="20"/>
          <w:lang w:eastAsia="pl-PL"/>
        </w:rPr>
        <w:t>t.j</w:t>
      </w:r>
      <w:proofErr w:type="spellEnd"/>
      <w:r w:rsidRPr="00E56AE0">
        <w:rPr>
          <w:rFonts w:cs="Open Sans"/>
          <w:szCs w:val="20"/>
          <w:lang w:eastAsia="pl-PL"/>
        </w:rPr>
        <w:t>. Dz. U. z 202</w:t>
      </w:r>
      <w:r w:rsidR="006024A3">
        <w:rPr>
          <w:rFonts w:cs="Open Sans"/>
          <w:szCs w:val="20"/>
          <w:lang w:eastAsia="pl-PL"/>
        </w:rPr>
        <w:t>6</w:t>
      </w:r>
      <w:r w:rsidRPr="00E56AE0">
        <w:rPr>
          <w:rFonts w:cs="Open Sans"/>
          <w:szCs w:val="20"/>
          <w:lang w:eastAsia="pl-PL"/>
        </w:rPr>
        <w:t xml:space="preserve"> r., poz. 1</w:t>
      </w:r>
      <w:r w:rsidR="006024A3">
        <w:rPr>
          <w:rFonts w:cs="Open Sans"/>
          <w:szCs w:val="20"/>
          <w:lang w:eastAsia="pl-PL"/>
        </w:rPr>
        <w:t>3</w:t>
      </w:r>
      <w:r w:rsidR="00500C5E">
        <w:rPr>
          <w:rFonts w:cs="Open Sans"/>
          <w:szCs w:val="20"/>
          <w:lang w:eastAsia="pl-PL"/>
        </w:rPr>
        <w:t xml:space="preserve"> ze zm.</w:t>
      </w:r>
      <w:r w:rsidRPr="00E56AE0">
        <w:rPr>
          <w:rFonts w:cs="Open Sans"/>
          <w:szCs w:val="20"/>
          <w:lang w:eastAsia="pl-PL"/>
        </w:rPr>
        <w:t xml:space="preserve">) będą oceniane zgodnie z zapisami określonymi w Ustawie z dnia 3 października 2008 r. o udostępnianiu informacji o środowisku i jego ochronie, udziale społeczeństwa w ochronie środowiska oraz o ocenach oddziaływania na środowisko (t. j. </w:t>
      </w:r>
      <w:r w:rsidR="00500C5E">
        <w:rPr>
          <w:rFonts w:cs="Open Sans"/>
          <w:szCs w:val="20"/>
          <w:lang w:eastAsia="pl-PL"/>
        </w:rPr>
        <w:t xml:space="preserve">Dz. U. </w:t>
      </w:r>
      <w:r w:rsidRPr="00E56AE0">
        <w:rPr>
          <w:rFonts w:cs="Open Sans"/>
          <w:szCs w:val="20"/>
          <w:lang w:eastAsia="pl-PL"/>
        </w:rPr>
        <w:t>z 202</w:t>
      </w:r>
      <w:r w:rsidR="006024A3">
        <w:rPr>
          <w:rFonts w:cs="Open Sans"/>
          <w:szCs w:val="20"/>
          <w:lang w:eastAsia="pl-PL"/>
        </w:rPr>
        <w:t>6</w:t>
      </w:r>
      <w:r w:rsidRPr="00E56AE0">
        <w:rPr>
          <w:rFonts w:cs="Open Sans"/>
          <w:szCs w:val="20"/>
          <w:lang w:eastAsia="pl-PL"/>
        </w:rPr>
        <w:t xml:space="preserve"> r. poz. </w:t>
      </w:r>
      <w:r w:rsidR="006024A3">
        <w:rPr>
          <w:rFonts w:cs="Open Sans"/>
          <w:szCs w:val="20"/>
          <w:lang w:eastAsia="pl-PL"/>
        </w:rPr>
        <w:t>670</w:t>
      </w:r>
      <w:r w:rsidRPr="00E56AE0">
        <w:rPr>
          <w:rFonts w:cs="Open Sans"/>
          <w:szCs w:val="20"/>
          <w:lang w:eastAsia="pl-PL"/>
        </w:rPr>
        <w:t>).</w:t>
      </w:r>
    </w:p>
    <w:p w14:paraId="48059D87" w14:textId="77777777" w:rsidR="005522E5" w:rsidRDefault="005522E5" w:rsidP="00E56AE0">
      <w:pPr>
        <w:spacing w:after="4" w:line="360" w:lineRule="auto"/>
        <w:jc w:val="both"/>
        <w:rPr>
          <w:rFonts w:cs="Open Sans"/>
          <w:szCs w:val="20"/>
          <w:lang w:eastAsia="pl-PL"/>
        </w:rPr>
      </w:pPr>
    </w:p>
    <w:p w14:paraId="0F95A61C" w14:textId="3C0C32B5" w:rsidR="00731AFC" w:rsidRPr="005522E5" w:rsidRDefault="005522E5" w:rsidP="005522E5">
      <w:pPr>
        <w:spacing w:line="360" w:lineRule="auto"/>
        <w:jc w:val="both"/>
        <w:rPr>
          <w:rFonts w:cs="Open Sans"/>
          <w:szCs w:val="20"/>
        </w:rPr>
      </w:pPr>
      <w:r w:rsidRPr="00A00983">
        <w:rPr>
          <w:rFonts w:cs="Open Sans"/>
          <w:szCs w:val="20"/>
        </w:rPr>
        <w:t xml:space="preserve">Zgodnie z Centralnym Rejestrem Form Ochrony Przyrody prowadzonym przez Generalną Dyrekcję Ochrony Środowiska, na terenie Gminy </w:t>
      </w:r>
      <w:r>
        <w:rPr>
          <w:rFonts w:cs="Open Sans"/>
          <w:szCs w:val="20"/>
        </w:rPr>
        <w:t xml:space="preserve">Bedlno </w:t>
      </w:r>
      <w:r w:rsidRPr="00A00983">
        <w:rPr>
          <w:rFonts w:cs="Open Sans"/>
          <w:szCs w:val="20"/>
        </w:rPr>
        <w:t>znajdują się</w:t>
      </w:r>
      <w:r>
        <w:rPr>
          <w:rFonts w:cs="Open Sans"/>
          <w:szCs w:val="20"/>
        </w:rPr>
        <w:t xml:space="preserve">: 2 Obszary Natura 2000 (Pradolina Bzury-Neru PLH100006 oraz Pradolina Warszawsko-Berlińska PLB100001), 1 obszar chronionego </w:t>
      </w:r>
      <w:r w:rsidRPr="005522E5">
        <w:rPr>
          <w:rFonts w:cs="Open Sans"/>
          <w:szCs w:val="20"/>
        </w:rPr>
        <w:t xml:space="preserve">krajobrazu Pradoliny Warszawsko-Berlińskiej oraz 7 pomników przyrody.  </w:t>
      </w:r>
    </w:p>
    <w:p w14:paraId="719BF1D4" w14:textId="1C45BD7F" w:rsidR="005522E5" w:rsidRPr="005522E5" w:rsidRDefault="005522E5" w:rsidP="005522E5">
      <w:pPr>
        <w:suppressAutoHyphens/>
        <w:spacing w:after="4" w:line="360" w:lineRule="auto"/>
        <w:jc w:val="both"/>
        <w:rPr>
          <w:rFonts w:eastAsia="Calibri" w:cs="Open Sans"/>
          <w:color w:val="000000"/>
          <w:szCs w:val="24"/>
          <w:lang w:eastAsia="pl-PL"/>
        </w:rPr>
      </w:pPr>
      <w:r w:rsidRPr="005522E5">
        <w:rPr>
          <w:rFonts w:eastAsia="Calibri" w:cs="Open Sans"/>
          <w:color w:val="000000"/>
          <w:szCs w:val="24"/>
          <w:lang w:eastAsia="pl-PL"/>
        </w:rPr>
        <w:t xml:space="preserve">Na obszarze chronionego krajobrazu </w:t>
      </w:r>
      <w:r w:rsidR="008C6AF2">
        <w:rPr>
          <w:rFonts w:eastAsia="Calibri" w:cs="Open Sans"/>
          <w:color w:val="000000"/>
          <w:szCs w:val="24"/>
          <w:lang w:eastAsia="pl-PL"/>
        </w:rPr>
        <w:t xml:space="preserve">Pradolina Warszawsko-Berlińska </w:t>
      </w:r>
      <w:r w:rsidRPr="005522E5">
        <w:rPr>
          <w:rFonts w:eastAsia="Calibri" w:cs="Open Sans"/>
          <w:color w:val="000000"/>
          <w:szCs w:val="24"/>
          <w:lang w:eastAsia="pl-PL"/>
        </w:rPr>
        <w:t xml:space="preserve">obowiązują zakazy. Realizacja Strategii nie przyczyni się do degradacji obszaru chronionego krajobrazu. Przedsięwzięcia zaplanowane do realizacji nie będą negatywnie oddziaływać na środowisko, ponieważ ich głównym celem jest poprawa jego jakości. Jedynie część z zaplanowanych inwestycji może ewentualnie oddziaływać na obszary chronionego krajobrazu położone na terenie gminy (przedsięwzięcia mogące znacząco oddziaływać na środowisko w rozumieniu przepisów ustawy z dnia 3 października 2008 r. o udostępnianiu informacji o środowisku i jego ochronie, udziale społeczeństwa w ochronie środowiska oraz o ocenach oddziaływania na środowisko). Należy jednak wskazać, iż przed rozpoczęciem realizacji inwestycji przeprowadzona zostanie procedura oceny oddziaływania na środowisko, a przedsięwzięcia będą realizowane wyłącznie w przypadku braku negatywnego wpływu na ochronę przyrody i ochronę krajobrazu obszaru chronionego krajobrazu. </w:t>
      </w:r>
    </w:p>
    <w:p w14:paraId="06994D5A" w14:textId="77777777" w:rsidR="005522E5" w:rsidRPr="005522E5" w:rsidRDefault="005522E5" w:rsidP="005522E5">
      <w:pPr>
        <w:suppressAutoHyphens/>
        <w:spacing w:after="4" w:line="360" w:lineRule="auto"/>
        <w:jc w:val="both"/>
        <w:rPr>
          <w:rFonts w:eastAsia="Calibri" w:cs="Open Sans"/>
          <w:color w:val="000000"/>
          <w:szCs w:val="24"/>
          <w:lang w:eastAsia="pl-PL"/>
        </w:rPr>
      </w:pPr>
    </w:p>
    <w:p w14:paraId="6BFC6761" w14:textId="395C3A42" w:rsidR="008C6AF2" w:rsidRDefault="005522E5" w:rsidP="005522E5">
      <w:pPr>
        <w:suppressAutoHyphens/>
        <w:spacing w:after="4" w:line="360" w:lineRule="auto"/>
        <w:jc w:val="both"/>
        <w:rPr>
          <w:rFonts w:eastAsia="Calibri" w:cs="Open Sans"/>
          <w:color w:val="000000"/>
          <w:szCs w:val="24"/>
          <w:lang w:eastAsia="pl-PL"/>
        </w:rPr>
      </w:pPr>
      <w:r w:rsidRPr="005522E5">
        <w:rPr>
          <w:rFonts w:eastAsia="Calibri" w:cs="Open Sans"/>
          <w:color w:val="000000"/>
          <w:szCs w:val="24"/>
          <w:lang w:eastAsia="pl-PL"/>
        </w:rPr>
        <w:t xml:space="preserve">W ramach dokumentu nie planuje się zadań, które mogłyby wpłynąć negatywnie na cele ochrony obszaru chronionego występującego na terenie Gminy </w:t>
      </w:r>
      <w:r w:rsidR="008C6AF2">
        <w:rPr>
          <w:rFonts w:eastAsia="Calibri" w:cs="Open Sans"/>
          <w:color w:val="000000"/>
          <w:szCs w:val="24"/>
          <w:lang w:eastAsia="pl-PL"/>
        </w:rPr>
        <w:t>Bedlno</w:t>
      </w:r>
      <w:r w:rsidRPr="005522E5">
        <w:rPr>
          <w:rFonts w:eastAsia="Calibri" w:cs="Open Sans"/>
          <w:color w:val="000000"/>
          <w:szCs w:val="24"/>
          <w:lang w:eastAsia="pl-PL"/>
        </w:rPr>
        <w:t>. Zaplanowane do realizacji kierunki działań nie wpłyną negatywnie na liczebność i kondycję populacji, na niszę ekologiczną gatunku, siedliska przyrodnicze, fragmentację siedlisk, izolację siedlisk, zaburzenia funkcji pełnionych przez siedlisko.</w:t>
      </w:r>
    </w:p>
    <w:p w14:paraId="36E3CBAE" w14:textId="77777777" w:rsidR="00ED4C47" w:rsidRDefault="00ED4C47" w:rsidP="005522E5">
      <w:pPr>
        <w:suppressAutoHyphens/>
        <w:spacing w:after="4" w:line="360" w:lineRule="auto"/>
        <w:jc w:val="both"/>
        <w:rPr>
          <w:rFonts w:eastAsia="Calibri" w:cs="Open Sans"/>
          <w:color w:val="000000"/>
          <w:szCs w:val="24"/>
          <w:lang w:eastAsia="pl-PL"/>
        </w:rPr>
      </w:pPr>
    </w:p>
    <w:p w14:paraId="08344A3B" w14:textId="25CEDFA0" w:rsidR="008C6AF2" w:rsidRPr="000172A3" w:rsidRDefault="008C6AF2" w:rsidP="008C6AF2">
      <w:pPr>
        <w:suppressAutoHyphens/>
        <w:spacing w:after="4" w:line="360" w:lineRule="auto"/>
        <w:jc w:val="both"/>
        <w:rPr>
          <w:rFonts w:eastAsia="Calibri" w:cstheme="minorHAnsi"/>
          <w:color w:val="000000"/>
          <w:lang w:eastAsia="pl-PL"/>
        </w:rPr>
      </w:pPr>
      <w:r w:rsidRPr="000172A3">
        <w:rPr>
          <w:rFonts w:eastAsia="Calibri" w:cstheme="minorHAnsi"/>
          <w:color w:val="000000"/>
          <w:lang w:eastAsia="pl-PL"/>
        </w:rPr>
        <w:t xml:space="preserve">Przedsięwzięcia zaplanowane w </w:t>
      </w:r>
      <w:r w:rsidR="00ED4C47">
        <w:rPr>
          <w:rFonts w:eastAsia="Calibri" w:cstheme="minorHAnsi"/>
          <w:color w:val="000000"/>
          <w:lang w:eastAsia="pl-PL"/>
        </w:rPr>
        <w:t xml:space="preserve">Strategii </w:t>
      </w:r>
      <w:r w:rsidRPr="000172A3">
        <w:rPr>
          <w:rFonts w:eastAsia="Calibri" w:cstheme="minorHAnsi"/>
          <w:color w:val="000000"/>
          <w:lang w:eastAsia="pl-PL"/>
        </w:rPr>
        <w:t xml:space="preserve">prowadzone będą głównie na terenach zurbanizowanych. W przypadku realizacji zadań inwestycyjnych na obszarach Natura 2000 konieczne jest rozważenie czy planowana inwestycja może znacząco wpłynąć na ekosystem terenów chronionych. </w:t>
      </w:r>
      <w:r w:rsidRPr="000172A3">
        <w:rPr>
          <w:rFonts w:eastAsia="Times New Roman" w:cstheme="minorHAnsi"/>
          <w:bCs/>
          <w:color w:val="000000"/>
        </w:rPr>
        <w:t xml:space="preserve">Zgodnie z art. 96 ust. 1 ustawy </w:t>
      </w:r>
      <w:proofErr w:type="spellStart"/>
      <w:r w:rsidRPr="000172A3">
        <w:rPr>
          <w:rFonts w:eastAsia="Times New Roman" w:cstheme="minorHAnsi"/>
          <w:bCs/>
          <w:color w:val="000000"/>
        </w:rPr>
        <w:t>ooś</w:t>
      </w:r>
      <w:proofErr w:type="spellEnd"/>
      <w:r w:rsidRPr="000172A3">
        <w:rPr>
          <w:rFonts w:eastAsia="Times New Roman" w:cstheme="minorHAnsi"/>
          <w:bCs/>
          <w:color w:val="000000"/>
        </w:rPr>
        <w:t>, to organ właściwy do przyjęcia zgłoszenia, o którym mowa w art. 72 ust. 1a, oraz do wydania decyzji wymaganej przed rozpoczęciem realizacji przedsięwzięcia, innego niż przedsięwzięcie mogące znacząco oddziaływać na środowisko, które nie jest bezpośrednio związane z ochroną obszaru Natura 2000 lub nie wynika z tej ochrony, jest obowiązany do rozważenia, przed wydaniem tej decyzji oraz przed przyjęciem tego zgłoszenia, czy przedsięwzięcie może potencjalnie znacząco oddziaływać na obszar Natura 2000.</w:t>
      </w:r>
    </w:p>
    <w:p w14:paraId="59107826" w14:textId="77777777" w:rsidR="008C6AF2" w:rsidRPr="000172A3" w:rsidRDefault="008C6AF2" w:rsidP="008C6AF2">
      <w:pPr>
        <w:suppressAutoHyphens/>
        <w:spacing w:after="4" w:line="360" w:lineRule="auto"/>
        <w:jc w:val="both"/>
        <w:rPr>
          <w:rFonts w:eastAsia="Calibri" w:cstheme="minorHAnsi"/>
          <w:color w:val="000000"/>
          <w:lang w:eastAsia="pl-PL"/>
        </w:rPr>
      </w:pPr>
    </w:p>
    <w:p w14:paraId="67DE24EA" w14:textId="77777777" w:rsidR="008C6AF2" w:rsidRPr="000172A3" w:rsidRDefault="008C6AF2" w:rsidP="008C6AF2">
      <w:pPr>
        <w:suppressAutoHyphens/>
        <w:spacing w:after="4" w:line="360" w:lineRule="auto"/>
        <w:jc w:val="both"/>
        <w:rPr>
          <w:rFonts w:eastAsia="Calibri" w:cstheme="minorHAnsi"/>
          <w:color w:val="000000"/>
          <w:lang w:eastAsia="pl-PL"/>
        </w:rPr>
      </w:pPr>
      <w:r w:rsidRPr="000172A3">
        <w:rPr>
          <w:rFonts w:eastAsia="Calibri" w:cstheme="minorHAnsi"/>
          <w:color w:val="000000"/>
          <w:lang w:eastAsia="pl-PL"/>
        </w:rPr>
        <w:t xml:space="preserve">Nie przewiduje się zmniejszenia liczebności populacji, kurczenia się siedlisk niezbędnych do ich prawidłowego funkcjonowania lub ograniczenia zasięgu występowania gatunków objętych ochroną. Przy ocenie potencjalnego negatywnego oddziaływania przedsięwzięcia na siedliska przyrodnicze należy przede wszystkim ocenić je pod kątem wymagań poszczególnych siedlisk. W kontekście stanu ochrony zaniechanie dotychczasowej działalności może być również traktowane jako działanie potencjalnie negatywnie oddziałujące na siedliska.  W celu uniknięcia nieumyślnego niszczenia siedlisk gatunków należy przed przystąpieniem do prac dokonać obserwacji lokalizacji inwestycji pod kątem występowania gatunków chronionych. Dla złagodzenia negatywnego oddziaływania na środowisko przyrodnicze należy unikać prowadzenia prac w okresie lęgowym oraz rozrodczym. W miarę posiadanych możliwości powinno się umożliwić ptakom gniazdowanie np. poprzez powieszenie budek lęgowych lub pozostawienie/stworzenie miejsc korzystnych do zakładania gniazd. Wskazanych powyżej danych nie można jednak traktować jako wytycznych do obszarów koniecznych do wyłączenia z jakiegokolwiek zainwestowania. Zwraca się jedynie uwagę na tereny, które charakteryzują się dużą bioróżnorodnością i dlatego każde działanie w ich rejonie musi być dokładnie przeanalizowanie pod kątem oddziaływań środowiskowych. </w:t>
      </w:r>
    </w:p>
    <w:p w14:paraId="503B206A" w14:textId="77777777" w:rsidR="008C6AF2" w:rsidRPr="000172A3" w:rsidRDefault="008C6AF2" w:rsidP="008C6AF2">
      <w:pPr>
        <w:suppressAutoHyphens/>
        <w:spacing w:after="4" w:line="360" w:lineRule="auto"/>
        <w:jc w:val="both"/>
        <w:rPr>
          <w:rFonts w:eastAsia="Calibri" w:cstheme="minorHAnsi"/>
          <w:color w:val="000000"/>
          <w:lang w:eastAsia="pl-PL"/>
        </w:rPr>
      </w:pPr>
    </w:p>
    <w:p w14:paraId="07576292" w14:textId="1825D531" w:rsidR="008C6AF2" w:rsidRDefault="008C6AF2" w:rsidP="008C6AF2">
      <w:pPr>
        <w:suppressAutoHyphens/>
        <w:spacing w:after="4" w:line="360" w:lineRule="auto"/>
        <w:jc w:val="both"/>
        <w:rPr>
          <w:rFonts w:eastAsia="Calibri" w:cstheme="minorHAnsi"/>
          <w:color w:val="000000"/>
          <w:lang w:eastAsia="pl-PL"/>
        </w:rPr>
      </w:pPr>
      <w:r w:rsidRPr="000172A3">
        <w:rPr>
          <w:rFonts w:eastAsia="Calibri" w:cstheme="minorHAnsi"/>
          <w:color w:val="000000"/>
          <w:lang w:eastAsia="pl-PL"/>
        </w:rPr>
        <w:lastRenderedPageBreak/>
        <w:t>Uwzględniając wskazania w formularzu danych dla obszar</w:t>
      </w:r>
      <w:r>
        <w:rPr>
          <w:rFonts w:eastAsia="Calibri" w:cstheme="minorHAnsi"/>
          <w:color w:val="000000"/>
          <w:lang w:eastAsia="pl-PL"/>
        </w:rPr>
        <w:t>ów</w:t>
      </w:r>
      <w:r w:rsidRPr="000172A3">
        <w:rPr>
          <w:rFonts w:eastAsia="Calibri" w:cstheme="minorHAnsi"/>
          <w:color w:val="000000"/>
          <w:lang w:eastAsia="pl-PL"/>
        </w:rPr>
        <w:t xml:space="preserve"> Natura 2000 zlokalizowan</w:t>
      </w:r>
      <w:r>
        <w:rPr>
          <w:rFonts w:eastAsia="Calibri" w:cstheme="minorHAnsi"/>
          <w:color w:val="000000"/>
          <w:lang w:eastAsia="pl-PL"/>
        </w:rPr>
        <w:t>ych</w:t>
      </w:r>
      <w:r w:rsidRPr="000172A3">
        <w:rPr>
          <w:rFonts w:eastAsia="Calibri" w:cstheme="minorHAnsi"/>
          <w:color w:val="000000"/>
          <w:lang w:eastAsia="pl-PL"/>
        </w:rPr>
        <w:t xml:space="preserve"> na terenie Gminy</w:t>
      </w:r>
      <w:r w:rsidR="00ED4C47">
        <w:rPr>
          <w:rFonts w:eastAsia="Calibri" w:cstheme="minorHAnsi"/>
          <w:color w:val="000000"/>
          <w:lang w:eastAsia="pl-PL"/>
        </w:rPr>
        <w:t xml:space="preserve"> Bedlno</w:t>
      </w:r>
      <w:r w:rsidRPr="000172A3">
        <w:rPr>
          <w:rFonts w:eastAsia="Calibri" w:cstheme="minorHAnsi"/>
          <w:color w:val="000000"/>
          <w:lang w:eastAsia="pl-PL"/>
        </w:rPr>
        <w:t xml:space="preserve"> stwierdzono, iż, założenia </w:t>
      </w:r>
      <w:r w:rsidR="00ED4C47">
        <w:rPr>
          <w:rFonts w:eastAsia="Calibri" w:cstheme="minorHAnsi"/>
          <w:color w:val="000000"/>
          <w:lang w:eastAsia="pl-PL"/>
        </w:rPr>
        <w:t xml:space="preserve">Strategii Rozwoju Gminy Bedlno </w:t>
      </w:r>
      <w:r w:rsidRPr="006D3656">
        <w:rPr>
          <w:rFonts w:eastAsia="Calibri" w:cstheme="minorHAnsi"/>
          <w:color w:val="000000"/>
          <w:lang w:eastAsia="pl-PL"/>
        </w:rPr>
        <w:t>na lata 202</w:t>
      </w:r>
      <w:r w:rsidR="00ED4C47">
        <w:rPr>
          <w:rFonts w:eastAsia="Calibri" w:cstheme="minorHAnsi"/>
          <w:color w:val="000000"/>
          <w:lang w:eastAsia="pl-PL"/>
        </w:rPr>
        <w:t>7</w:t>
      </w:r>
      <w:r w:rsidRPr="006D3656">
        <w:rPr>
          <w:rFonts w:eastAsia="Calibri" w:cstheme="minorHAnsi"/>
          <w:color w:val="000000"/>
          <w:lang w:eastAsia="pl-PL"/>
        </w:rPr>
        <w:t>-203</w:t>
      </w:r>
      <w:r w:rsidR="00ED4C47">
        <w:rPr>
          <w:rFonts w:eastAsia="Calibri" w:cstheme="minorHAnsi"/>
          <w:color w:val="000000"/>
          <w:lang w:eastAsia="pl-PL"/>
        </w:rPr>
        <w:t>7</w:t>
      </w:r>
      <w:r>
        <w:rPr>
          <w:rFonts w:eastAsia="Calibri" w:cstheme="minorHAnsi"/>
          <w:color w:val="000000"/>
          <w:lang w:eastAsia="pl-PL"/>
        </w:rPr>
        <w:t xml:space="preserve"> </w:t>
      </w:r>
      <w:r w:rsidRPr="000172A3">
        <w:rPr>
          <w:rFonts w:eastAsia="Calibri" w:cstheme="minorHAnsi"/>
          <w:color w:val="000000"/>
          <w:lang w:eastAsia="pl-PL"/>
        </w:rPr>
        <w:t>nie wpłyną na cele ochrony oraz integralność tego obszaru. Po analizie zaplanowanych przedsięwzięć stwierdzono, że realizowane zadani</w:t>
      </w:r>
      <w:r>
        <w:rPr>
          <w:rFonts w:eastAsia="Calibri" w:cstheme="minorHAnsi"/>
          <w:color w:val="000000"/>
          <w:lang w:eastAsia="pl-PL"/>
        </w:rPr>
        <w:t>a</w:t>
      </w:r>
      <w:r w:rsidRPr="000172A3">
        <w:rPr>
          <w:rFonts w:eastAsia="Calibri" w:cstheme="minorHAnsi"/>
          <w:color w:val="000000"/>
          <w:lang w:eastAsia="pl-PL"/>
        </w:rPr>
        <w:t xml:space="preserve"> nie stanowią zagrożeń dla zachowania właściwego stanu ochrony gatunków i siedlisk przyrodniczych będących przedmiotami ochrony ww. obszaru Natura 2000. Dla obszar</w:t>
      </w:r>
      <w:r>
        <w:rPr>
          <w:rFonts w:eastAsia="Calibri" w:cstheme="minorHAnsi"/>
          <w:color w:val="000000"/>
          <w:lang w:eastAsia="pl-PL"/>
        </w:rPr>
        <w:t>ów</w:t>
      </w:r>
      <w:r w:rsidRPr="000172A3">
        <w:rPr>
          <w:rFonts w:eastAsia="Calibri" w:cstheme="minorHAnsi"/>
          <w:color w:val="000000"/>
          <w:lang w:eastAsia="pl-PL"/>
        </w:rPr>
        <w:t xml:space="preserve"> Natura 2000 zlokalizowan</w:t>
      </w:r>
      <w:r>
        <w:rPr>
          <w:rFonts w:eastAsia="Calibri" w:cstheme="minorHAnsi"/>
          <w:color w:val="000000"/>
          <w:lang w:eastAsia="pl-PL"/>
        </w:rPr>
        <w:t>ych</w:t>
      </w:r>
      <w:r w:rsidRPr="000172A3">
        <w:rPr>
          <w:rFonts w:eastAsia="Calibri" w:cstheme="minorHAnsi"/>
          <w:color w:val="000000"/>
          <w:lang w:eastAsia="pl-PL"/>
        </w:rPr>
        <w:t xml:space="preserve"> na obszarze Gminy </w:t>
      </w:r>
      <w:r w:rsidR="00ED4C47">
        <w:rPr>
          <w:rFonts w:eastAsia="Calibri" w:cstheme="minorHAnsi"/>
          <w:color w:val="000000"/>
          <w:lang w:eastAsia="pl-PL"/>
        </w:rPr>
        <w:t>Bedlno</w:t>
      </w:r>
      <w:r w:rsidRPr="000172A3">
        <w:rPr>
          <w:rFonts w:eastAsia="Calibri" w:cstheme="minorHAnsi"/>
          <w:color w:val="000000"/>
          <w:lang w:eastAsia="pl-PL"/>
        </w:rPr>
        <w:t xml:space="preserve"> został</w:t>
      </w:r>
      <w:r>
        <w:rPr>
          <w:rFonts w:eastAsia="Calibri" w:cstheme="minorHAnsi"/>
          <w:color w:val="000000"/>
          <w:lang w:eastAsia="pl-PL"/>
        </w:rPr>
        <w:t>y</w:t>
      </w:r>
      <w:r w:rsidRPr="000172A3">
        <w:rPr>
          <w:rFonts w:eastAsia="Calibri" w:cstheme="minorHAnsi"/>
          <w:color w:val="000000"/>
          <w:lang w:eastAsia="pl-PL"/>
        </w:rPr>
        <w:t xml:space="preserve"> ustanowion</w:t>
      </w:r>
      <w:r>
        <w:rPr>
          <w:rFonts w:eastAsia="Calibri" w:cstheme="minorHAnsi"/>
          <w:color w:val="000000"/>
          <w:lang w:eastAsia="pl-PL"/>
        </w:rPr>
        <w:t>e</w:t>
      </w:r>
      <w:r w:rsidRPr="000172A3">
        <w:rPr>
          <w:rFonts w:eastAsia="Calibri" w:cstheme="minorHAnsi"/>
          <w:color w:val="000000"/>
          <w:lang w:eastAsia="pl-PL"/>
        </w:rPr>
        <w:t xml:space="preserve"> plan</w:t>
      </w:r>
      <w:r>
        <w:rPr>
          <w:rFonts w:eastAsia="Calibri" w:cstheme="minorHAnsi"/>
          <w:color w:val="000000"/>
          <w:lang w:eastAsia="pl-PL"/>
        </w:rPr>
        <w:t>y</w:t>
      </w:r>
      <w:r w:rsidRPr="000172A3">
        <w:rPr>
          <w:rFonts w:eastAsia="Calibri" w:cstheme="minorHAnsi"/>
          <w:color w:val="000000"/>
          <w:lang w:eastAsia="pl-PL"/>
        </w:rPr>
        <w:t xml:space="preserve"> zadań ochronnych</w:t>
      </w:r>
      <w:r w:rsidR="00ED4C47">
        <w:rPr>
          <w:rFonts w:eastAsia="Calibri" w:cstheme="minorHAnsi"/>
          <w:color w:val="000000"/>
          <w:lang w:eastAsia="pl-PL"/>
        </w:rPr>
        <w:t xml:space="preserve">. </w:t>
      </w:r>
      <w:r>
        <w:rPr>
          <w:rFonts w:eastAsia="Calibri" w:cstheme="minorHAnsi"/>
          <w:color w:val="000000"/>
          <w:lang w:eastAsia="pl-PL"/>
        </w:rPr>
        <w:t>D</w:t>
      </w:r>
      <w:r w:rsidRPr="00FD6A50">
        <w:rPr>
          <w:rFonts w:eastAsia="Calibri" w:cstheme="minorHAnsi"/>
          <w:color w:val="000000"/>
          <w:lang w:eastAsia="pl-PL"/>
        </w:rPr>
        <w:t xml:space="preserve">ziałania podejmowane w ramach niniejszego dokumentu będą realizowane w taki sposób, aby nie spowodować negatywnego wpływu na cele ochrony </w:t>
      </w:r>
      <w:r>
        <w:rPr>
          <w:rFonts w:eastAsia="Calibri" w:cstheme="minorHAnsi"/>
          <w:color w:val="000000"/>
          <w:lang w:eastAsia="pl-PL"/>
        </w:rPr>
        <w:t>o</w:t>
      </w:r>
      <w:r w:rsidRPr="00FD6A50">
        <w:rPr>
          <w:rFonts w:eastAsia="Calibri" w:cstheme="minorHAnsi"/>
          <w:color w:val="000000"/>
          <w:lang w:eastAsia="pl-PL"/>
        </w:rPr>
        <w:t>bszar</w:t>
      </w:r>
      <w:r>
        <w:rPr>
          <w:rFonts w:eastAsia="Calibri" w:cstheme="minorHAnsi"/>
          <w:color w:val="000000"/>
          <w:lang w:eastAsia="pl-PL"/>
        </w:rPr>
        <w:t>ów</w:t>
      </w:r>
      <w:r w:rsidRPr="00FD6A50">
        <w:rPr>
          <w:rFonts w:eastAsia="Calibri" w:cstheme="minorHAnsi"/>
          <w:color w:val="000000"/>
          <w:lang w:eastAsia="pl-PL"/>
        </w:rPr>
        <w:t xml:space="preserve"> Natura 2000. </w:t>
      </w:r>
      <w:r>
        <w:rPr>
          <w:rFonts w:eastAsia="Calibri" w:cstheme="minorHAnsi"/>
          <w:color w:val="000000"/>
          <w:lang w:eastAsia="pl-PL"/>
        </w:rPr>
        <w:t xml:space="preserve">W standardowych formularzach danych jako potencjalne zagrożenie dla wybranych gatunków ptaków wskazano np. elektrownie wiatrowe, turystykę, sporty wodne i rekreację – nie są to działania, które zostały zaplanowane w ramach niniejszego dokumentu. Działania zaplanowane w ramach </w:t>
      </w:r>
      <w:r w:rsidR="00ED4C47">
        <w:rPr>
          <w:rFonts w:eastAsia="Calibri" w:cstheme="minorHAnsi"/>
          <w:color w:val="000000"/>
          <w:lang w:eastAsia="pl-PL"/>
        </w:rPr>
        <w:t>Strategii</w:t>
      </w:r>
      <w:r>
        <w:rPr>
          <w:rFonts w:eastAsia="Calibri" w:cstheme="minorHAnsi"/>
          <w:color w:val="000000"/>
          <w:lang w:eastAsia="pl-PL"/>
        </w:rPr>
        <w:t xml:space="preserve"> nie stanowią zagrożeń dla gatunków będących przedmiotem ochrony ww. obszarów Natura 2000.</w:t>
      </w:r>
    </w:p>
    <w:p w14:paraId="3E6D2945" w14:textId="77777777" w:rsidR="008C6AF2" w:rsidRPr="000172A3" w:rsidRDefault="008C6AF2" w:rsidP="008C6AF2">
      <w:pPr>
        <w:suppressAutoHyphens/>
        <w:spacing w:after="4" w:line="360" w:lineRule="auto"/>
        <w:jc w:val="both"/>
        <w:rPr>
          <w:rFonts w:eastAsia="Calibri" w:cstheme="minorHAnsi"/>
          <w:color w:val="000000"/>
          <w:lang w:eastAsia="pl-PL"/>
        </w:rPr>
      </w:pPr>
    </w:p>
    <w:p w14:paraId="7CD518AD" w14:textId="0F00EEA3" w:rsidR="008C6AF2" w:rsidRPr="000172A3" w:rsidRDefault="008C6AF2" w:rsidP="008C6AF2">
      <w:pPr>
        <w:suppressAutoHyphens/>
        <w:spacing w:after="4" w:line="360" w:lineRule="auto"/>
        <w:jc w:val="both"/>
        <w:rPr>
          <w:rFonts w:eastAsia="Calibri" w:cstheme="minorHAnsi"/>
          <w:color w:val="000000"/>
          <w:lang w:eastAsia="pl-PL"/>
        </w:rPr>
      </w:pPr>
      <w:r w:rsidRPr="000172A3">
        <w:rPr>
          <w:rFonts w:eastAsia="Calibri" w:cstheme="minorHAnsi"/>
          <w:color w:val="000000"/>
          <w:lang w:eastAsia="pl-PL"/>
        </w:rPr>
        <w:t xml:space="preserve">W przypadku obszarów Natura 2000 mogą one być chronione w różny sposób – gospodarka człowieka nie musi być w ogóle ograniczana, a niekiedy nawet dla zachowania ekosystemów półnaturalnych, wspiera się pewne jej formy. Ochrona musi być po prostu skuteczna, co jest weryfikowane w ramach obowiązkowego monitoringu. Zgodnie z zapisami art. 33, ust. 1 ustawy o ochronie przyrody na obszarach Natura 2000 są zabronione działania, które mogą w istotny sposób pogorszyć stan siedlisk przyrodniczych oraz siedlisk gatunków roślin i zwierząt, a także w istotny sposób mogą wpłynąć negatywnie na gatunki, dla których ochrony został wyznaczony obszar Natura 2000. Realizacja założeń </w:t>
      </w:r>
      <w:r w:rsidR="00ED4C47">
        <w:rPr>
          <w:rFonts w:eastAsia="Calibri" w:cstheme="minorHAnsi"/>
          <w:color w:val="000000"/>
          <w:lang w:eastAsia="pl-PL"/>
        </w:rPr>
        <w:t>Strategii</w:t>
      </w:r>
      <w:r w:rsidRPr="000172A3">
        <w:rPr>
          <w:rFonts w:eastAsia="Calibri" w:cstheme="minorHAnsi"/>
          <w:color w:val="000000"/>
          <w:lang w:eastAsia="pl-PL"/>
        </w:rPr>
        <w:t xml:space="preserve"> odbywać się będzie zgodnie z ww. przepisami. Przestrzegane będą obowiązujące na tym obszarze zakazy oraz uwzględniane istniejące i potencjalne zagrożenia oraz cele ochrony. Wobec powyższego nie stwierdza się, aby przewidziane do realizacji przedsięwzięcia znacząco oddziaływały na liczne obszary chronione występujące na terenie gminy.</w:t>
      </w:r>
    </w:p>
    <w:p w14:paraId="6E0DFC4B" w14:textId="77777777" w:rsidR="005522E5" w:rsidRPr="005522E5" w:rsidRDefault="005522E5" w:rsidP="005522E5">
      <w:pPr>
        <w:suppressAutoHyphens/>
        <w:spacing w:after="4" w:line="360" w:lineRule="auto"/>
        <w:jc w:val="both"/>
        <w:rPr>
          <w:rFonts w:eastAsia="Calibri" w:cs="Open Sans"/>
          <w:color w:val="000000"/>
          <w:szCs w:val="24"/>
          <w:lang w:eastAsia="pl-PL"/>
        </w:rPr>
      </w:pPr>
    </w:p>
    <w:p w14:paraId="2994C81A" w14:textId="77777777" w:rsidR="005522E5" w:rsidRPr="005522E5" w:rsidRDefault="005522E5" w:rsidP="005522E5">
      <w:pPr>
        <w:suppressAutoHyphens/>
        <w:spacing w:after="4" w:line="360" w:lineRule="auto"/>
        <w:jc w:val="both"/>
        <w:rPr>
          <w:rFonts w:eastAsia="Calibri" w:cs="Open Sans"/>
          <w:color w:val="000000"/>
          <w:szCs w:val="24"/>
          <w:lang w:eastAsia="pl-PL"/>
        </w:rPr>
      </w:pPr>
      <w:r w:rsidRPr="005522E5">
        <w:rPr>
          <w:rFonts w:eastAsia="Calibri" w:cs="Open Sans"/>
          <w:color w:val="000000"/>
          <w:szCs w:val="24"/>
          <w:lang w:eastAsia="pl-PL"/>
        </w:rPr>
        <w:t xml:space="preserve">Nie przewiduje się zmniejszenia liczebności populacji, kurczenia się siedlisk niezbędnych do ich prawidłowego funkcjonowania lub ograniczenia zasięgu występowania gatunków objętych ochroną. Przy ocenie potencjalnego negatywnego oddziaływania przedsięwzięcia na siedliska przyrodnicze należy przede wszystkim ocenić je pod kątem wymagań poszczególnych siedlisk. </w:t>
      </w:r>
      <w:r w:rsidRPr="005522E5">
        <w:rPr>
          <w:rFonts w:eastAsia="Calibri" w:cs="Open Sans"/>
          <w:color w:val="000000"/>
          <w:szCs w:val="24"/>
          <w:lang w:eastAsia="pl-PL"/>
        </w:rPr>
        <w:br/>
        <w:t xml:space="preserve">W kontekście stanu ochrony zaniechanie dotychczasowej działalności może być również traktowane jako działanie potencjalnie negatywnie oddziałujące na siedliska.  W celu uniknięcia </w:t>
      </w:r>
      <w:r w:rsidRPr="005522E5">
        <w:rPr>
          <w:rFonts w:eastAsia="Calibri" w:cs="Open Sans"/>
          <w:color w:val="000000"/>
          <w:szCs w:val="24"/>
          <w:lang w:eastAsia="pl-PL"/>
        </w:rPr>
        <w:lastRenderedPageBreak/>
        <w:t xml:space="preserve">nieumyślnego niszczenia siedlisk gatunków należy przed przystąpieniem do prac dokonać obserwacji lokalizacji inwestycji pod kątem występowania gatunków chronionych. Dla złagodzenia negatywnego oddziaływania na środowisko przyrodnicze należy unikać prowadzenia prac w okresie lęgowym oraz rozrodczym. W miarę posiadanych możliwości powinno się umożliwić ptakom gniazdowanie np. poprzez powieszenie budek lęgowych lub pozostawienie/stworzenie miejsc korzystnych do zakładania gniazd. Wskazanych powyżej danych nie można jednak traktować jako wytycznych do obszarów koniecznych do wyłączenia z jakiegokolwiek zainwestowania. Zwraca się jedynie uwagę na tereny, które charakteryzują się dużą bioróżnorodnością i dlatego każde działanie w ich rejonie musi być dokładnie przeanalizowanie pod kątem oddziaływań środowiskowych. </w:t>
      </w:r>
    </w:p>
    <w:p w14:paraId="5A1BA529" w14:textId="77777777" w:rsidR="005522E5" w:rsidRDefault="005522E5" w:rsidP="005522E5">
      <w:pPr>
        <w:spacing w:line="360" w:lineRule="auto"/>
        <w:jc w:val="both"/>
        <w:rPr>
          <w:rFonts w:cs="Open Sans"/>
          <w:szCs w:val="20"/>
        </w:rPr>
      </w:pPr>
    </w:p>
    <w:p w14:paraId="240CA669" w14:textId="28155217" w:rsidR="00624B56" w:rsidRPr="00624B56" w:rsidRDefault="00731AFC" w:rsidP="00624B56">
      <w:pPr>
        <w:spacing w:after="4" w:line="360" w:lineRule="auto"/>
        <w:jc w:val="both"/>
        <w:rPr>
          <w:rFonts w:cs="Open Sans"/>
          <w:szCs w:val="20"/>
          <w:lang w:eastAsia="pl-PL"/>
        </w:rPr>
      </w:pPr>
      <w:r>
        <w:rPr>
          <w:rFonts w:cs="Open Sans"/>
          <w:szCs w:val="20"/>
          <w:lang w:eastAsia="pl-PL"/>
        </w:rPr>
        <w:t>Z</w:t>
      </w:r>
      <w:r w:rsidR="007F227D" w:rsidRPr="00E56AE0">
        <w:rPr>
          <w:rFonts w:cs="Open Sans"/>
          <w:szCs w:val="20"/>
          <w:lang w:eastAsia="pl-PL"/>
        </w:rPr>
        <w:t xml:space="preserve">adania zaplanowane w ramach Strategii nie stanowią zakazów ustanowionych w stosunku do pomników przyrody zlokalizowanych na terenie Gminy. </w:t>
      </w:r>
      <w:r w:rsidR="00624B56">
        <w:rPr>
          <w:rFonts w:cs="Open Sans"/>
          <w:szCs w:val="20"/>
          <w:lang w:eastAsia="pl-PL"/>
        </w:rPr>
        <w:t>Z uwagi na charakter działań przewidzianych w ramach dokumentu nie przewiduje się negatywnego oddziaływania na obszary Natura 2000. Zgodnie z art. 33 ustawy o ochronie przyrody z</w:t>
      </w:r>
      <w:r w:rsidR="00624B56" w:rsidRPr="00624B56">
        <w:rPr>
          <w:rFonts w:cs="Open Sans"/>
          <w:szCs w:val="20"/>
          <w:lang w:eastAsia="pl-PL"/>
        </w:rPr>
        <w:t>abrania się</w:t>
      </w:r>
      <w:r w:rsidR="00624B56">
        <w:rPr>
          <w:rFonts w:cs="Open Sans"/>
          <w:szCs w:val="20"/>
          <w:lang w:eastAsia="pl-PL"/>
        </w:rPr>
        <w:t xml:space="preserve"> </w:t>
      </w:r>
      <w:r w:rsidR="00624B56" w:rsidRPr="00624B56">
        <w:rPr>
          <w:rFonts w:cs="Open Sans"/>
          <w:szCs w:val="20"/>
          <w:lang w:eastAsia="pl-PL"/>
        </w:rPr>
        <w:t>zezwoleni</w:t>
      </w:r>
      <w:r w:rsidR="00624B56">
        <w:rPr>
          <w:rFonts w:cs="Open Sans"/>
          <w:szCs w:val="20"/>
          <w:lang w:eastAsia="pl-PL"/>
        </w:rPr>
        <w:t>a</w:t>
      </w:r>
      <w:r w:rsidR="00624B56" w:rsidRPr="00624B56">
        <w:rPr>
          <w:rFonts w:cs="Open Sans"/>
          <w:szCs w:val="20"/>
          <w:lang w:eastAsia="pl-PL"/>
        </w:rPr>
        <w:t xml:space="preserve"> na realizację przedsięwzięć o negatywnym oddziaływaniu na obszar Natura 2000, podejmowania działań mogących, osobno lub w połączeniu z innymi działaniami, znacząco negatywnie oddziaływać na cele ochrony obszaru Natura 2000, w tym w szczególności:</w:t>
      </w:r>
    </w:p>
    <w:p w14:paraId="29E0AB5D" w14:textId="77777777" w:rsidR="00624B56" w:rsidRPr="00624B56" w:rsidRDefault="00624B56">
      <w:pPr>
        <w:pStyle w:val="Akapitzlist"/>
        <w:numPr>
          <w:ilvl w:val="0"/>
          <w:numId w:val="70"/>
        </w:numPr>
        <w:spacing w:after="4" w:line="360" w:lineRule="auto"/>
        <w:rPr>
          <w:rFonts w:ascii="Open Sans" w:hAnsi="Open Sans" w:cs="Open Sans"/>
          <w:szCs w:val="20"/>
          <w:lang w:eastAsia="pl-PL"/>
        </w:rPr>
      </w:pPr>
      <w:r w:rsidRPr="00624B56">
        <w:rPr>
          <w:rFonts w:ascii="Open Sans" w:hAnsi="Open Sans" w:cs="Open Sans"/>
          <w:szCs w:val="20"/>
          <w:lang w:eastAsia="pl-PL"/>
        </w:rPr>
        <w:t>pogorszyć stan siedlisk przyrodniczych lub siedlisk gatunków roślin i zwierząt, dla których ochrony wyznaczono obszar Natura 2000 lub</w:t>
      </w:r>
    </w:p>
    <w:p w14:paraId="3FCFFACB" w14:textId="77777777" w:rsidR="00624B56" w:rsidRPr="00624B56" w:rsidRDefault="00624B56">
      <w:pPr>
        <w:pStyle w:val="Akapitzlist"/>
        <w:numPr>
          <w:ilvl w:val="0"/>
          <w:numId w:val="70"/>
        </w:numPr>
        <w:spacing w:after="4" w:line="360" w:lineRule="auto"/>
        <w:rPr>
          <w:rFonts w:ascii="Open Sans" w:hAnsi="Open Sans" w:cs="Open Sans"/>
          <w:szCs w:val="20"/>
          <w:lang w:eastAsia="pl-PL"/>
        </w:rPr>
      </w:pPr>
      <w:r w:rsidRPr="00624B56">
        <w:rPr>
          <w:rFonts w:ascii="Open Sans" w:hAnsi="Open Sans" w:cs="Open Sans"/>
          <w:szCs w:val="20"/>
          <w:lang w:eastAsia="pl-PL"/>
        </w:rPr>
        <w:t>wpłynąć negatywnie na gatunki, dla których ochrony został wyznaczony obszar Natura 2000, lub</w:t>
      </w:r>
    </w:p>
    <w:p w14:paraId="69DA5DE7" w14:textId="1069F904" w:rsidR="007F227D" w:rsidRPr="00624B56" w:rsidRDefault="00624B56">
      <w:pPr>
        <w:pStyle w:val="Akapitzlist"/>
        <w:numPr>
          <w:ilvl w:val="0"/>
          <w:numId w:val="70"/>
        </w:numPr>
        <w:spacing w:after="4" w:line="360" w:lineRule="auto"/>
        <w:rPr>
          <w:rFonts w:ascii="Open Sans" w:hAnsi="Open Sans" w:cs="Open Sans"/>
          <w:szCs w:val="20"/>
          <w:lang w:eastAsia="pl-PL"/>
        </w:rPr>
      </w:pPr>
      <w:r w:rsidRPr="00624B56">
        <w:rPr>
          <w:rFonts w:ascii="Open Sans" w:hAnsi="Open Sans" w:cs="Open Sans"/>
          <w:szCs w:val="20"/>
          <w:lang w:eastAsia="pl-PL"/>
        </w:rPr>
        <w:t xml:space="preserve">pogorszyć integralność obszaru Natura 2000 lub jego powiązania z innymi obszarami. </w:t>
      </w:r>
    </w:p>
    <w:p w14:paraId="5D49687E" w14:textId="77777777" w:rsidR="00575C58" w:rsidRPr="00E56AE0" w:rsidRDefault="00575C58" w:rsidP="00E56AE0">
      <w:pPr>
        <w:spacing w:after="4" w:line="360" w:lineRule="auto"/>
        <w:jc w:val="both"/>
        <w:rPr>
          <w:rFonts w:cs="Open Sans"/>
          <w:szCs w:val="20"/>
          <w:lang w:eastAsia="pl-PL"/>
        </w:rPr>
      </w:pPr>
    </w:p>
    <w:p w14:paraId="207630D9" w14:textId="425111A7" w:rsidR="00575C58" w:rsidRPr="00E56AE0" w:rsidRDefault="00575C58" w:rsidP="00E56AE0">
      <w:pPr>
        <w:spacing w:after="4" w:line="360" w:lineRule="auto"/>
        <w:jc w:val="both"/>
        <w:rPr>
          <w:rFonts w:cs="Open Sans"/>
          <w:szCs w:val="20"/>
          <w:lang w:eastAsia="pl-PL"/>
        </w:rPr>
      </w:pPr>
      <w:r w:rsidRPr="00E56AE0">
        <w:rPr>
          <w:rFonts w:cs="Open Sans"/>
          <w:szCs w:val="20"/>
          <w:lang w:eastAsia="pl-PL"/>
        </w:rPr>
        <w:t>Ustawodawca określił zgodnie z ustawą z dnia 16 kwietnia 2004 r. o ochronie przyrody (</w:t>
      </w:r>
      <w:proofErr w:type="spellStart"/>
      <w:r w:rsidRPr="00E56AE0">
        <w:rPr>
          <w:rFonts w:cs="Open Sans"/>
          <w:szCs w:val="20"/>
          <w:lang w:eastAsia="pl-PL"/>
        </w:rPr>
        <w:t>t.j</w:t>
      </w:r>
      <w:proofErr w:type="spellEnd"/>
      <w:r w:rsidRPr="00E56AE0">
        <w:rPr>
          <w:rFonts w:cs="Open Sans"/>
          <w:szCs w:val="20"/>
          <w:lang w:eastAsia="pl-PL"/>
        </w:rPr>
        <w:t>. Dz.U. 202</w:t>
      </w:r>
      <w:r w:rsidR="00ED4C47">
        <w:rPr>
          <w:rFonts w:cs="Open Sans"/>
          <w:szCs w:val="20"/>
          <w:lang w:eastAsia="pl-PL"/>
        </w:rPr>
        <w:t>6</w:t>
      </w:r>
      <w:r w:rsidRPr="00E56AE0">
        <w:rPr>
          <w:rFonts w:cs="Open Sans"/>
          <w:szCs w:val="20"/>
          <w:lang w:eastAsia="pl-PL"/>
        </w:rPr>
        <w:t xml:space="preserve"> poz. 1</w:t>
      </w:r>
      <w:r w:rsidR="00ED4C47">
        <w:rPr>
          <w:rFonts w:cs="Open Sans"/>
          <w:szCs w:val="20"/>
          <w:lang w:eastAsia="pl-PL"/>
        </w:rPr>
        <w:t>3</w:t>
      </w:r>
      <w:r w:rsidR="008C74B6">
        <w:rPr>
          <w:rFonts w:cs="Open Sans"/>
          <w:szCs w:val="20"/>
          <w:lang w:eastAsia="pl-PL"/>
        </w:rPr>
        <w:t xml:space="preserve"> ze zm.</w:t>
      </w:r>
      <w:r w:rsidRPr="00E56AE0">
        <w:rPr>
          <w:rFonts w:cs="Open Sans"/>
          <w:szCs w:val="20"/>
          <w:lang w:eastAsia="pl-PL"/>
        </w:rPr>
        <w:t xml:space="preserve">) katalog zakazów. Może nastąpić sytuacja, że przeprowadzenie planowanych czynności będzie mogło być zrealizowane dopiero po uzyskaniu stosownego odstępstwa od generalnej reguły, jaką jest ochrona gatunkowa. Realizacja zadań przewidzianych w Strategii będzie miała pośredni, neutralny oraz długoterminowy pozytywny wpływ na różnorodność występujących na tym terenie organizmów żywych. Na etapie realizacji inwestycji zwłaszcza liniowych potencjalne zagrożenie dla chronionych gatunków roślin, grzybów i zwierząt i ich siedliska, tereny zieleni, zadrzewienia przydrożne może być związane z zajęciem terenu pod inwestycję, robotami </w:t>
      </w:r>
      <w:r w:rsidRPr="00E56AE0">
        <w:rPr>
          <w:rFonts w:cs="Open Sans"/>
          <w:szCs w:val="20"/>
          <w:lang w:eastAsia="pl-PL"/>
        </w:rPr>
        <w:lastRenderedPageBreak/>
        <w:t xml:space="preserve">ziemnymi, składowaniem materiałów budowlanych, budową dróg dojazdowych, jak również rozjeżdżaniem terenu przez ciężkie maszyny. Należy pokreślić, że tego rodzaju oddziaływania mają charakter odwracalny i krótkookresowy. Miejsca występowania cennych roślin, zwierząt i grzybów należy chronić przed zainwestowaniem. Zmiany te mogą być uzależnione od możliwości uzyskania ewentualnych odstępstw od obowiązujących zakazów, przy czym należy dążyć do maksymalnej ochrony tych siedlisk. Należy w dalszym ciągu chronić i pielęgnować różnorodność biologiczną gminy poprzez odpowiednie zapisy w dokumentach planistycznych. Należy uwzględniać potrzeby rozwoju obszarów zurbanizowanych przy jednoczesnym poszanowaniu przyrody, różnorodności biologicznej i krajobrazu. Należy chronić już istniejące formy ochrony przyrody przed ich degradacją lub przed zmniejszeniem obszaru objętego ochroną. Pomniki przyrody powinny być pielęgnowane zgodnie z podjętą uchwałą rady gminy. Przed podjęciem uchwały uzgadniającej zakres i warunki przeprowadzenia zabiegów pielęgnacyjnych muszą zostać przeprowadzone oględziny drzewa pomnikowego. Działania te będą mieć długoterminowy pozytywny wpływ na liczebność zwierząt, różnorodność roślin, zachowanie spójności krajobrazu. Pośrednio wpłynie to także na jakość powietrza – pochłanianie nadmiaru dwutlenku węgla przez rośliny, na jakość gleb oraz zasoby i jakość wód powierzchniowych i podziemnych. </w:t>
      </w:r>
    </w:p>
    <w:p w14:paraId="713CC90C" w14:textId="77777777" w:rsidR="00575C58" w:rsidRPr="00E56AE0" w:rsidRDefault="00575C58" w:rsidP="00E56AE0">
      <w:pPr>
        <w:spacing w:after="4" w:line="360" w:lineRule="auto"/>
        <w:jc w:val="both"/>
        <w:rPr>
          <w:rFonts w:cs="Open Sans"/>
          <w:szCs w:val="20"/>
          <w:lang w:eastAsia="pl-PL"/>
        </w:rPr>
      </w:pPr>
    </w:p>
    <w:p w14:paraId="0F86602D" w14:textId="77777777" w:rsidR="00ED4C47" w:rsidRDefault="00575C58" w:rsidP="00ED4C47">
      <w:pPr>
        <w:suppressAutoHyphens/>
        <w:spacing w:after="4" w:line="360" w:lineRule="auto"/>
        <w:jc w:val="both"/>
        <w:rPr>
          <w:rFonts w:eastAsia="Calibri" w:cs="Open Sans"/>
          <w:color w:val="000000"/>
          <w:szCs w:val="24"/>
          <w:lang w:eastAsia="pl-PL"/>
        </w:rPr>
      </w:pPr>
      <w:r w:rsidRPr="00ED4C47">
        <w:rPr>
          <w:rFonts w:cs="Open Sans"/>
          <w:szCs w:val="20"/>
          <w:lang w:eastAsia="pl-PL"/>
        </w:rPr>
        <w:t>Na etapie realizacji działań przewidzianych w projekcie Strategii, należy przestrzegać przepisów dotyczących ochrony gatunkowej (w tym w głównej mierze: zakazów niszczenia siedlisk i miejsc związanych z rozrodem gatunków chronionych, umyślnego zabijania, okaleczania lub chwytania oraz przypadkowego płoszenia i niepokojenia), określonych w rozporządzeniu Ministra Środowiska z dnia 9 października 2014 r. w sprawie ochrony gatunkowej grzybów (Dz. U. z 2014 r. poz. 1408), rozporządzeniu Ministra Środowiska z dnia 16 grudnia 2016 r. w sprawie ochrony gatunkowej zwierząt (Dz. U. z 2022 r. poz. 2380), rozporządzeniu Ministra Środowiska z dnia 9 października 2014 r. w sprawie ochrony gatunkowej roślin (Dz. U. z 2014 r. poz. 1409), a także określonych w ustawie o ochronie przyrody. Przed podjęciem prac należy przeprowadzić inwentaryzację pod kątem występowania chronionych gatunków płazów i gadów. W razie stwierdzenia występowania chronionych gatunków płazów i gadów termin i sposób wykonania prac należy dostosować do okresów ich migracji i rozrodu.</w:t>
      </w:r>
      <w:r w:rsidR="00ED4C47" w:rsidRPr="00ED4C47">
        <w:rPr>
          <w:rFonts w:cs="Open Sans"/>
          <w:szCs w:val="20"/>
          <w:lang w:eastAsia="pl-PL"/>
        </w:rPr>
        <w:t xml:space="preserve"> </w:t>
      </w:r>
      <w:r w:rsidR="00ED4C47" w:rsidRPr="00ED4C47">
        <w:rPr>
          <w:rFonts w:eastAsia="Calibri" w:cs="Open Sans"/>
          <w:color w:val="000000"/>
          <w:szCs w:val="24"/>
          <w:lang w:eastAsia="pl-PL"/>
        </w:rPr>
        <w:t xml:space="preserve">Przed podjęciem prac należy przeprowadzić inwentaryzację przyrodniczą pod kątem występowania chronionych gatunków zwierząt w tym ptaków i nietoperzy, na drzewach i krzewach, które przewidziane będą do wycinki. W razie stwierdzenia występowania chronionych gatunków zwierzą termin i sposób wykonania prac należy dostosować do ich okresów lęgowych, rozrodczych i hibernacji, a w przypadku naruszenia zakazów obowiązujących w stosunku </w:t>
      </w:r>
      <w:r w:rsidR="00ED4C47" w:rsidRPr="00ED4C47">
        <w:rPr>
          <w:rFonts w:eastAsia="Calibri" w:cs="Open Sans"/>
          <w:color w:val="000000"/>
          <w:szCs w:val="24"/>
          <w:lang w:eastAsia="pl-PL"/>
        </w:rPr>
        <w:lastRenderedPageBreak/>
        <w:t xml:space="preserve">do gatunków objętych ochroną zwrócić się do właściwego regionalnego dyrektora ochrony środowiska lub do Generalnego Dyrektora Ochrony Środowiska o uzyskanie zezwolenia na odstępstwa od obowiązujących zakazów. Zgodnie z art. 56 ust. 1 i 2 ustawy o ochronie przyrody Generalny Dyrektor Ochrony Środowiska lub regionalny dyrektor ochrony środowiska może zezwolić na odstępstwa od zakazów obowiązujących w stosunku do gatunków chronionych z uwzględnieniem art. 56 ust. 4, 4a, 4b, 4c, 4d i 5 ustawy o ochronie przyrody. </w:t>
      </w:r>
    </w:p>
    <w:p w14:paraId="164FE96C" w14:textId="77777777" w:rsidR="00A80590" w:rsidRDefault="00A80590" w:rsidP="00ED4C47">
      <w:pPr>
        <w:suppressAutoHyphens/>
        <w:spacing w:after="4" w:line="360" w:lineRule="auto"/>
        <w:jc w:val="both"/>
        <w:rPr>
          <w:rFonts w:eastAsia="Calibri" w:cs="Open Sans"/>
          <w:color w:val="000000"/>
          <w:szCs w:val="24"/>
          <w:lang w:eastAsia="pl-PL"/>
        </w:rPr>
      </w:pPr>
    </w:p>
    <w:p w14:paraId="5887E9B6" w14:textId="595E6187" w:rsidR="00A80590" w:rsidRPr="00A80590" w:rsidRDefault="00A80590" w:rsidP="00A80590">
      <w:pPr>
        <w:suppressAutoHyphens/>
        <w:spacing w:after="4" w:line="360" w:lineRule="auto"/>
        <w:jc w:val="both"/>
        <w:rPr>
          <w:rFonts w:eastAsia="Calibri" w:cs="Open Sans"/>
          <w:color w:val="000000"/>
          <w:szCs w:val="24"/>
          <w:lang w:eastAsia="pl-PL"/>
        </w:rPr>
      </w:pPr>
      <w:r w:rsidRPr="00A80590">
        <w:rPr>
          <w:rFonts w:eastAsia="Calibri" w:cs="Open Sans"/>
          <w:color w:val="000000"/>
          <w:szCs w:val="24"/>
          <w:lang w:eastAsia="pl-PL"/>
        </w:rPr>
        <w:t>Z uwagi na prawdopodobieństwo konieczności usuwania drzew i krzewów w związku z realizacją planowanych zadań, należy wziąć pod uwagę, że drzewa oraz krzewy wymagają szczególnej uwagi podczas wszystkich etapów procesu inwestycyjnego. Najgroźniejszymi dla życia drzew są wszystkie te czynniki, które negatywnie wpływają na rozwój ich korzeni. Nie wolno dopuścić, aby wokół drzew sąsiadujących z planowaną inwestycją doszło do zmiany poziomu gruntu ani zagęszczenia gleby, wskutek składowania materiałów budowlanych pod drzewami. Należy również pamiętać, aby zabezpieczyć drzewa przed zmianą właściwości chemicznych gleby przez zanieczyszczenie wodą używaną na budowie np. z wapnem i cementem. Podczas prac inwestycyjnych sąsiadujących z drzewami należy pamiętać o zastosowaniu rozwiązań zapewniających ochronę drzew i gleby tj. zastosowanie ogrodzenia tymczasowego strefy ochrony drzew (SOD) - wyznaczonej przez inspektora nadzoru dendrologicznego, zastosowanie murków oporowych na granicy SOD w celu zachowania oryginalnego poziomu gruntu, zabezpieczenie konarów i pni (nie należy wycinać całych konarów, ogławiać ani podkrzesywać koron drzew). W przypadku konieczności pozostawienia otwartej ściany wykopu w SOD, na czas robót budowlanych, konieczne jest zamontowanie ekranu korzeniowego w celu ochrony przed przesuszeniem i przemarznięciem korzeni żywicielskich. Należy pamiętać, że ochrona systemu korzeniowego jest konieczna dla przyszłego stanu zdrowia, wzrostu i bezpieczeństwa drzew. (Suchocka M., 2016, Organizacja prac budowlanych na terenach zadrzewionych, Warszawa). Inwestor zobowiązany jest do przestrzegania art. 75 ustawy z dnia 27 kwietnia 2001 r. Prawo ochrony środowiska (</w:t>
      </w:r>
      <w:proofErr w:type="spellStart"/>
      <w:r w:rsidRPr="00A80590">
        <w:rPr>
          <w:rFonts w:eastAsia="Calibri" w:cs="Open Sans"/>
          <w:color w:val="000000"/>
          <w:szCs w:val="24"/>
          <w:lang w:eastAsia="pl-PL"/>
        </w:rPr>
        <w:t>t.j</w:t>
      </w:r>
      <w:proofErr w:type="spellEnd"/>
      <w:r w:rsidRPr="00A80590">
        <w:rPr>
          <w:rFonts w:eastAsia="Calibri" w:cs="Open Sans"/>
          <w:color w:val="000000"/>
          <w:szCs w:val="24"/>
          <w:lang w:eastAsia="pl-PL"/>
        </w:rPr>
        <w:t>. Dz. U. z 2025 r. poz. 647 ze zm.), tj. uwzględnienia ochrony środowiska w trakcie prac budowlanych. Zapisy ustawy Prawo ochrony środowiska zobowiązują inwestora do oszczędnego korzystania z terenu w trakcie przygotowywania i realizacji inwestycji oraz ochrony gleby, zieleni, naturalnego ukształtowania terenu i stosunków wodnych. Zgodnie z art. 75 ust. 2 ww. ustawy wykorzystywanie i przekształcanie elementów przyrodniczych przy prowadzeniu prac budowlanych dopuszcza się wyłącznie w takim zakresie, w jakim jest to konieczne w związku z realizacją inwestycji.</w:t>
      </w:r>
    </w:p>
    <w:p w14:paraId="49103C74" w14:textId="3B1F13CD" w:rsidR="00742C54" w:rsidRDefault="00575C58" w:rsidP="00ED4C47">
      <w:pPr>
        <w:spacing w:after="4" w:line="360" w:lineRule="auto"/>
        <w:jc w:val="both"/>
        <w:rPr>
          <w:rFonts w:eastAsia="Calibri" w:cs="Open Sans"/>
          <w:szCs w:val="20"/>
          <w:lang w:eastAsia="pl-PL"/>
        </w:rPr>
      </w:pPr>
      <w:r w:rsidRPr="00E56AE0">
        <w:rPr>
          <w:rFonts w:cs="Open Sans"/>
          <w:szCs w:val="20"/>
          <w:lang w:eastAsia="pl-PL"/>
        </w:rPr>
        <w:lastRenderedPageBreak/>
        <w:t>Wzmocnienie odporności istniejących terenów zielonych m.in. poprzez ich odnowienie oraz zwiększenie bioróżnorodności oraz zachowanie właściwości ekosystemowych poprzez dbałość i istniejące zasoby przyrodnicze, zachowanie form ochrony przyrody oraz różnorodności biologicznej i krajobrazowej, wpłynie pozytywnie na rośliny i zwierzęta poprzez zwiększenie liczebności ich siedlisk. Poprawi się jakość powietrza poprzez pochłanianie dwutlenku węgla przez rośliny. Utworzy się specyficzny mikroklimat. Nastąpi poprawa jakości gleb, będą one bardziej zasobne w wodę, a przez to nie zostanie zakłócona gospodarka wodna obszarów leśnych. Krajobraz gminy będzie bardziej spójny, harmonijny i będzie korzystnie wpływać na jakość życia mieszkańców. Liczne obszary leśne to także potencjalne miejsce do wypoczynku dla mieszkańców. Działania te przyniosą korzyści dla roślin i zwierząt – zwiększenie populacji zwierząt i liczebności siedlisk roślin, poprawa stanu zdrowotnego. Szczególnie ważne jest to na obszarach prawnie chronionych. Działania te nie mogą wpływać na spójność i integralność tych obszarów oraz na cele i przedmiot ochrony.</w:t>
      </w:r>
      <w:r w:rsidR="00742C54">
        <w:rPr>
          <w:rFonts w:eastAsia="Calibri" w:cs="Open Sans"/>
          <w:szCs w:val="20"/>
          <w:lang w:eastAsia="pl-PL"/>
        </w:rPr>
        <w:tab/>
      </w:r>
    </w:p>
    <w:p w14:paraId="335C6AE9" w14:textId="77777777" w:rsidR="00AA7735" w:rsidRPr="00ED4C47" w:rsidRDefault="00AA7735" w:rsidP="00ED4C47">
      <w:pPr>
        <w:spacing w:after="4" w:line="360" w:lineRule="auto"/>
        <w:jc w:val="both"/>
        <w:rPr>
          <w:rFonts w:cs="Open Sans"/>
          <w:szCs w:val="20"/>
          <w:lang w:eastAsia="pl-PL"/>
        </w:rPr>
      </w:pPr>
    </w:p>
    <w:p w14:paraId="0FB8BDD5" w14:textId="1903DD34" w:rsidR="00575C58" w:rsidRPr="00E56AE0" w:rsidRDefault="00A94D2B" w:rsidP="00A94D2B">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Drogi, podobnie jak linie kolejowe, są przedsięwzięciami liniowymi, które mogą przecinać trasy migracyjne zwierząt. Tym samym pojawia się możliwość wtargnięcia zwierzęcia przed samochód, co może prowadzić do jego śmierci, a jednocześnie jest niebezpieczne dla kierowcy i pasażerów samochodu. Aby zmniejszyć śmiertelność zwierząt, często instaluje się siatki zabezpieczające przy drogach, szczególnie o większych dopuszczalnych maksymalnych prędkościach poruszania się pojazdów. Instalowanie siatek i innych zabezpieczeń uniemożliwia migrację zwierząt. Dlatego budując drogi, należy zaplanować miejsca, w których zwierzęta będą mogły bezpiecznie pokonywać taką przegrodę liniową. Dla małych zwierząt i płazów mogą być stosowane przepusty. </w:t>
      </w:r>
      <w:r>
        <w:rPr>
          <w:rFonts w:eastAsia="Calibri" w:cs="Open Sans"/>
          <w:color w:val="000000"/>
          <w:szCs w:val="20"/>
          <w:lang w:eastAsia="pl-PL"/>
        </w:rPr>
        <w:t xml:space="preserve"> </w:t>
      </w:r>
      <w:r w:rsidR="00575C58" w:rsidRPr="00E56AE0">
        <w:rPr>
          <w:rFonts w:eastAsia="Calibri" w:cs="Open Sans"/>
          <w:color w:val="000000"/>
          <w:szCs w:val="20"/>
          <w:lang w:eastAsia="pl-PL"/>
        </w:rPr>
        <w:t>W związku z planowanymi w ramach dokumentu działaniami w zakresie infrastruktury liniowej istnieje ryzyko zagrożenia dla zachowania łączności ekologicznej</w:t>
      </w:r>
      <w:r>
        <w:rPr>
          <w:rFonts w:eastAsia="Calibri" w:cs="Open Sans"/>
          <w:color w:val="000000"/>
          <w:szCs w:val="20"/>
          <w:lang w:eastAsia="pl-PL"/>
        </w:rPr>
        <w:t xml:space="preserve"> (w szczególności dotyczy to autostrady A2 znajdującej się w niedalekim sąsiedztwie Gminy</w:t>
      </w:r>
      <w:r w:rsidR="00E57C64">
        <w:rPr>
          <w:rFonts w:eastAsia="Calibri" w:cs="Open Sans"/>
          <w:color w:val="000000"/>
          <w:szCs w:val="20"/>
          <w:lang w:eastAsia="pl-PL"/>
        </w:rPr>
        <w:t xml:space="preserve"> Bedlno</w:t>
      </w:r>
      <w:r w:rsidR="00575C58" w:rsidRPr="00E56AE0">
        <w:rPr>
          <w:rFonts w:eastAsia="Calibri" w:cs="Open Sans"/>
          <w:color w:val="000000"/>
          <w:szCs w:val="20"/>
          <w:lang w:eastAsia="pl-PL"/>
        </w:rPr>
        <w:t>.</w:t>
      </w:r>
      <w:r w:rsidR="009C364E">
        <w:rPr>
          <w:rFonts w:eastAsia="Calibri" w:cs="Open Sans"/>
          <w:color w:val="000000"/>
          <w:szCs w:val="20"/>
          <w:lang w:eastAsia="pl-PL"/>
        </w:rPr>
        <w:t xml:space="preserve"> </w:t>
      </w:r>
      <w:r w:rsidR="00575C58" w:rsidRPr="00E56AE0">
        <w:rPr>
          <w:rFonts w:eastAsia="Calibri" w:cs="Open Sans"/>
          <w:color w:val="000000"/>
          <w:szCs w:val="20"/>
          <w:lang w:eastAsia="pl-PL"/>
        </w:rPr>
        <w:t xml:space="preserve"> Spośród licznych form oddziaływań największe znaczenie w skutkach ekologicznych mają:</w:t>
      </w:r>
    </w:p>
    <w:p w14:paraId="3D573F2A" w14:textId="77777777" w:rsidR="00575C58" w:rsidRPr="00E56AE0" w:rsidRDefault="00575C58">
      <w:pPr>
        <w:numPr>
          <w:ilvl w:val="0"/>
          <w:numId w:val="63"/>
        </w:numPr>
        <w:suppressAutoHyphens/>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Tworzenie barier ekologicznych uniemożliwiających lub utrudniających przemieszczanie się zwierzą - efekt barierowy w przypadku dróg związany jest z natężeniem ruchu pojazdów – drogi o natężeniu ruchu zaledwie 1000 pojazdów/dobę powodują utrudnienie w przemieszczaniu się zwierząt, drogi o natężeniu ruchu &gt;10.000 pojazdów/dobę stanowią już nieprzekraczalną barierę dla większości lądowych gatunków zwierząt. Konstrukcja techniczna drogi decyduje o obecności fizycznych barier dla przemieszczania się zwierząt – np. zastosowanie ogrodzeń ochronnych całkowicie uniemożliwia przemieszczanie się </w:t>
      </w:r>
      <w:r w:rsidRPr="00E56AE0">
        <w:rPr>
          <w:rFonts w:eastAsia="Calibri" w:cs="Open Sans"/>
          <w:color w:val="000000"/>
          <w:szCs w:val="20"/>
          <w:lang w:eastAsia="pl-PL"/>
        </w:rPr>
        <w:lastRenderedPageBreak/>
        <w:t>gatunków naziemnych, a prowadzenie dróg w nasypach i wykopach znacznie je utrudnia. W efekcie istnienia barier ekologicznych następuje izolacja populacji i siedlisk, ograniczenie możliwości wykorzystania areałów osobniczych (do zdobywania pożywienia, szukania schronienia, dostępu do miejsc rozrodu). Z powodu zahamowania lub ograniczenia migracji i wędrówek gatunki nie mogą kolonizować nowych siedlisk, ograniczony zostaje zasięg przepływu genów, obniżeniu ulega zmienność genetyczna lokalnych populacji, co prowadzi do ich osłabienia i stopniowego wymierania.</w:t>
      </w:r>
    </w:p>
    <w:p w14:paraId="571EFD3B" w14:textId="77777777" w:rsidR="00575C58" w:rsidRPr="00E56AE0" w:rsidRDefault="00575C58">
      <w:pPr>
        <w:numPr>
          <w:ilvl w:val="0"/>
          <w:numId w:val="63"/>
        </w:numPr>
        <w:suppressAutoHyphens/>
        <w:spacing w:after="4" w:line="360" w:lineRule="auto"/>
        <w:jc w:val="both"/>
        <w:rPr>
          <w:rFonts w:eastAsia="Calibri" w:cs="Open Sans"/>
          <w:color w:val="000000"/>
          <w:szCs w:val="20"/>
          <w:lang w:eastAsia="pl-PL"/>
        </w:rPr>
      </w:pPr>
      <w:r w:rsidRPr="00E56AE0">
        <w:rPr>
          <w:rFonts w:eastAsia="Calibri" w:cs="Open Sans"/>
          <w:color w:val="000000"/>
          <w:szCs w:val="20"/>
          <w:lang w:eastAsia="pl-PL"/>
        </w:rPr>
        <w:t>Utrata i degradacja siedlisk - ze względu na wysoki poziom emisji fizykochemicznych związanych z ruchem pojazdów zasięg oddziaływania infrastruktury znacząco wykracza poza obszar zajęty przez drogę. Emisje akustyczne, świetlne, chemiczne oraz zmiany stosunków wodnych powodują degradacje siedlisk flory i fauny nawet w odległości &gt; 500 m od źródła. Budowa dróg powoduje dodatkowo szereg negatywnych oddziaływań na siedliska przyrodnicze o charakterze wtórnym, takich jak: rozwój zabudowy kubaturowej (przemysłowej, usługowo-handlowej) wzdłuż nowych traktów, poprawa dostępności terenu i wzrost penetracji obszarów cennych przyrodniczo przez ludzi.</w:t>
      </w:r>
    </w:p>
    <w:p w14:paraId="5AE5AB81" w14:textId="77777777" w:rsidR="00575C58" w:rsidRPr="00E56AE0" w:rsidRDefault="00575C58">
      <w:pPr>
        <w:numPr>
          <w:ilvl w:val="0"/>
          <w:numId w:val="63"/>
        </w:numPr>
        <w:suppressAutoHyphens/>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Zabijanie zwierząt gatunków dzikich i domowych w wyniku wypadków i kolizji - śmiertelność zwierząt na drogach zależy przede wszystkim od obecności ogrodzeń ochronnych i ich parametrów, natężenia ruchu pojazdów oraz charakteru obszarów przecinanych przez drogę. Najczęstsze ofiary kolizji to płazy, ptaki, małe i średnie ssaki leśne i polno-leśne, rzadziej giną duże ssaki kopytne i drapieżne. Śmiertelność zwierząt zmienia się sezonowo – najwyższa jest zwykle w okresie nasilonych migracji wiosennych i jesiennych oraz dobowo – większość wypadków zdarza się przy zapadającym zmroku i w nocy. </w:t>
      </w:r>
    </w:p>
    <w:p w14:paraId="37F1635B" w14:textId="77777777" w:rsidR="00575C58" w:rsidRPr="00E56AE0" w:rsidRDefault="00575C58" w:rsidP="00E56AE0">
      <w:pPr>
        <w:suppressAutoHyphens/>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Najpowszechniejszą i najskuteczniejszą metodą ograniczenia śmiertelności zwierząt na drogach są właściwie zaprojektowane i wykonane ogrodzenia ochronne. Rodzaj ogrodzenia musi być dobrany do wymiarów ciała gatunków występujących w sąsiedztwie drogi oraz dostosowany do ich umiejętności pokonywania przeszkód (przeskakiwanie, przeciskanie, wspinanie). Ogrodzenia powinny dodatkowo skutecznie naprowadzać zwierzęta do powierzchni przejść. W przypadku dróg niższych kategorii, gdy nie wprowadzono ogrodzeń ochronnych, powinno się stosować szereg rozwiązań, które ułatwiają zwierzętom bezpieczne przekraczanie dróg: </w:t>
      </w:r>
    </w:p>
    <w:p w14:paraId="427D7EB0" w14:textId="77777777" w:rsidR="00575C58" w:rsidRPr="00E56AE0" w:rsidRDefault="00575C58">
      <w:pPr>
        <w:numPr>
          <w:ilvl w:val="0"/>
          <w:numId w:val="64"/>
        </w:numPr>
        <w:suppressAutoHyphens/>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Kształtowanie otoczenia drogi. Otoczenie dróg bez ogrodzeń ochronnych powinno być kształtowane w taki sposób by zapewnić możliwie najwyższy poziom bezpieczeństwa zarówno dla kierowców, jak i zwierząt przemieszczających się w poprzek jezdni. Kluczowe </w:t>
      </w:r>
      <w:r w:rsidRPr="00E56AE0">
        <w:rPr>
          <w:rFonts w:eastAsia="Calibri" w:cs="Open Sans"/>
          <w:color w:val="000000"/>
          <w:szCs w:val="20"/>
          <w:lang w:eastAsia="pl-PL"/>
        </w:rPr>
        <w:lastRenderedPageBreak/>
        <w:t xml:space="preserve">jest zapewnienie odpowiedniej widoczności z poziomu jezdni i otoczenia drogi oraz unikanie tworzenia wszelkich barier, które mogą </w:t>
      </w:r>
      <w:proofErr w:type="spellStart"/>
      <w:r w:rsidRPr="00E56AE0">
        <w:rPr>
          <w:rFonts w:eastAsia="Calibri" w:cs="Open Sans"/>
          <w:color w:val="000000"/>
          <w:szCs w:val="20"/>
          <w:lang w:eastAsia="pl-PL"/>
        </w:rPr>
        <w:t>utrudniac</w:t>
      </w:r>
      <w:proofErr w:type="spellEnd"/>
      <w:r w:rsidRPr="00E56AE0">
        <w:rPr>
          <w:rFonts w:eastAsia="Calibri" w:cs="Open Sans"/>
          <w:color w:val="000000"/>
          <w:szCs w:val="20"/>
          <w:lang w:eastAsia="pl-PL"/>
        </w:rPr>
        <w:t xml:space="preserve"> zwierzętom dojście do drogi i swobodne jej przekraczanie. W przypadku, gdy droga nie posiada typowych przejść dla zwierząt i ich ruch odbywa się po powierzchni, w otoczeniu dróg nie powinny </w:t>
      </w:r>
      <w:proofErr w:type="spellStart"/>
      <w:r w:rsidRPr="00E56AE0">
        <w:rPr>
          <w:rFonts w:eastAsia="Calibri" w:cs="Open Sans"/>
          <w:color w:val="000000"/>
          <w:szCs w:val="20"/>
          <w:lang w:eastAsia="pl-PL"/>
        </w:rPr>
        <w:t>znajdowac</w:t>
      </w:r>
      <w:proofErr w:type="spellEnd"/>
      <w:r w:rsidRPr="00E56AE0">
        <w:rPr>
          <w:rFonts w:eastAsia="Calibri" w:cs="Open Sans"/>
          <w:color w:val="000000"/>
          <w:szCs w:val="20"/>
          <w:lang w:eastAsia="pl-PL"/>
        </w:rPr>
        <w:t xml:space="preserve"> się obiekty ograniczające widoczność i utrudniające zwierzętom dojście, w szczególności: głębokie rowy, wysokie nasypy, obiekty odwodnieniowe (zbiorniki, osadniki etc.), bariery energochłonne.</w:t>
      </w:r>
    </w:p>
    <w:p w14:paraId="6371FD9A" w14:textId="09DE1B9E" w:rsidR="00575C58" w:rsidRPr="00E56AE0" w:rsidRDefault="00575C58">
      <w:pPr>
        <w:numPr>
          <w:ilvl w:val="0"/>
          <w:numId w:val="64"/>
        </w:numPr>
        <w:suppressAutoHyphens/>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 Ograniczanie barierowego oddziaływania umocnień (ubezpieczeń) koryt cieków wodnych. Budowa i przebudowa dróg </w:t>
      </w:r>
      <w:r w:rsidR="00D07AE8" w:rsidRPr="00E56AE0">
        <w:rPr>
          <w:rFonts w:eastAsia="Calibri" w:cs="Open Sans"/>
          <w:color w:val="000000"/>
          <w:szCs w:val="20"/>
          <w:lang w:eastAsia="pl-PL"/>
        </w:rPr>
        <w:t>wiążą</w:t>
      </w:r>
      <w:r w:rsidRPr="00E56AE0">
        <w:rPr>
          <w:rFonts w:eastAsia="Calibri" w:cs="Open Sans"/>
          <w:color w:val="000000"/>
          <w:szCs w:val="20"/>
          <w:lang w:eastAsia="pl-PL"/>
        </w:rPr>
        <w:t xml:space="preserve"> się zazwyczaj ze znaczącą ingerencją w sieć hydrologiczną w ich otoczeniu, w szczególności dotyczy to przebudowy i umacniania koryt cieków. Koryta cieków (o nachyleniu skarp &gt; 1 : 2), jak również umocnienia przy użyciu gabionów, narzutu kamiennego o grubej frakcji lub płyt betonowych stanowią przeszkodę fizyczną dla zwierząt utrudniając przechodzenie w poprzek cieku i wychodzenie po wpadnięciu zwierzęcia. Niewłaściwie umocnione koryta powodują ukierunkowanie ruchu wzdłuż cieku, zmieniając przebieg tradycyjnych szlaków migracji oraz blokując dojście do przejść (także po powierzchni drogi). Rowy umocnione przy użyciu prefabrykowanych korytek betonowych o stromych ściankach („korytka krakowskie”) stanowią pełną barierę dla przemieszczania się płazów, gadów i niektórych małych ssaków; zwierzęta uwięzione w korytkach przemieszczają się wzdłuż umocnionych rowów i giną z wycieńczenia lub wpadają do studni wpadowych/kanalizacyjnych. </w:t>
      </w:r>
    </w:p>
    <w:p w14:paraId="52C78E56" w14:textId="578FBD45" w:rsidR="00575C58" w:rsidRPr="00E56AE0" w:rsidRDefault="00575C58">
      <w:pPr>
        <w:numPr>
          <w:ilvl w:val="0"/>
          <w:numId w:val="64"/>
        </w:numPr>
        <w:suppressAutoHyphens/>
        <w:spacing w:after="4" w:line="360" w:lineRule="auto"/>
        <w:jc w:val="both"/>
        <w:rPr>
          <w:rFonts w:eastAsia="Calibri" w:cs="Open Sans"/>
          <w:color w:val="000000"/>
          <w:szCs w:val="20"/>
          <w:lang w:eastAsia="pl-PL"/>
        </w:rPr>
      </w:pPr>
      <w:r w:rsidRPr="00E56AE0">
        <w:rPr>
          <w:rFonts w:eastAsia="Calibri" w:cs="Open Sans"/>
          <w:color w:val="000000"/>
          <w:szCs w:val="20"/>
          <w:lang w:eastAsia="pl-PL"/>
        </w:rPr>
        <w:t>Roślinność osłonowa. Rzędowe nasadzenia drzew i wysokich krzewów wzdłuż krawędzi dróg lub ogrodzeń ochronnych ograniczają kolizje z udziałem nietoperzy i ptaków, poprzez ukierunkowanie ich przelotów wzdłuż i w poprzek drogi. Przy doborze gatunków należy wybierać takie, które nie stanowią atrakcyjnej bazy żerowej i nie powodują tym samym nadmiernego wabienia ptaków w sąsiedztwo drogi. W przypadku nietoperzy nasadzenia dodatkowo powinny spełniać funkcje naprowadzające do obiektów zapewniających im bezpieczne przeloty w poprzek drogi (np. przejścia dla zwierząt, wiadukty)</w:t>
      </w:r>
      <w:r w:rsidRPr="00E56AE0">
        <w:rPr>
          <w:rFonts w:eastAsia="Calibri" w:cs="Open Sans"/>
          <w:color w:val="000000"/>
          <w:szCs w:val="20"/>
          <w:vertAlign w:val="superscript"/>
          <w:lang w:eastAsia="pl-PL"/>
        </w:rPr>
        <w:footnoteReference w:id="8"/>
      </w:r>
      <w:r w:rsidRPr="00E56AE0">
        <w:rPr>
          <w:rFonts w:eastAsia="Calibri" w:cs="Open Sans"/>
          <w:color w:val="000000"/>
          <w:szCs w:val="20"/>
          <w:lang w:eastAsia="pl-PL"/>
        </w:rPr>
        <w:t xml:space="preserve">. </w:t>
      </w:r>
    </w:p>
    <w:p w14:paraId="348467F3" w14:textId="4CAC5088" w:rsidR="00575C58" w:rsidRPr="00E56AE0" w:rsidRDefault="00575C58" w:rsidP="00E56AE0">
      <w:pPr>
        <w:spacing w:after="4" w:line="360" w:lineRule="auto"/>
        <w:jc w:val="both"/>
        <w:rPr>
          <w:rFonts w:cs="Open Sans"/>
          <w:szCs w:val="20"/>
          <w:lang w:eastAsia="pl-PL"/>
        </w:rPr>
      </w:pPr>
      <w:r w:rsidRPr="00E56AE0">
        <w:rPr>
          <w:rFonts w:cs="Open Sans"/>
          <w:szCs w:val="20"/>
          <w:lang w:eastAsia="pl-PL"/>
        </w:rPr>
        <w:t xml:space="preserve">W celu uniknięcia nieumyślnego niszczenia siedlisk gatunków należy przed przystąpieniem do prac dokonać obserwacji lokalizacji inwestycji pod kątem występowania gatunków chronionych. Dla złagodzenia negatywnego oddziaływania na środowisko przyrodnicze należy unikać prowadzenia prac w okresie lęgowym oraz rozrodczym. W miarę posiadanych możliwości powinno się umożliwić </w:t>
      </w:r>
      <w:r w:rsidRPr="00E56AE0">
        <w:rPr>
          <w:rFonts w:cs="Open Sans"/>
          <w:szCs w:val="20"/>
          <w:lang w:eastAsia="pl-PL"/>
        </w:rPr>
        <w:lastRenderedPageBreak/>
        <w:t>ptakom gniazdowanie np. poprzez powieszenie budek lęgowych lub pozostawienie/stworzenie miejsc korzystnych do zakładania gniazd.</w:t>
      </w:r>
    </w:p>
    <w:p w14:paraId="4CFBD444" w14:textId="77777777" w:rsidR="007F227D" w:rsidRPr="00E56AE0" w:rsidRDefault="007F227D" w:rsidP="00E56AE0">
      <w:pPr>
        <w:spacing w:after="4" w:line="360" w:lineRule="auto"/>
        <w:jc w:val="both"/>
        <w:rPr>
          <w:rFonts w:cs="Open Sans"/>
          <w:szCs w:val="20"/>
          <w:lang w:eastAsia="pl-PL"/>
        </w:rPr>
      </w:pPr>
    </w:p>
    <w:p w14:paraId="1234FB4D" w14:textId="486A1609" w:rsidR="00575C58" w:rsidRPr="00E56AE0" w:rsidRDefault="00575C58" w:rsidP="00E56AE0">
      <w:pPr>
        <w:spacing w:line="360" w:lineRule="auto"/>
        <w:jc w:val="both"/>
        <w:rPr>
          <w:rFonts w:eastAsia="Calibri" w:cs="Open Sans"/>
          <w:color w:val="000000"/>
          <w:szCs w:val="20"/>
          <w:lang w:eastAsia="pl-PL"/>
        </w:rPr>
      </w:pPr>
      <w:r w:rsidRPr="00E56AE0">
        <w:rPr>
          <w:rFonts w:eastAsia="Calibri" w:cs="Open Sans"/>
          <w:color w:val="000000"/>
          <w:szCs w:val="20"/>
          <w:lang w:eastAsia="pl-PL"/>
        </w:rPr>
        <w:t>Wskazanych powyżej danych nie można jednak traktować jako wytycznych do obszarów koniecznych do wyłączenia z jakiegokolwiek zainwestowania. Zwraca się jedynie uwagę na tereny, które charakteryzują się dużą bioróżnorodnością i dlatego każde działanie w ich rejonie musi być dokładnie przeanalizowanie pod kątem oddziaływań środowiskowych.</w:t>
      </w:r>
    </w:p>
    <w:p w14:paraId="703B22CE" w14:textId="045AC899" w:rsidR="00D865E6" w:rsidRDefault="00C11858"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Proponowane do realizacji zadania nie naruszają najcenniejszych przyrodniczo terenów, stanowisk występowania gatunków chronionych i rzadkich. Zachowują tereny stanowiące zieloną infrastrukturę pełniące funkcje korytarzy ekologicznych i obszarów węzłowych. Proponują także do ochrony inne obszary cenne przyrodniczo. Ustalenia Strategii nie ingerują w istniejący system przyrodniczy. Wpływ poszczególnych działań inwestycyjnych na krajobraz i przyrodę powinien być szczegółowo rozpoznany na etapie procedury oceny oddziaływania przedsięwzięcia na środowisko, gdzie zasięg oddziaływania i jego rzeczywisty wpływ powinien być określony w raporcie o oddziaływaniu przedsięwzięcia na środowisko na podstawie konkretnych parametrów planowanej inwestycji, a zapisy minimalizujące czy ograniczające negatywne oddziaływania powinny zostać zawarte w decyzji o środowiskowych uwarunkowaniach, co powinno wykluczyć negatywny wpływ na walory przyrodnicze gminy.</w:t>
      </w:r>
    </w:p>
    <w:p w14:paraId="65A750ED" w14:textId="77777777" w:rsidR="00A94D2B" w:rsidRPr="00E56AE0" w:rsidRDefault="00A94D2B" w:rsidP="00E56AE0">
      <w:pPr>
        <w:spacing w:after="4" w:line="360" w:lineRule="auto"/>
        <w:jc w:val="both"/>
        <w:rPr>
          <w:rFonts w:eastAsia="Calibri" w:cs="Open Sans"/>
          <w:color w:val="000000"/>
          <w:szCs w:val="20"/>
          <w:lang w:eastAsia="pl-PL"/>
        </w:rPr>
      </w:pPr>
    </w:p>
    <w:p w14:paraId="27B31BBE" w14:textId="0998BE21" w:rsidR="00D865E6" w:rsidRPr="00E56AE0" w:rsidRDefault="00D865E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 ostatnich latach wskazuje się na efekty globalnego ocieplenia, dlatego w planowanych działaniach Strategii należy uwzględnić również zachodzące zmiany klimatu. Nie są one obojętne dla bioróżnorodności. Zmiany klimatu zachodzące w strefie klimatu umiarkowanego przejawiają się przyspieszeniem wiosny i zmianami rozkładu temperatur latem. Wcześniej kwitną wiosenne kwiaty, przyspieszona jest pora godów płazów, ptaki zakładają gniazda o kilkanaście dni wcześniej. Zauważalne jest przyspieszenie wegetacji wczesną wiosną, a następnie jej wcześniejsze zamieranie jesienią. Zmiany klimatyczne wpływają i wpływać będą, na zasięg i rozmieszczenie gatunków, ich cykle rozrodcze, okresy wegetacji i interakcje ze środowiskiem. Jednakże różne gatunki i siedliska różnie reagują na zmiany klimatyczne – niektóre europejskie gatunki mogą na nich skorzystać, inne – mogą znacznie ucierpieć. Większość prognoz zmian klimatu opiera się o zmiany średnich wartości parametrów klimatycznych tj.: opady, temperatura, kierunek wiatru. Warto jednak zaznaczyć, że często zmiany w zasięgu, wielkości populacji, parametrach rozrodu, a w konsekwencji – całej bioróżnorodności, wynikają ze zmiany frekwencji i amplitudy zjawisk ekstremalnych, takich jak powodzie, wichury, ulewy. Zjawiska ekstremalne wpływające na parametry biologiczne populacji, a </w:t>
      </w:r>
      <w:r w:rsidRPr="00E56AE0">
        <w:rPr>
          <w:rFonts w:eastAsia="Calibri" w:cs="Open Sans"/>
          <w:color w:val="000000"/>
          <w:szCs w:val="20"/>
          <w:lang w:eastAsia="pl-PL"/>
        </w:rPr>
        <w:lastRenderedPageBreak/>
        <w:t>w konsekwencji na bioróżnorodność, mogą oddziaływać znacznie intensywniej niż przewiduje to większość współczesnych modeli.</w:t>
      </w:r>
    </w:p>
    <w:p w14:paraId="76C6EAD7" w14:textId="77777777" w:rsidR="00D865E6" w:rsidRPr="00E56AE0" w:rsidRDefault="00D865E6" w:rsidP="00E56AE0">
      <w:pPr>
        <w:spacing w:after="4" w:line="360" w:lineRule="auto"/>
        <w:jc w:val="both"/>
        <w:rPr>
          <w:rFonts w:eastAsia="Calibri" w:cs="Open Sans"/>
          <w:color w:val="000000"/>
          <w:szCs w:val="20"/>
          <w:lang w:eastAsia="pl-PL"/>
        </w:rPr>
      </w:pPr>
    </w:p>
    <w:p w14:paraId="482C3DD4" w14:textId="77777777" w:rsidR="00D865E6" w:rsidRPr="00E56AE0" w:rsidRDefault="00D865E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Wszystkie działania proponowane w ramach Strategii mają na celu służyć ochronie przyrody, nawet jeżeli będzie konieczne krótkotrwałe przekształcenie jednego z komponentów środowiska, np. podczas prac inwestycyjnych, budowlanych. Będą one przeprowadzane z uwzględnieniem wszystkich zasad ustawy o ochronie przyrody. </w:t>
      </w:r>
    </w:p>
    <w:p w14:paraId="644CD471" w14:textId="77777777" w:rsidR="00D865E6" w:rsidRPr="00E56AE0" w:rsidRDefault="00D865E6" w:rsidP="00E56AE0">
      <w:pPr>
        <w:spacing w:after="4" w:line="360" w:lineRule="auto"/>
        <w:jc w:val="both"/>
        <w:rPr>
          <w:rFonts w:eastAsia="Calibri" w:cs="Open Sans"/>
          <w:color w:val="000000"/>
          <w:szCs w:val="20"/>
          <w:lang w:eastAsia="pl-PL"/>
        </w:rPr>
      </w:pPr>
    </w:p>
    <w:p w14:paraId="727ED880" w14:textId="77777777" w:rsidR="00D865E6" w:rsidRPr="00E56AE0" w:rsidRDefault="00D865E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Działania inwestycyjne prowadzone na terenach objętych formami ochrony przyrody muszą być tak prowadzone, aby nie naruszać przedmiotu ich ochrony oraz nie wpływać znacząco negatywnie na integralność tych obszarów, także w skali ponadregionalnej. Wszystkie plany i inwestycje, które nie będą wywierały istotnie negatywnego wpływu na obszary chronione, są dopuszczalne. Nawet w razie stwierdzenia znacząco negatywnego oddziaływania na obszary chronione nie wyklucza się w bezwzględny sposób możliwości zrealizowania przedsięwzięcia czy przyjęcia planu. Odpowiednie władze mogą zezwolić na takie przedsięwzięcie lub plan, jeśli realizuje on wymogi nadrzędnego interesu publicznego, a interes ten nie może być osiągnięty w inny sposób. Każde działanie, które powodowałoby znaczący negatywny wpływ musi uwzględniać konieczność przeprowadzenia działań kompensacyjnych lub przynajmniej działania mające zminimalizować to oddziaływanie. </w:t>
      </w:r>
    </w:p>
    <w:p w14:paraId="375EDD1D" w14:textId="77777777" w:rsidR="00FD07DF" w:rsidRPr="00E56AE0" w:rsidRDefault="00FD07DF" w:rsidP="00E56AE0">
      <w:pPr>
        <w:spacing w:after="4" w:line="360" w:lineRule="auto"/>
        <w:jc w:val="both"/>
        <w:rPr>
          <w:rFonts w:eastAsia="Calibri" w:cs="Open Sans"/>
          <w:color w:val="000000"/>
          <w:szCs w:val="20"/>
          <w:lang w:eastAsia="pl-PL"/>
        </w:rPr>
      </w:pPr>
    </w:p>
    <w:p w14:paraId="0744A475" w14:textId="77777777" w:rsidR="00D865E6" w:rsidRPr="00E56AE0" w:rsidRDefault="00D865E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Dla przedstawienia obszarów, które należy w szczególności chronić, ze względu na występującą w ich rejonie faunę i florę oraz ze względu na to, że stanowią cenne siedliska (np. kompleksy leśne, doliny cieków), żerowiska lub trasy przelotów. Wszelkie inwestycje na tych terenach powinny być szczegółowo przeanalizowane pod kątem ich wpływu na faunę i florę w ujęciu lokalnym i regionalnym.</w:t>
      </w:r>
    </w:p>
    <w:p w14:paraId="18F4B2D6" w14:textId="77777777" w:rsidR="00D865E6" w:rsidRPr="00E56AE0" w:rsidRDefault="00D865E6" w:rsidP="00E56AE0">
      <w:pPr>
        <w:spacing w:after="4" w:line="360" w:lineRule="auto"/>
        <w:jc w:val="both"/>
        <w:rPr>
          <w:rFonts w:eastAsia="Calibri" w:cs="Open Sans"/>
          <w:color w:val="000000"/>
          <w:szCs w:val="20"/>
          <w:lang w:eastAsia="pl-PL"/>
        </w:rPr>
      </w:pPr>
    </w:p>
    <w:p w14:paraId="7E7D7C8D" w14:textId="289E98D2" w:rsidR="00D865E6" w:rsidRPr="00E56AE0" w:rsidRDefault="00D865E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Działania przewidziane do realizacji w ramach </w:t>
      </w:r>
      <w:r w:rsidR="0088466C" w:rsidRPr="00E56AE0">
        <w:rPr>
          <w:rFonts w:eastAsia="Calibri" w:cs="Open Sans"/>
          <w:color w:val="000000"/>
          <w:szCs w:val="20"/>
          <w:lang w:eastAsia="pl-PL"/>
        </w:rPr>
        <w:t xml:space="preserve">Strategii </w:t>
      </w:r>
      <w:r w:rsidRPr="00E56AE0">
        <w:rPr>
          <w:rFonts w:eastAsia="Calibri" w:cs="Open Sans"/>
          <w:color w:val="000000"/>
          <w:szCs w:val="20"/>
          <w:lang w:eastAsia="pl-PL"/>
        </w:rPr>
        <w:t xml:space="preserve">nie będą stanowić zagrożenia dla gatunków roślin, zwierząt i siedlisk, dla których ochrony zostały one powołane. Realizacja zadań nie będzie naruszać ustaleń obowiązujących planów zadań ochronnych obszarów chronionych.  </w:t>
      </w:r>
    </w:p>
    <w:p w14:paraId="7DE792B1" w14:textId="77777777" w:rsidR="008A726C" w:rsidRPr="00E56AE0" w:rsidRDefault="008A726C" w:rsidP="00E56AE0">
      <w:pPr>
        <w:spacing w:after="4" w:line="360" w:lineRule="auto"/>
        <w:jc w:val="both"/>
        <w:rPr>
          <w:rFonts w:eastAsia="Calibri" w:cs="Open Sans"/>
          <w:color w:val="000000"/>
          <w:szCs w:val="20"/>
          <w:lang w:eastAsia="pl-PL"/>
        </w:rPr>
      </w:pPr>
    </w:p>
    <w:p w14:paraId="39390191" w14:textId="6D414422" w:rsidR="00825640" w:rsidRPr="00E56AE0" w:rsidRDefault="008A726C"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Teren położony w granicach dorzecza</w:t>
      </w:r>
      <w:r w:rsidR="000040ED">
        <w:rPr>
          <w:rFonts w:eastAsia="Calibri" w:cs="Open Sans"/>
          <w:color w:val="000000"/>
          <w:szCs w:val="20"/>
          <w:lang w:eastAsia="pl-PL"/>
        </w:rPr>
        <w:t xml:space="preserve"> Wisły</w:t>
      </w:r>
      <w:r w:rsidRPr="00E56AE0">
        <w:rPr>
          <w:rFonts w:eastAsia="Calibri" w:cs="Open Sans"/>
          <w:color w:val="000000"/>
          <w:szCs w:val="20"/>
          <w:lang w:eastAsia="pl-PL"/>
        </w:rPr>
        <w:t xml:space="preserve"> i tzw. prace utrzymaniowe wykonywane w obrębie jego wód mają istotne znaczenie w kontekście zapewnienia odpowiedniej ochrony w obszarowych formach ochrony przyrody, jak i zachowania ekosystemów zależnych od wód występujących poza jego granicami. Cały obszar dorzecza </w:t>
      </w:r>
      <w:r w:rsidR="000040ED">
        <w:rPr>
          <w:rFonts w:eastAsia="Calibri" w:cs="Open Sans"/>
          <w:color w:val="000000"/>
          <w:szCs w:val="20"/>
          <w:lang w:eastAsia="pl-PL"/>
        </w:rPr>
        <w:t>Wisły</w:t>
      </w:r>
      <w:r w:rsidRPr="00E56AE0">
        <w:rPr>
          <w:rFonts w:eastAsia="Calibri" w:cs="Open Sans"/>
          <w:color w:val="000000"/>
          <w:szCs w:val="20"/>
          <w:lang w:eastAsia="pl-PL"/>
        </w:rPr>
        <w:t xml:space="preserve"> odznacza się bardzo wysokim udziałem różnego </w:t>
      </w:r>
      <w:r w:rsidRPr="00E56AE0">
        <w:rPr>
          <w:rFonts w:eastAsia="Calibri" w:cs="Open Sans"/>
          <w:color w:val="000000"/>
          <w:szCs w:val="20"/>
          <w:lang w:eastAsia="pl-PL"/>
        </w:rPr>
        <w:lastRenderedPageBreak/>
        <w:t xml:space="preserve">rodzaju siedlisk przyrodniczych, czy też szerzej ekosystemów w różnym stopniu powiązanych z wodami. Wynika to głównie z gęstej sieci rzecznej oraz topografii terenu: w większości płaskie obszary posiadają naturalne predyspozycje do zabagniania i retencjonowania wody. Cały rejon cechuje się także wysokim udziałem użytków zielonych, które najczęściej znajdują się właśnie w dolinach rzek. Tego rodzaju obszary są miejscem koncentracji cennych siedlisk przyrodniczych, a także gatunków roślin i zwierząt. Rolę pewnej grupy wskaźnikowej w ocenie stanu obszarów mogą pełnić gatunki ptaków, w szczególności tworzące grupę tzw. ptaki wodno-błotne. Jest to grupa ptaków powiązana ze szczególnie wrażliwymi na zmiany poziomu wód gruntowych (zwykle obniżenie i przesuszenie siedlisk) siedliskami. Obszar dorzecza </w:t>
      </w:r>
      <w:r w:rsidR="000040ED">
        <w:rPr>
          <w:rFonts w:eastAsia="Calibri" w:cs="Open Sans"/>
          <w:color w:val="000000"/>
          <w:szCs w:val="20"/>
          <w:lang w:eastAsia="pl-PL"/>
        </w:rPr>
        <w:t>Wisły</w:t>
      </w:r>
      <w:r w:rsidRPr="00E56AE0">
        <w:rPr>
          <w:rFonts w:eastAsia="Calibri" w:cs="Open Sans"/>
          <w:color w:val="000000"/>
          <w:szCs w:val="20"/>
          <w:lang w:eastAsia="pl-PL"/>
        </w:rPr>
        <w:t xml:space="preserve"> odznacza się dużymi walorami i potencjałem, jeśli chodzi o tę grupę ptaków. W dorzeczu </w:t>
      </w:r>
      <w:proofErr w:type="spellStart"/>
      <w:r w:rsidR="000040ED">
        <w:rPr>
          <w:rFonts w:eastAsia="Calibri" w:cs="Open Sans"/>
          <w:color w:val="000000"/>
          <w:szCs w:val="20"/>
          <w:lang w:eastAsia="pl-PL"/>
        </w:rPr>
        <w:t>wisły</w:t>
      </w:r>
      <w:proofErr w:type="spellEnd"/>
      <w:r w:rsidRPr="00E56AE0">
        <w:rPr>
          <w:rFonts w:eastAsia="Calibri" w:cs="Open Sans"/>
          <w:color w:val="000000"/>
          <w:szCs w:val="20"/>
          <w:lang w:eastAsia="pl-PL"/>
        </w:rPr>
        <w:t xml:space="preserve"> większość rzek, na których zlokalizowane są obszarowe formy ochrony przyrody, znajduje się w ogólnym dobrym stanie, na co wskazuje obecność istotnych populacji gatunków zależnych od obecności naturalnego charakteru dna cieków i funkcjonowania procesów </w:t>
      </w:r>
      <w:proofErr w:type="spellStart"/>
      <w:r w:rsidRPr="00E56AE0">
        <w:rPr>
          <w:rFonts w:eastAsia="Calibri" w:cs="Open Sans"/>
          <w:color w:val="000000"/>
          <w:szCs w:val="20"/>
          <w:lang w:eastAsia="pl-PL"/>
        </w:rPr>
        <w:t>hydromorfologicznych</w:t>
      </w:r>
      <w:proofErr w:type="spellEnd"/>
      <w:r w:rsidRPr="00E56AE0">
        <w:rPr>
          <w:rFonts w:eastAsia="Calibri" w:cs="Open Sans"/>
          <w:color w:val="000000"/>
          <w:szCs w:val="20"/>
          <w:lang w:eastAsia="pl-PL"/>
        </w:rPr>
        <w:t xml:space="preserve"> w korycie (m.in. obecność gatunków takich jak: minóg rzeczny, różanka, głowacz </w:t>
      </w:r>
      <w:proofErr w:type="spellStart"/>
      <w:r w:rsidRPr="00E56AE0">
        <w:rPr>
          <w:rFonts w:eastAsia="Calibri" w:cs="Open Sans"/>
          <w:color w:val="000000"/>
          <w:szCs w:val="20"/>
          <w:lang w:eastAsia="pl-PL"/>
        </w:rPr>
        <w:t>białopłetwy</w:t>
      </w:r>
      <w:proofErr w:type="spellEnd"/>
      <w:r w:rsidRPr="00E56AE0">
        <w:rPr>
          <w:rFonts w:eastAsia="Calibri" w:cs="Open Sans"/>
          <w:color w:val="000000"/>
          <w:szCs w:val="20"/>
          <w:lang w:eastAsia="pl-PL"/>
        </w:rPr>
        <w:t xml:space="preserve">, koza), a także siedlisk przyrodniczych powiązanych z mało przekształconymi korytami rzek. Analizy dostępnych </w:t>
      </w:r>
      <w:proofErr w:type="spellStart"/>
      <w:r w:rsidRPr="00E56AE0">
        <w:rPr>
          <w:rFonts w:eastAsia="Calibri" w:cs="Open Sans"/>
          <w:color w:val="000000"/>
          <w:szCs w:val="20"/>
          <w:lang w:eastAsia="pl-PL"/>
        </w:rPr>
        <w:t>ortofotomap</w:t>
      </w:r>
      <w:proofErr w:type="spellEnd"/>
      <w:r w:rsidRPr="00E56AE0">
        <w:rPr>
          <w:rFonts w:eastAsia="Calibri" w:cs="Open Sans"/>
          <w:color w:val="000000"/>
          <w:szCs w:val="20"/>
          <w:lang w:eastAsia="pl-PL"/>
        </w:rPr>
        <w:t xml:space="preserve"> regionu i rozpoznanie takich parametrów jak krętość rzeki, czy też ogólne rodzaje pokrycia brzegów rzek, wskazują, iż ekosystemy bezpośrednio z nimi powiązane są dość powszechnie reprezentowane w regionie i pozostają nadal w dobrym stanie zachowania.</w:t>
      </w:r>
    </w:p>
    <w:p w14:paraId="67B25702" w14:textId="77777777" w:rsidR="008A726C" w:rsidRPr="00E56AE0" w:rsidRDefault="008A726C" w:rsidP="00E56AE0">
      <w:pPr>
        <w:spacing w:after="4" w:line="360" w:lineRule="auto"/>
        <w:jc w:val="both"/>
        <w:rPr>
          <w:rFonts w:eastAsia="Calibri" w:cs="Open Sans"/>
          <w:color w:val="000000"/>
          <w:szCs w:val="20"/>
          <w:lang w:eastAsia="pl-PL"/>
        </w:rPr>
      </w:pPr>
    </w:p>
    <w:p w14:paraId="3B516319" w14:textId="1280F786" w:rsidR="00D865E6" w:rsidRPr="00E56AE0" w:rsidRDefault="00D865E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Na terenach chronionych wszelkie działania podporządkowane są ochronie przyrody. Działania Strategii nie wpłyną na zakłócenie integralności i funkcjonowania ekosystemów obszarów</w:t>
      </w:r>
      <w:r w:rsidR="00825640" w:rsidRPr="00E56AE0">
        <w:rPr>
          <w:rFonts w:eastAsia="Calibri" w:cs="Open Sans"/>
          <w:color w:val="000000"/>
          <w:szCs w:val="20"/>
          <w:lang w:eastAsia="pl-PL"/>
        </w:rPr>
        <w:t xml:space="preserve"> chronionych</w:t>
      </w:r>
      <w:r w:rsidRPr="00E56AE0">
        <w:rPr>
          <w:rFonts w:eastAsia="Calibri" w:cs="Open Sans"/>
          <w:color w:val="000000"/>
          <w:szCs w:val="20"/>
          <w:lang w:eastAsia="pl-PL"/>
        </w:rPr>
        <w:t>. Na obecnym etapie rozpoznania nie przewiduje się niszczenia siedlisk chronionych roślin, zwierząt i grzybów. Zachodzi konieczność wykonania inwentaryzacji chronionych gatunków w miejscu prowadzenia inwestycji, a w przypadku ich stwierdzenia konieczne jest przeniesienie gatunków lub ich siedlisk po uprzednim uzyskaniu odpowiedniego zezwolenia w myśl art. 51 i 52 ustawy o ochronie przyrody.</w:t>
      </w:r>
    </w:p>
    <w:p w14:paraId="3C539CA9" w14:textId="77777777" w:rsidR="00D865E6" w:rsidRPr="00E56AE0" w:rsidRDefault="00D865E6" w:rsidP="00E56AE0">
      <w:pPr>
        <w:spacing w:after="4" w:line="360" w:lineRule="auto"/>
        <w:jc w:val="both"/>
        <w:rPr>
          <w:rFonts w:eastAsia="Calibri" w:cs="Open Sans"/>
          <w:color w:val="000000"/>
          <w:szCs w:val="20"/>
          <w:lang w:eastAsia="pl-PL"/>
        </w:rPr>
      </w:pPr>
    </w:p>
    <w:p w14:paraId="79C6A6F7" w14:textId="45CB6AA0" w:rsidR="00D865E6" w:rsidRPr="00E56AE0" w:rsidRDefault="00D865E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Projekt Strategii uwzględnia zakazy, jakie obowiązują w stosunku do poszczególnych form ochrony przyrody, wynikające z ustawy o ochronie przyrody (</w:t>
      </w:r>
      <w:proofErr w:type="spellStart"/>
      <w:r w:rsidRPr="00E56AE0">
        <w:rPr>
          <w:rFonts w:eastAsia="Calibri" w:cs="Open Sans"/>
          <w:color w:val="000000"/>
          <w:szCs w:val="20"/>
          <w:lang w:eastAsia="pl-PL"/>
        </w:rPr>
        <w:t>t.j</w:t>
      </w:r>
      <w:proofErr w:type="spellEnd"/>
      <w:r w:rsidRPr="00E56AE0">
        <w:rPr>
          <w:rFonts w:eastAsia="Calibri" w:cs="Open Sans"/>
          <w:color w:val="000000"/>
          <w:szCs w:val="20"/>
          <w:lang w:eastAsia="pl-PL"/>
        </w:rPr>
        <w:t>. Dz. U. z 202</w:t>
      </w:r>
      <w:r w:rsidR="00A24527">
        <w:rPr>
          <w:rFonts w:eastAsia="Calibri" w:cs="Open Sans"/>
          <w:color w:val="000000"/>
          <w:szCs w:val="20"/>
          <w:lang w:eastAsia="pl-PL"/>
        </w:rPr>
        <w:t>6</w:t>
      </w:r>
      <w:r w:rsidRPr="00E56AE0">
        <w:rPr>
          <w:rFonts w:eastAsia="Calibri" w:cs="Open Sans"/>
          <w:color w:val="000000"/>
          <w:szCs w:val="20"/>
          <w:lang w:eastAsia="pl-PL"/>
        </w:rPr>
        <w:t xml:space="preserve"> r. poz. </w:t>
      </w:r>
      <w:r w:rsidR="002125FB" w:rsidRPr="00E56AE0">
        <w:rPr>
          <w:rFonts w:eastAsia="Calibri" w:cs="Open Sans"/>
          <w:color w:val="000000"/>
          <w:szCs w:val="20"/>
          <w:lang w:eastAsia="pl-PL"/>
        </w:rPr>
        <w:t>1</w:t>
      </w:r>
      <w:r w:rsidR="00A24527">
        <w:rPr>
          <w:rFonts w:eastAsia="Calibri" w:cs="Open Sans"/>
          <w:color w:val="000000"/>
          <w:szCs w:val="20"/>
          <w:lang w:eastAsia="pl-PL"/>
        </w:rPr>
        <w:t>3</w:t>
      </w:r>
      <w:r w:rsidR="000040ED">
        <w:rPr>
          <w:rFonts w:eastAsia="Calibri" w:cs="Open Sans"/>
          <w:color w:val="000000"/>
          <w:szCs w:val="20"/>
          <w:lang w:eastAsia="pl-PL"/>
        </w:rPr>
        <w:t xml:space="preserve"> ze zm.</w:t>
      </w:r>
      <w:r w:rsidRPr="00E56AE0">
        <w:rPr>
          <w:rFonts w:eastAsia="Calibri" w:cs="Open Sans"/>
          <w:color w:val="000000"/>
          <w:szCs w:val="20"/>
          <w:lang w:eastAsia="pl-PL"/>
        </w:rPr>
        <w:t>) oraz aktów ustanawiających te obszary, w związku z tym nie planuje się działań, które mogłyby naruszać cele ochrony określone dla tych terenów</w:t>
      </w:r>
      <w:r w:rsidR="00825640" w:rsidRPr="00E56AE0">
        <w:rPr>
          <w:rFonts w:eastAsia="Calibri" w:cs="Open Sans"/>
          <w:color w:val="000000"/>
          <w:szCs w:val="20"/>
          <w:lang w:eastAsia="pl-PL"/>
        </w:rPr>
        <w:t xml:space="preserve">. </w:t>
      </w:r>
      <w:r w:rsidRPr="00E56AE0">
        <w:rPr>
          <w:rFonts w:eastAsia="Calibri" w:cs="Open Sans"/>
          <w:color w:val="000000"/>
          <w:szCs w:val="20"/>
          <w:lang w:eastAsia="pl-PL"/>
        </w:rPr>
        <w:t xml:space="preserve"> </w:t>
      </w:r>
    </w:p>
    <w:p w14:paraId="45CE6DAC" w14:textId="77777777" w:rsidR="00825640" w:rsidRPr="00E56AE0" w:rsidRDefault="00825640" w:rsidP="00E56AE0">
      <w:pPr>
        <w:spacing w:after="4" w:line="360" w:lineRule="auto"/>
        <w:jc w:val="both"/>
        <w:rPr>
          <w:rFonts w:eastAsia="Calibri" w:cs="Open Sans"/>
          <w:color w:val="000000"/>
          <w:szCs w:val="20"/>
          <w:lang w:eastAsia="pl-PL"/>
        </w:rPr>
      </w:pPr>
    </w:p>
    <w:p w14:paraId="55005A79" w14:textId="18C84BAC" w:rsidR="00D865E6" w:rsidRPr="00E56AE0" w:rsidRDefault="00D865E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lastRenderedPageBreak/>
        <w:t xml:space="preserve">W ramach Strategii Rozwoju </w:t>
      </w:r>
      <w:r w:rsidR="008A726C" w:rsidRPr="00E56AE0">
        <w:rPr>
          <w:rFonts w:eastAsia="Calibri" w:cs="Open Sans"/>
          <w:color w:val="000000"/>
          <w:szCs w:val="20"/>
          <w:lang w:eastAsia="pl-PL"/>
        </w:rPr>
        <w:t xml:space="preserve">Gminy </w:t>
      </w:r>
      <w:r w:rsidR="00A24527">
        <w:rPr>
          <w:rFonts w:eastAsia="Calibri" w:cs="Open Sans"/>
          <w:color w:val="000000"/>
          <w:szCs w:val="20"/>
          <w:lang w:eastAsia="pl-PL"/>
        </w:rPr>
        <w:t xml:space="preserve">Bedlno </w:t>
      </w:r>
      <w:r w:rsidR="00725906" w:rsidRPr="00E56AE0">
        <w:rPr>
          <w:rFonts w:eastAsia="Calibri" w:cs="Open Sans"/>
          <w:color w:val="000000"/>
          <w:szCs w:val="20"/>
          <w:lang w:eastAsia="pl-PL"/>
        </w:rPr>
        <w:t>na lata 202</w:t>
      </w:r>
      <w:r w:rsidR="00A24527">
        <w:rPr>
          <w:rFonts w:eastAsia="Calibri" w:cs="Open Sans"/>
          <w:color w:val="000000"/>
          <w:szCs w:val="20"/>
          <w:lang w:eastAsia="pl-PL"/>
        </w:rPr>
        <w:t>7</w:t>
      </w:r>
      <w:r w:rsidR="00725906" w:rsidRPr="00E56AE0">
        <w:rPr>
          <w:rFonts w:eastAsia="Calibri" w:cs="Open Sans"/>
          <w:color w:val="000000"/>
          <w:szCs w:val="20"/>
          <w:lang w:eastAsia="pl-PL"/>
        </w:rPr>
        <w:t>-203</w:t>
      </w:r>
      <w:r w:rsidR="00A24527">
        <w:rPr>
          <w:rFonts w:eastAsia="Calibri" w:cs="Open Sans"/>
          <w:color w:val="000000"/>
          <w:szCs w:val="20"/>
          <w:lang w:eastAsia="pl-PL"/>
        </w:rPr>
        <w:t>7</w:t>
      </w:r>
      <w:r w:rsidR="00725906" w:rsidRPr="00E56AE0">
        <w:rPr>
          <w:rFonts w:eastAsia="Calibri" w:cs="Open Sans"/>
          <w:color w:val="000000"/>
          <w:szCs w:val="20"/>
          <w:lang w:eastAsia="pl-PL"/>
        </w:rPr>
        <w:t xml:space="preserve"> </w:t>
      </w:r>
      <w:r w:rsidRPr="00E56AE0">
        <w:rPr>
          <w:rFonts w:eastAsia="Calibri" w:cs="Open Sans"/>
          <w:color w:val="000000"/>
          <w:szCs w:val="20"/>
          <w:lang w:eastAsia="pl-PL"/>
        </w:rPr>
        <w:t>nie planuje się zadań, które mogłyby wpłynąć negatywnie na cele ochrony obszarów chronionych występujących na terenie</w:t>
      </w:r>
      <w:r w:rsidR="005811DA" w:rsidRPr="00E56AE0">
        <w:rPr>
          <w:rFonts w:eastAsia="Calibri" w:cs="Open Sans"/>
          <w:color w:val="000000"/>
          <w:szCs w:val="20"/>
          <w:lang w:eastAsia="pl-PL"/>
        </w:rPr>
        <w:t xml:space="preserve"> </w:t>
      </w:r>
      <w:r w:rsidR="00A05F22" w:rsidRPr="00E56AE0">
        <w:rPr>
          <w:rFonts w:eastAsia="Calibri" w:cs="Open Sans"/>
          <w:color w:val="000000"/>
          <w:szCs w:val="20"/>
          <w:lang w:eastAsia="pl-PL"/>
        </w:rPr>
        <w:t>Gminy</w:t>
      </w:r>
      <w:r w:rsidR="00A24527">
        <w:rPr>
          <w:rFonts w:eastAsia="Calibri" w:cs="Open Sans"/>
          <w:color w:val="000000"/>
          <w:szCs w:val="20"/>
          <w:lang w:eastAsia="pl-PL"/>
        </w:rPr>
        <w:t xml:space="preserve"> Bedlno</w:t>
      </w:r>
      <w:r w:rsidRPr="00E56AE0">
        <w:rPr>
          <w:rFonts w:eastAsia="Calibri" w:cs="Open Sans"/>
          <w:color w:val="000000"/>
          <w:szCs w:val="20"/>
          <w:lang w:eastAsia="pl-PL"/>
        </w:rPr>
        <w:t xml:space="preserve">. Zaplanowane do realizacji </w:t>
      </w:r>
      <w:r w:rsidR="005811DA" w:rsidRPr="00E56AE0">
        <w:rPr>
          <w:rFonts w:eastAsia="Calibri" w:cs="Open Sans"/>
          <w:color w:val="000000"/>
          <w:szCs w:val="20"/>
          <w:lang w:eastAsia="pl-PL"/>
        </w:rPr>
        <w:t>kierunki działań</w:t>
      </w:r>
      <w:r w:rsidRPr="00E56AE0">
        <w:rPr>
          <w:rFonts w:eastAsia="Calibri" w:cs="Open Sans"/>
          <w:color w:val="000000"/>
          <w:szCs w:val="20"/>
          <w:lang w:eastAsia="pl-PL"/>
        </w:rPr>
        <w:t xml:space="preserve"> nie wpłyną negatywnie na liczebność i kondycję populacji, na niszę ekologiczną gatunku, siedliska przyrodnicze, fragmentację siedlisk, izolację siedlisk, zaburzenia funkcji pełnionych przez siedlisko.</w:t>
      </w:r>
      <w:r w:rsidR="00825640" w:rsidRPr="00E56AE0">
        <w:rPr>
          <w:rFonts w:eastAsia="Calibri" w:cs="Open Sans"/>
          <w:color w:val="000000"/>
          <w:szCs w:val="20"/>
          <w:lang w:eastAsia="pl-PL"/>
        </w:rPr>
        <w:t xml:space="preserve"> </w:t>
      </w:r>
    </w:p>
    <w:p w14:paraId="099BC0D5" w14:textId="77777777" w:rsidR="00D865E6" w:rsidRPr="00E56AE0" w:rsidRDefault="00D865E6" w:rsidP="00E56AE0">
      <w:pPr>
        <w:spacing w:after="4" w:line="360" w:lineRule="auto"/>
        <w:jc w:val="both"/>
        <w:rPr>
          <w:rFonts w:eastAsia="Calibri" w:cs="Open Sans"/>
          <w:color w:val="000000"/>
          <w:szCs w:val="20"/>
          <w:lang w:eastAsia="pl-PL"/>
        </w:rPr>
      </w:pPr>
    </w:p>
    <w:p w14:paraId="37415BEF" w14:textId="6E70CAC8" w:rsidR="00D865E6" w:rsidRPr="00E56AE0" w:rsidRDefault="00D865E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Wszelkie przedsięwzięcia podejmowane w celu realizacji założeń Strategii muszą uwzględniać właściwe prowadzenie prac infrastrukturalnych, aby w skali regionu nie powodować negatywnych zmian, w tym zmian stosunków wodnych, żyzności siedliska, warunków siedliskowych na obszarach </w:t>
      </w:r>
      <w:r w:rsidR="00E9184F" w:rsidRPr="00E56AE0">
        <w:rPr>
          <w:rFonts w:eastAsia="Calibri" w:cs="Open Sans"/>
          <w:color w:val="000000"/>
          <w:szCs w:val="20"/>
          <w:lang w:eastAsia="pl-PL"/>
        </w:rPr>
        <w:t xml:space="preserve">chronionych </w:t>
      </w:r>
      <w:r w:rsidRPr="00E56AE0">
        <w:rPr>
          <w:rFonts w:eastAsia="Calibri" w:cs="Open Sans"/>
          <w:color w:val="000000"/>
          <w:szCs w:val="20"/>
          <w:lang w:eastAsia="pl-PL"/>
        </w:rPr>
        <w:t xml:space="preserve">położonych też poza terenem danej inwestycji (oddziaływania skumulowane i pośrednie). </w:t>
      </w:r>
    </w:p>
    <w:p w14:paraId="6170AE46" w14:textId="77777777" w:rsidR="00D865E6" w:rsidRPr="00E56AE0" w:rsidRDefault="00D865E6" w:rsidP="00E56AE0">
      <w:pPr>
        <w:spacing w:after="4" w:line="360" w:lineRule="auto"/>
        <w:jc w:val="both"/>
        <w:rPr>
          <w:rFonts w:eastAsia="Calibri" w:cs="Open Sans"/>
          <w:color w:val="000000"/>
          <w:szCs w:val="20"/>
          <w:lang w:eastAsia="pl-PL"/>
        </w:rPr>
      </w:pPr>
    </w:p>
    <w:p w14:paraId="70F00BB7" w14:textId="77777777" w:rsidR="005B1099" w:rsidRPr="00E56AE0" w:rsidRDefault="005B1099" w:rsidP="00E56AE0">
      <w:pPr>
        <w:spacing w:after="4" w:line="360" w:lineRule="auto"/>
        <w:jc w:val="both"/>
        <w:rPr>
          <w:rFonts w:eastAsia="Calibri" w:cs="Open Sans"/>
          <w:color w:val="000000"/>
          <w:szCs w:val="20"/>
          <w:lang w:eastAsia="pl-PL"/>
        </w:rPr>
      </w:pPr>
      <w:r w:rsidRPr="00E56AE0">
        <w:rPr>
          <w:rFonts w:eastAsia="Calibri" w:cs="Open Sans"/>
          <w:b/>
          <w:bCs/>
          <w:color w:val="000000"/>
          <w:szCs w:val="20"/>
          <w:lang w:eastAsia="pl-PL"/>
        </w:rPr>
        <w:t xml:space="preserve">Zwraca się też uwagę na właściwy dobór roślinności podczas prowadzenia jakichkolwiek </w:t>
      </w:r>
      <w:proofErr w:type="spellStart"/>
      <w:r w:rsidRPr="00E56AE0">
        <w:rPr>
          <w:rFonts w:eastAsia="Calibri" w:cs="Open Sans"/>
          <w:b/>
          <w:bCs/>
          <w:color w:val="000000"/>
          <w:szCs w:val="20"/>
          <w:lang w:eastAsia="pl-PL"/>
        </w:rPr>
        <w:t>nasadzeń</w:t>
      </w:r>
      <w:proofErr w:type="spellEnd"/>
      <w:r w:rsidRPr="00E56AE0">
        <w:rPr>
          <w:rFonts w:eastAsia="Calibri" w:cs="Open Sans"/>
          <w:b/>
          <w:bCs/>
          <w:color w:val="000000"/>
          <w:szCs w:val="20"/>
          <w:lang w:eastAsia="pl-PL"/>
        </w:rPr>
        <w:t>, gdyż gatunki obce mogą się rozsiewać poza teren inwestycji i zagrażać gatunkom rodzimym i chronionym. W związku z tym zaleca się stosowanie wyłącznie gatunków rodzimych np. klon polny, klon zwyczajny, klon jawor, olsza czarna, olsza szara, brzoza brodawkowata, topola biała, dąb bezszypułkowy, dąb szypułkowy, lipa drobnolistna, lipa szerokolistna. Dodatkowo realizacja założeń analizowanego projektu nie powinna negatywnie wpływać na stan koryta rzek i dolin cieków wodnych, zlewni jezior, ich eutrofizacji</w:t>
      </w:r>
      <w:r w:rsidRPr="00E56AE0">
        <w:rPr>
          <w:rFonts w:eastAsia="Calibri" w:cs="Open Sans"/>
          <w:color w:val="000000"/>
          <w:szCs w:val="20"/>
          <w:lang w:eastAsia="pl-PL"/>
        </w:rPr>
        <w:t xml:space="preserve">. </w:t>
      </w:r>
    </w:p>
    <w:p w14:paraId="19F601AD" w14:textId="77777777" w:rsidR="009A362A" w:rsidRPr="00E56AE0" w:rsidRDefault="009A362A" w:rsidP="00E56AE0">
      <w:pPr>
        <w:spacing w:after="4" w:line="360" w:lineRule="auto"/>
        <w:jc w:val="both"/>
        <w:rPr>
          <w:rFonts w:eastAsia="Calibri" w:cs="Open Sans"/>
          <w:color w:val="000000"/>
          <w:szCs w:val="20"/>
          <w:lang w:eastAsia="pl-PL"/>
        </w:rPr>
      </w:pPr>
    </w:p>
    <w:p w14:paraId="38C31932" w14:textId="6F11ADB2" w:rsidR="00AF2BC6" w:rsidRDefault="00080473"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Realizacja inwestycji z zakresu gospodarki wodno-ściekowej spowoduje pozytywny wpływ na środowisko. </w:t>
      </w:r>
      <w:r w:rsidR="005B1099" w:rsidRPr="00E56AE0">
        <w:rPr>
          <w:rFonts w:eastAsia="Calibri" w:cs="Open Sans"/>
          <w:color w:val="000000"/>
          <w:szCs w:val="20"/>
          <w:lang w:eastAsia="pl-PL"/>
        </w:rPr>
        <w:t>M</w:t>
      </w:r>
      <w:r w:rsidRPr="00E56AE0">
        <w:rPr>
          <w:rFonts w:eastAsia="Calibri" w:cs="Open Sans"/>
          <w:color w:val="000000"/>
          <w:szCs w:val="20"/>
          <w:lang w:eastAsia="pl-PL"/>
        </w:rPr>
        <w:t xml:space="preserve">odernizacja sieci kanalizacyjnej i wodociągowej na terenie </w:t>
      </w:r>
      <w:r w:rsidR="00B8025E" w:rsidRPr="00E56AE0">
        <w:rPr>
          <w:rFonts w:eastAsia="Calibri" w:cs="Open Sans"/>
          <w:color w:val="000000"/>
          <w:szCs w:val="20"/>
          <w:lang w:eastAsia="pl-PL"/>
        </w:rPr>
        <w:t>Gminy</w:t>
      </w:r>
      <w:r w:rsidR="00FC55DD" w:rsidRPr="00E56AE0">
        <w:rPr>
          <w:rFonts w:eastAsia="Calibri" w:cs="Open Sans"/>
          <w:color w:val="000000"/>
          <w:szCs w:val="20"/>
          <w:lang w:eastAsia="pl-PL"/>
        </w:rPr>
        <w:t xml:space="preserve"> </w:t>
      </w:r>
      <w:r w:rsidR="00A37CCB" w:rsidRPr="00E56AE0">
        <w:rPr>
          <w:rFonts w:eastAsia="Calibri" w:cs="Open Sans"/>
          <w:color w:val="000000"/>
          <w:szCs w:val="20"/>
          <w:lang w:eastAsia="pl-PL"/>
        </w:rPr>
        <w:t xml:space="preserve">spowoduje </w:t>
      </w:r>
      <w:r w:rsidRPr="00E56AE0">
        <w:rPr>
          <w:rFonts w:eastAsia="Calibri" w:cs="Open Sans"/>
          <w:color w:val="000000"/>
          <w:szCs w:val="20"/>
          <w:lang w:eastAsia="pl-PL"/>
        </w:rPr>
        <w:t>zmniejszenie ilości odprowadzanych do środowiska ścieków nieoczyszczonych i w efekcie będzie korzystna dla środowiska. Uporządkowanie gospodarki ściekowej w wymiarze długofalowym przyczyni się do poprawy jakości wód podziemnych i powierzchniowych, a tym samym wpłynie pozytywnie na stan środowiska siedlisk obszarów będących pod ochroną. Negatywne oddziaływanie może jedynie występować na etapie budowy, jednak będą to oddziaływania krótkoterminowe i odwracalne, związane z pracami budowlanymi. Na etapie eksploatacji inwestycji negatywne oddziaływanie może być związane z ewentualnymi wykopami związanymi z usuwaniem potencjalnych awarii.</w:t>
      </w:r>
    </w:p>
    <w:p w14:paraId="24A399B8" w14:textId="77777777" w:rsidR="00F23516" w:rsidRDefault="00F23516" w:rsidP="00E56AE0">
      <w:pPr>
        <w:spacing w:after="4" w:line="360" w:lineRule="auto"/>
        <w:jc w:val="both"/>
        <w:rPr>
          <w:rFonts w:eastAsia="Calibri" w:cs="Open Sans"/>
          <w:color w:val="000000"/>
          <w:szCs w:val="20"/>
          <w:lang w:eastAsia="pl-PL"/>
        </w:rPr>
      </w:pPr>
    </w:p>
    <w:p w14:paraId="47EA95D1" w14:textId="77777777" w:rsidR="00F23516" w:rsidRPr="00F23516" w:rsidRDefault="00F23516" w:rsidP="00F23516">
      <w:pPr>
        <w:suppressAutoHyphens/>
        <w:spacing w:after="4" w:line="360" w:lineRule="auto"/>
        <w:jc w:val="both"/>
        <w:rPr>
          <w:rFonts w:eastAsia="Calibri" w:cs="Open Sans"/>
          <w:color w:val="000000"/>
          <w:szCs w:val="24"/>
          <w:lang w:eastAsia="pl-PL"/>
        </w:rPr>
      </w:pPr>
      <w:r w:rsidRPr="00F23516">
        <w:rPr>
          <w:rFonts w:eastAsia="Calibri" w:cs="Open Sans"/>
          <w:color w:val="000000"/>
          <w:szCs w:val="24"/>
          <w:lang w:eastAsia="pl-PL"/>
        </w:rPr>
        <w:lastRenderedPageBreak/>
        <w:t xml:space="preserve">W przypadku inwestycji na obszarze chronionym zagrożenie dla świata przyrody stanowi bezpośrednie, fizyczne oddziaływanie człowieka na florę i faunę poprzez fragmentację jednorodnych obszarów przyrodniczych (np. zwartych kompleksów leśnych), powodując m.in. izolację niektórych gatunków zwierząt oraz populacji, ograniczenie lub zahamowanie migracji. </w:t>
      </w:r>
      <w:r w:rsidRPr="00F23516">
        <w:rPr>
          <w:rFonts w:eastAsia="Calibri" w:cs="Open Sans"/>
          <w:color w:val="000000"/>
          <w:szCs w:val="24"/>
          <w:lang w:eastAsia="pl-PL"/>
        </w:rPr>
        <w:br/>
        <w:t>W przypadku budowy nowych dróg może wystąpić negatywne oddziaływanie na świat roślin, zwierząt i grzybów w wyniku emisji spalin i hałasu oraz oddziaływanie związane z potencjalnym skażeniem wód i gleby. Dodatkowo funkcjonowanie dróg potencjalnie może przyczynić się do wzrostu presji urbanizacyjnej oraz nasilenia presji turystycznej na obszar chroniony. Poprawa stanu technicznego dróg spowoduje upłynnienie ruchu samochodowego, a w efekcie ograniczenie emisji spalin i pozytywny wpływ na jakość powietrza atmosferycznego oraz na stan klimatu akustycznego i w sposób pośredni pozytywnie wpłynie na organizmy żywe. Ponadto podobnie jak w przypadku działań w zakresie budowy sieci wodociągowej i kanalizacyjnej negatywne, krótkotrwałe, odwracalne oddziaływanie wystąpi wyłącznie na etapie budowy.</w:t>
      </w:r>
    </w:p>
    <w:p w14:paraId="1429CB90" w14:textId="77777777" w:rsidR="008A726C" w:rsidRPr="00E56AE0" w:rsidRDefault="008A726C" w:rsidP="00E56AE0">
      <w:pPr>
        <w:spacing w:after="4" w:line="360" w:lineRule="auto"/>
        <w:jc w:val="both"/>
        <w:rPr>
          <w:rFonts w:eastAsia="Calibri" w:cs="Open Sans"/>
          <w:color w:val="000000"/>
          <w:szCs w:val="20"/>
          <w:lang w:eastAsia="pl-PL"/>
        </w:rPr>
      </w:pPr>
    </w:p>
    <w:p w14:paraId="392D0523" w14:textId="4F73EB72" w:rsidR="00AF2BC6" w:rsidRPr="00E56AE0" w:rsidRDefault="00AF2BC6"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 trakcie realizacji inwestycji powinny być zastosowane odpowiednie, skuteczne rozwiązania zabezpieczające wykopy i studzienki przed dostawaniem się do nich zwierząt, szczególnie płazów, gadów i drobnych ssaków. Wskazane jest zasypywanie wykopów każdego dnia, w przypadku konieczności pozostawienia otwartego wykopu zostanie on zabezpieczony ogrodzeniem lub przykryty siatką tak, aby uniemożliwić wpadanie do niego drobnych zwierząt. Zamontowane studzienki rewizyjne powinny być zamykane pokrywami uniemożliwiającymi dostanie się zwierząt do wnętrza modernizowanej sieci kanalizacyjnej. Rozpoczęcia prac w terenach niezurbanizowanych (cieki, nieużytki, grunty orne, tereny zadrzewione) dokonać należy poza głównym okresem lęgowym zwierząt. W celu ograniczenia ryzyka związanego z bezpieczeństwem pracy oraz zabezpieczeniu przed możliwością uwięzienia zwierząt w wykopach przy większości prac Wykonawca powinien wykonywać dziennie tyle </w:t>
      </w:r>
      <w:r w:rsidR="00990E98" w:rsidRPr="00E56AE0">
        <w:rPr>
          <w:rFonts w:eastAsia="Calibri" w:cs="Open Sans"/>
          <w:color w:val="000000"/>
          <w:szCs w:val="20"/>
          <w:lang w:eastAsia="pl-PL"/>
        </w:rPr>
        <w:t>wykopów,</w:t>
      </w:r>
      <w:r w:rsidRPr="00E56AE0">
        <w:rPr>
          <w:rFonts w:eastAsia="Calibri" w:cs="Open Sans"/>
          <w:color w:val="000000"/>
          <w:szCs w:val="20"/>
          <w:lang w:eastAsia="pl-PL"/>
        </w:rPr>
        <w:t xml:space="preserve"> ile jest w stanie zasypać. Wykopy podlegające długotrwałemu odkryciu wykonywane w szczególnie trudnych warunkach gruntowo-wodnych można zabezpieczyć, np. poprzez zastosowanie płotków foliowych, a w przepadku długotrwałego odkrycia wykopów krat zabezpieczających wykop, umożliwiających migracje zwierząt. Przed zasypaniem wykopów należy dokładnie sprawdzić jego dno i ściany pod kątem obecności w nich zwierząt i umożliwić ich ewakuację. Zaplecze budowy zlokalizowane będzie na wyznaczonych placach (przystosowanych do stacjonowania sprzętu), wyposażonych w urządzenia zabezpieczające przed szkodliwym oddziaływaniem na grunty i wody. Wszelkie prace związane z naprawą lub konserwacją sprzętu będą dokonywane poza terenem inwestycji. Roboty ziemne w </w:t>
      </w:r>
      <w:r w:rsidRPr="00E56AE0">
        <w:rPr>
          <w:rFonts w:eastAsia="Calibri" w:cs="Open Sans"/>
          <w:color w:val="000000"/>
          <w:szCs w:val="20"/>
          <w:lang w:eastAsia="pl-PL"/>
        </w:rPr>
        <w:lastRenderedPageBreak/>
        <w:t>pobliżu drzew i krzewów mogą być prowadzone wyłącznie w sposób najmniej szkodzący drzewom i krzewom. Warunki wykonywania prac ziemnych w pobliżu drzew uzależnione są od odległości i przebiegu projektowanego przedsięwzięcia w stosunku do istniejącego drzewostanu, jego wieku, gatunków i obwodu pni. Należy unikać manewrowania sprzętem ciężkim w pobliżu drzew, składowania materiałów ziemnych w obrębie koron i korzeni drzew, w obrębie korzeni zaniechać zagęszczania gruntu. Należy dokonać przywrócenia do stanu pierwotnego trawników, na których prowadzone będą ewentualne prace, w przypadku uszkodzeń korzeni lub gałęzi i pni należy zlecić specjalistycznej firmie usunięcie szkód, w celu niedopuszczenia do przesuszenia systemu korzeniowego, wykopy przy drzewach należy zasypywać w jak najkrótszym czasie. W przypadku prowadzenia robót w okresie wegetacyjnym, drzewa po zasypaniu wykopów należy obficie podlać, zaś w przypadku prowadzenia robót w okresie jesienno-zimowego spoczynku drzew, korzenie podczas wykopów należy owinąć jutą lub matami w celu ochrony przed niską temperaturą.</w:t>
      </w:r>
    </w:p>
    <w:p w14:paraId="514F80A9" w14:textId="77777777" w:rsidR="00353FE9" w:rsidRPr="00E56AE0" w:rsidRDefault="00353FE9" w:rsidP="00E56AE0">
      <w:pPr>
        <w:spacing w:after="4" w:line="360" w:lineRule="auto"/>
        <w:jc w:val="both"/>
        <w:rPr>
          <w:rFonts w:eastAsia="Calibri" w:cs="Open Sans"/>
          <w:b/>
          <w:bCs/>
          <w:color w:val="000000"/>
          <w:szCs w:val="20"/>
          <w:lang w:eastAsia="pl-PL"/>
        </w:rPr>
      </w:pPr>
    </w:p>
    <w:p w14:paraId="1E5A21F8" w14:textId="29EA659F" w:rsidR="00080473" w:rsidRPr="00E56AE0" w:rsidRDefault="00080473" w:rsidP="00E56AE0">
      <w:pPr>
        <w:spacing w:after="4" w:line="360" w:lineRule="auto"/>
        <w:jc w:val="both"/>
        <w:rPr>
          <w:rFonts w:eastAsia="Calibri" w:cs="Open Sans"/>
          <w:b/>
          <w:bCs/>
          <w:color w:val="000000"/>
          <w:szCs w:val="20"/>
          <w:lang w:eastAsia="pl-PL"/>
        </w:rPr>
      </w:pPr>
      <w:r w:rsidRPr="00E56AE0">
        <w:rPr>
          <w:rFonts w:eastAsia="Calibri" w:cs="Open Sans"/>
          <w:b/>
          <w:bCs/>
          <w:color w:val="000000"/>
          <w:szCs w:val="20"/>
          <w:lang w:eastAsia="pl-PL"/>
        </w:rPr>
        <w:t xml:space="preserve">Projekt </w:t>
      </w:r>
      <w:r w:rsidR="00353FE9" w:rsidRPr="00E56AE0">
        <w:rPr>
          <w:rFonts w:eastAsia="Calibri" w:cs="Open Sans"/>
          <w:b/>
          <w:bCs/>
          <w:color w:val="000000"/>
          <w:szCs w:val="20"/>
          <w:lang w:eastAsia="pl-PL"/>
        </w:rPr>
        <w:t>Strategii</w:t>
      </w:r>
      <w:r w:rsidRPr="00E56AE0">
        <w:rPr>
          <w:rFonts w:eastAsia="Calibri" w:cs="Open Sans"/>
          <w:b/>
          <w:bCs/>
          <w:color w:val="000000"/>
          <w:szCs w:val="20"/>
          <w:lang w:eastAsia="pl-PL"/>
        </w:rPr>
        <w:t xml:space="preserve"> uwzględnia zakazy, jakie obowiązują w stosunku do poszczególnych form ochrony przyrody, wynikające z ustawy o ochronie przyrody (</w:t>
      </w:r>
      <w:proofErr w:type="spellStart"/>
      <w:r w:rsidRPr="00E56AE0">
        <w:rPr>
          <w:rFonts w:eastAsia="Calibri" w:cs="Open Sans"/>
          <w:b/>
          <w:bCs/>
          <w:color w:val="000000"/>
          <w:szCs w:val="20"/>
          <w:lang w:eastAsia="pl-PL"/>
        </w:rPr>
        <w:t>t.j</w:t>
      </w:r>
      <w:proofErr w:type="spellEnd"/>
      <w:r w:rsidRPr="00E56AE0">
        <w:rPr>
          <w:rFonts w:eastAsia="Calibri" w:cs="Open Sans"/>
          <w:b/>
          <w:bCs/>
          <w:color w:val="000000"/>
          <w:szCs w:val="20"/>
          <w:lang w:eastAsia="pl-PL"/>
        </w:rPr>
        <w:t>. Dz. U. z 202</w:t>
      </w:r>
      <w:r w:rsidR="00990E98">
        <w:rPr>
          <w:rFonts w:eastAsia="Calibri" w:cs="Open Sans"/>
          <w:b/>
          <w:bCs/>
          <w:color w:val="000000"/>
          <w:szCs w:val="20"/>
          <w:lang w:eastAsia="pl-PL"/>
        </w:rPr>
        <w:t>6</w:t>
      </w:r>
      <w:r w:rsidRPr="00E56AE0">
        <w:rPr>
          <w:rFonts w:eastAsia="Calibri" w:cs="Open Sans"/>
          <w:b/>
          <w:bCs/>
          <w:color w:val="000000"/>
          <w:szCs w:val="20"/>
          <w:lang w:eastAsia="pl-PL"/>
        </w:rPr>
        <w:t xml:space="preserve"> r. poz. </w:t>
      </w:r>
      <w:r w:rsidR="002125FB" w:rsidRPr="00E56AE0">
        <w:rPr>
          <w:rFonts w:eastAsia="Calibri" w:cs="Open Sans"/>
          <w:b/>
          <w:bCs/>
          <w:color w:val="000000"/>
          <w:szCs w:val="20"/>
          <w:lang w:eastAsia="pl-PL"/>
        </w:rPr>
        <w:t>1</w:t>
      </w:r>
      <w:r w:rsidR="00990E98">
        <w:rPr>
          <w:rFonts w:eastAsia="Calibri" w:cs="Open Sans"/>
          <w:b/>
          <w:bCs/>
          <w:color w:val="000000"/>
          <w:szCs w:val="20"/>
          <w:lang w:eastAsia="pl-PL"/>
        </w:rPr>
        <w:t>3</w:t>
      </w:r>
      <w:r w:rsidR="00014C12">
        <w:rPr>
          <w:rFonts w:eastAsia="Calibri" w:cs="Open Sans"/>
          <w:b/>
          <w:bCs/>
          <w:color w:val="000000"/>
          <w:szCs w:val="20"/>
          <w:lang w:eastAsia="pl-PL"/>
        </w:rPr>
        <w:t xml:space="preserve"> ze zm.</w:t>
      </w:r>
      <w:r w:rsidRPr="00E56AE0">
        <w:rPr>
          <w:rFonts w:eastAsia="Calibri" w:cs="Open Sans"/>
          <w:b/>
          <w:bCs/>
          <w:color w:val="000000"/>
          <w:szCs w:val="20"/>
          <w:lang w:eastAsia="pl-PL"/>
        </w:rPr>
        <w:t>) oraz aktów ustanawiających te obszary, w związku z tym nie planuje się działań, które mogłyby naruszać cele ochrony określone dla tych terenów</w:t>
      </w:r>
      <w:r w:rsidR="008674AC" w:rsidRPr="00E56AE0">
        <w:rPr>
          <w:rFonts w:eastAsia="Calibri" w:cs="Open Sans"/>
          <w:b/>
          <w:bCs/>
          <w:color w:val="000000"/>
          <w:szCs w:val="20"/>
          <w:lang w:eastAsia="pl-PL"/>
        </w:rPr>
        <w:t>.</w:t>
      </w:r>
      <w:r w:rsidR="00E9184F" w:rsidRPr="00E56AE0">
        <w:rPr>
          <w:rFonts w:eastAsia="Calibri" w:cs="Open Sans"/>
          <w:b/>
          <w:bCs/>
          <w:color w:val="000000"/>
          <w:szCs w:val="20"/>
          <w:lang w:eastAsia="pl-PL"/>
        </w:rPr>
        <w:t xml:space="preserve"> </w:t>
      </w:r>
    </w:p>
    <w:p w14:paraId="20118E5C" w14:textId="77777777" w:rsidR="000332F9" w:rsidRPr="00E56AE0" w:rsidRDefault="000332F9" w:rsidP="00E56AE0">
      <w:pPr>
        <w:spacing w:after="4" w:line="360" w:lineRule="auto"/>
        <w:jc w:val="both"/>
        <w:rPr>
          <w:rFonts w:eastAsia="Calibri" w:cs="Open Sans"/>
          <w:color w:val="000000"/>
          <w:szCs w:val="20"/>
          <w:lang w:eastAsia="pl-PL"/>
        </w:rPr>
      </w:pPr>
    </w:p>
    <w:p w14:paraId="62BDFD64" w14:textId="12394BD9" w:rsidR="00080473" w:rsidRPr="00E56AE0" w:rsidRDefault="00080473"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Wszelkie przedsięwzięcia podejmowane w celu realizacji założeń </w:t>
      </w:r>
      <w:r w:rsidR="008674AC" w:rsidRPr="00E56AE0">
        <w:rPr>
          <w:rFonts w:eastAsia="Calibri" w:cs="Open Sans"/>
          <w:color w:val="000000"/>
          <w:szCs w:val="20"/>
          <w:lang w:eastAsia="pl-PL"/>
        </w:rPr>
        <w:t>Strategii</w:t>
      </w:r>
      <w:r w:rsidRPr="00E56AE0">
        <w:rPr>
          <w:rFonts w:eastAsia="Calibri" w:cs="Open Sans"/>
          <w:color w:val="000000"/>
          <w:szCs w:val="20"/>
          <w:lang w:eastAsia="pl-PL"/>
        </w:rPr>
        <w:t xml:space="preserve"> muszą uwzględniać właściwe prowadzenie prac infrastrukturalnych (związanych z rozwojem urbanizacji, sieci energetycznych, obszarów działalności gospodarczej o funkcji rekreacyjnej, hodowli zwierząt, prowadzenia działań utrzymaniowych dróg wodnych i melioracji), aby w skali regionu nie powodować negatywnych zmian, w tym zmian stosunków wodnych, żyzności siedliska, warunków siedliskowych na obszarach </w:t>
      </w:r>
      <w:r w:rsidR="000332F9" w:rsidRPr="00E56AE0">
        <w:rPr>
          <w:rFonts w:eastAsia="Calibri" w:cs="Open Sans"/>
          <w:color w:val="000000"/>
          <w:szCs w:val="20"/>
          <w:lang w:eastAsia="pl-PL"/>
        </w:rPr>
        <w:t xml:space="preserve">chronionych </w:t>
      </w:r>
      <w:r w:rsidRPr="00E56AE0">
        <w:rPr>
          <w:rFonts w:eastAsia="Calibri" w:cs="Open Sans"/>
          <w:color w:val="000000"/>
          <w:szCs w:val="20"/>
          <w:lang w:eastAsia="pl-PL"/>
        </w:rPr>
        <w:t xml:space="preserve">położonych też poza terenem danej inwestycji (oddziaływania skumulowane i pośrednie). </w:t>
      </w:r>
    </w:p>
    <w:p w14:paraId="401CBD73" w14:textId="77777777" w:rsidR="00305563" w:rsidRPr="00E56AE0" w:rsidRDefault="00305563" w:rsidP="00E56AE0">
      <w:pPr>
        <w:spacing w:after="4" w:line="360" w:lineRule="auto"/>
        <w:jc w:val="both"/>
        <w:rPr>
          <w:rFonts w:eastAsia="Calibri" w:cs="Open Sans"/>
          <w:color w:val="000000"/>
          <w:szCs w:val="20"/>
          <w:lang w:eastAsia="pl-PL"/>
        </w:rPr>
      </w:pPr>
    </w:p>
    <w:p w14:paraId="33666D6A" w14:textId="5836D2C3" w:rsidR="00080473" w:rsidRDefault="00080473"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 obrębie terenów użytkowanych rolniczo (zwykle w obrębie różnego rodzaju użytków zielonych) istnieje gęsta sieć rowów i kanałów, będących składnikami rozwiniętej sieci melioracyjnej. Prace obejmujące kanały i rowy podlegające stałemu, regularnemu utrzymaniu nie powinny powodować z reguły drastycznych zmian w warunkach wodnych otoczenia, ich wpływ na otoczenie generalnie jest umiarkowany. Dotyczy to </w:t>
      </w:r>
      <w:r w:rsidR="00990E98" w:rsidRPr="00E56AE0">
        <w:rPr>
          <w:rFonts w:eastAsia="Calibri" w:cs="Open Sans"/>
          <w:color w:val="000000"/>
          <w:szCs w:val="20"/>
          <w:lang w:eastAsia="pl-PL"/>
        </w:rPr>
        <w:t>przypadków,</w:t>
      </w:r>
      <w:r w:rsidRPr="00E56AE0">
        <w:rPr>
          <w:rFonts w:eastAsia="Calibri" w:cs="Open Sans"/>
          <w:color w:val="000000"/>
          <w:szCs w:val="20"/>
          <w:lang w:eastAsia="pl-PL"/>
        </w:rPr>
        <w:t xml:space="preserve"> kiedy działania służą utrzymaniu pewnego poziomu drożności cieków, zapobiegają nadmiernemu zabagnianiu otoczenia, ale uwzględniają </w:t>
      </w:r>
      <w:r w:rsidRPr="00E56AE0">
        <w:rPr>
          <w:rFonts w:eastAsia="Calibri" w:cs="Open Sans"/>
          <w:color w:val="000000"/>
          <w:szCs w:val="20"/>
          <w:lang w:eastAsia="pl-PL"/>
        </w:rPr>
        <w:lastRenderedPageBreak/>
        <w:t>jednocześnie potrzebę retencjonowania wody w ich obrębie, tzn. nie służą wyłącznie do ukierunkowanego, jak najszybszego odprowadzenia wody.</w:t>
      </w:r>
    </w:p>
    <w:p w14:paraId="2646A1CF" w14:textId="77777777" w:rsidR="00990E98" w:rsidRPr="00E56AE0" w:rsidRDefault="00990E98" w:rsidP="00E56AE0">
      <w:pPr>
        <w:spacing w:after="4" w:line="360" w:lineRule="auto"/>
        <w:jc w:val="both"/>
        <w:rPr>
          <w:rFonts w:eastAsia="Calibri" w:cs="Open Sans"/>
          <w:color w:val="000000"/>
          <w:szCs w:val="20"/>
          <w:lang w:eastAsia="pl-PL"/>
        </w:rPr>
      </w:pPr>
    </w:p>
    <w:p w14:paraId="02C1E6C1" w14:textId="7DDB6425" w:rsidR="00080473" w:rsidRPr="00E56AE0" w:rsidRDefault="00080473"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 większości przypadków oddziaływania na obszary chronione i ekosystemy zależne od wód obejmują także strefę przyległą do koryta rzeki, tj. siedliska przyrodnicze w obrębie których warunki wodne powiązane są z korytem cieku. Wszystkie działania mają na celu służyć ochronie przyrody, nawet jeżeli będzie konieczne krótkotrwałe przekształcenie jednego z komponentów środowiska, np. podczas prac inwestycyjnych, budowlanych. Będą one przeprowadzane z uwzględnieniem wszystkich zasad ustawy o ochronie przyrody. </w:t>
      </w:r>
    </w:p>
    <w:p w14:paraId="649DCE42" w14:textId="77777777" w:rsidR="00A62895" w:rsidRPr="00E56AE0" w:rsidRDefault="00A62895" w:rsidP="00E56AE0">
      <w:pPr>
        <w:spacing w:after="4" w:line="360" w:lineRule="auto"/>
        <w:jc w:val="both"/>
        <w:rPr>
          <w:rFonts w:eastAsia="Calibri" w:cs="Open Sans"/>
          <w:color w:val="000000"/>
          <w:szCs w:val="20"/>
          <w:lang w:eastAsia="pl-PL"/>
        </w:rPr>
      </w:pPr>
    </w:p>
    <w:p w14:paraId="4B44C538" w14:textId="328F7284" w:rsidR="00A62895" w:rsidRPr="00E56AE0" w:rsidRDefault="00080473"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Działania inwestycyjne prowadzone na terenach objętych formami ochrony przyrody muszą być tak prowadzone, aby nie naruszać przedmiotu ich ochrony oraz nie wpływać znacząco negatywnie na integralność tych obszarów, także w skali ponadregionalnej. Wszystkie plany i inwestycje, które nie będą wywierały istotnie negatywnego wpływu na obszary chronione, są dopuszczalne. Nawet w razie stwierdzenia znacząco negatywnego oddziaływania na obszary chronione nie wyklucza się w bezwzględny sposób możliwości zrealizowania przedsięwzięcia czy przyjęcia planu. Odpowiednie władze mogą zezwolić na takie przedsięwzięcie lub plan, jeśli realizuje on wymogi nadrzędnego interesu publicznego, a interes ten nie może być osiągnięty w inny sposób. Każde działanie, które powodowałoby znaczący negatywny wpływ musi uwzględniać konieczność przeprowadzenia działań kompensacyjnych lub przynajmniej działania mające zminimalizować to oddziaływanie. </w:t>
      </w:r>
      <w:r w:rsidR="00A62895" w:rsidRPr="00E56AE0">
        <w:rPr>
          <w:rFonts w:eastAsia="Calibri" w:cs="Open Sans"/>
          <w:color w:val="000000"/>
          <w:szCs w:val="20"/>
          <w:lang w:eastAsia="pl-PL"/>
        </w:rPr>
        <w:t xml:space="preserve">W takiej sytuacji konieczne jest jednak skompensowanie szkód poniesionych przez przyrodę, tak aby utrzymać spójność i integralność sieci (np. poprzez stworzenie w innym miejscu siedlisk dogodnych dla chronionych gatunków). Jeśli negatywne oddziaływanie dotyczy siedlisk lub gatunków priorytetowych, zgoda może być wydana tylko jeżeli nadrzędny interes publiczny wiąże się z ochroną zdrowia i życia ludzi, zapewnieniem bezpieczeństwa publicznego albo uzyskaniem korzystnych następstw o pierwszorzędnym znaczeniu dla środowiska przyrodniczego. W innych, wyjątkowych przypadkach przed udzieleniem zgody, państwo członkowskie musi wystąpić o opinię do Komisji Europejskiej. Szerokość strefy oddziaływania drogi na strukturę, skład i kluczowe procesy ekologiczne kształtujące dane siedlisko uzależniona jest od zasięgu zmian stosunków wodnych, dyspersji biogenów, zanieczyszczeń i wrażliwości siedlisk.  </w:t>
      </w:r>
      <w:r w:rsidR="00B02763" w:rsidRPr="00E56AE0">
        <w:rPr>
          <w:rFonts w:eastAsia="Calibri" w:cs="Open Sans"/>
          <w:color w:val="000000"/>
          <w:szCs w:val="20"/>
          <w:lang w:eastAsia="pl-PL"/>
        </w:rPr>
        <w:t>S</w:t>
      </w:r>
      <w:r w:rsidR="00A62895" w:rsidRPr="00E56AE0">
        <w:rPr>
          <w:rFonts w:eastAsia="Calibri" w:cs="Open Sans"/>
          <w:color w:val="000000"/>
          <w:szCs w:val="20"/>
          <w:lang w:eastAsia="pl-PL"/>
        </w:rPr>
        <w:t xml:space="preserve">kutki funkcjonowania ciągów komunikacyjnych to: </w:t>
      </w:r>
    </w:p>
    <w:p w14:paraId="284EE0B8" w14:textId="77777777" w:rsidR="00A62895" w:rsidRPr="00E56AE0" w:rsidRDefault="00A62895">
      <w:pPr>
        <w:pStyle w:val="Akapitzlist"/>
        <w:numPr>
          <w:ilvl w:val="0"/>
          <w:numId w:val="52"/>
        </w:numPr>
        <w:spacing w:after="4" w:line="360" w:lineRule="auto"/>
        <w:rPr>
          <w:rFonts w:ascii="Open Sans" w:hAnsi="Open Sans" w:cs="Open Sans"/>
          <w:szCs w:val="20"/>
          <w:lang w:eastAsia="pl-PL"/>
        </w:rPr>
      </w:pPr>
      <w:r w:rsidRPr="00E56AE0">
        <w:rPr>
          <w:rFonts w:ascii="Open Sans" w:hAnsi="Open Sans" w:cs="Open Sans"/>
          <w:szCs w:val="20"/>
          <w:lang w:eastAsia="pl-PL"/>
        </w:rPr>
        <w:t xml:space="preserve">utrudnienie przemieszczania się zwierząt i roślin, </w:t>
      </w:r>
    </w:p>
    <w:p w14:paraId="750FB17B" w14:textId="77777777" w:rsidR="00A62895" w:rsidRPr="00E56AE0" w:rsidRDefault="00A62895">
      <w:pPr>
        <w:pStyle w:val="Akapitzlist"/>
        <w:numPr>
          <w:ilvl w:val="0"/>
          <w:numId w:val="52"/>
        </w:numPr>
        <w:spacing w:after="4" w:line="360" w:lineRule="auto"/>
        <w:rPr>
          <w:rFonts w:ascii="Open Sans" w:hAnsi="Open Sans" w:cs="Open Sans"/>
          <w:szCs w:val="20"/>
          <w:lang w:eastAsia="pl-PL"/>
        </w:rPr>
      </w:pPr>
      <w:r w:rsidRPr="00E56AE0">
        <w:rPr>
          <w:rFonts w:ascii="Open Sans" w:hAnsi="Open Sans" w:cs="Open Sans"/>
          <w:szCs w:val="20"/>
          <w:lang w:eastAsia="pl-PL"/>
        </w:rPr>
        <w:t xml:space="preserve">wypadki i kolizje drogowe z dzikimi zwierzętami, </w:t>
      </w:r>
    </w:p>
    <w:p w14:paraId="7618B630" w14:textId="77777777" w:rsidR="00A62895" w:rsidRPr="00E56AE0" w:rsidRDefault="00A62895">
      <w:pPr>
        <w:pStyle w:val="Akapitzlist"/>
        <w:numPr>
          <w:ilvl w:val="0"/>
          <w:numId w:val="52"/>
        </w:numPr>
        <w:spacing w:after="4" w:line="360" w:lineRule="auto"/>
        <w:rPr>
          <w:rFonts w:ascii="Open Sans" w:hAnsi="Open Sans" w:cs="Open Sans"/>
          <w:szCs w:val="20"/>
          <w:lang w:eastAsia="pl-PL"/>
        </w:rPr>
      </w:pPr>
      <w:r w:rsidRPr="00E56AE0">
        <w:rPr>
          <w:rFonts w:ascii="Open Sans" w:hAnsi="Open Sans" w:cs="Open Sans"/>
          <w:szCs w:val="20"/>
          <w:lang w:eastAsia="pl-PL"/>
        </w:rPr>
        <w:lastRenderedPageBreak/>
        <w:t xml:space="preserve">zniszczenie siedlisk w zasięgu przebiegu i oddziaływania drogi, </w:t>
      </w:r>
    </w:p>
    <w:p w14:paraId="2D124F0B" w14:textId="77777777" w:rsidR="00A62895" w:rsidRPr="00E56AE0" w:rsidRDefault="00A62895">
      <w:pPr>
        <w:pStyle w:val="Akapitzlist"/>
        <w:numPr>
          <w:ilvl w:val="0"/>
          <w:numId w:val="52"/>
        </w:numPr>
        <w:spacing w:after="4" w:line="360" w:lineRule="auto"/>
        <w:rPr>
          <w:rFonts w:ascii="Open Sans" w:hAnsi="Open Sans" w:cs="Open Sans"/>
          <w:szCs w:val="20"/>
          <w:lang w:eastAsia="pl-PL"/>
        </w:rPr>
      </w:pPr>
      <w:r w:rsidRPr="00E56AE0">
        <w:rPr>
          <w:rFonts w:ascii="Open Sans" w:hAnsi="Open Sans" w:cs="Open Sans"/>
          <w:szCs w:val="20"/>
          <w:lang w:eastAsia="pl-PL"/>
        </w:rPr>
        <w:t xml:space="preserve">przekształcanie terenu przyległego do drogi (osiedlanie się człowieka wzdłuż dróg), </w:t>
      </w:r>
    </w:p>
    <w:p w14:paraId="326F195C" w14:textId="77777777" w:rsidR="00A62895" w:rsidRPr="00E56AE0" w:rsidRDefault="00A62895">
      <w:pPr>
        <w:pStyle w:val="Akapitzlist"/>
        <w:numPr>
          <w:ilvl w:val="0"/>
          <w:numId w:val="52"/>
        </w:numPr>
        <w:spacing w:after="4" w:line="360" w:lineRule="auto"/>
        <w:rPr>
          <w:rFonts w:ascii="Open Sans" w:hAnsi="Open Sans" w:cs="Open Sans"/>
          <w:szCs w:val="20"/>
          <w:lang w:eastAsia="pl-PL"/>
        </w:rPr>
      </w:pPr>
      <w:r w:rsidRPr="00E56AE0">
        <w:rPr>
          <w:rFonts w:ascii="Open Sans" w:hAnsi="Open Sans" w:cs="Open Sans"/>
          <w:szCs w:val="20"/>
          <w:lang w:eastAsia="pl-PL"/>
        </w:rPr>
        <w:t xml:space="preserve">ekspansja gatunków obcych na danym terenie, związanych z człowiekiem. </w:t>
      </w:r>
    </w:p>
    <w:p w14:paraId="6B2CB962" w14:textId="77777777" w:rsidR="00A62895" w:rsidRPr="00E56AE0" w:rsidRDefault="00A62895"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Proponowane działania minimalizujące oddziaływania na człowieka, ale również na środowisko, można pogrupować na następujące części: ekrany akustyczne, urządzenia podczyszczające wody opadowe, ogrodzenia, przejścia dla zwierząt, </w:t>
      </w:r>
      <w:proofErr w:type="spellStart"/>
      <w:r w:rsidRPr="00E56AE0">
        <w:rPr>
          <w:rFonts w:eastAsia="Calibri" w:cs="Open Sans"/>
          <w:color w:val="000000"/>
          <w:szCs w:val="20"/>
          <w:lang w:eastAsia="pl-PL"/>
        </w:rPr>
        <w:t>przekrycia</w:t>
      </w:r>
      <w:proofErr w:type="spellEnd"/>
      <w:r w:rsidRPr="00E56AE0">
        <w:rPr>
          <w:rFonts w:eastAsia="Calibri" w:cs="Open Sans"/>
          <w:color w:val="000000"/>
          <w:szCs w:val="20"/>
          <w:lang w:eastAsia="pl-PL"/>
        </w:rPr>
        <w:t xml:space="preserve"> ochronne, pasy zieleni izolacyjnej.</w:t>
      </w:r>
    </w:p>
    <w:p w14:paraId="7849B58F" w14:textId="77777777" w:rsidR="003F3C66" w:rsidRPr="00E56AE0" w:rsidRDefault="003F3C66" w:rsidP="00E56AE0">
      <w:pPr>
        <w:spacing w:after="4" w:line="360" w:lineRule="auto"/>
        <w:jc w:val="both"/>
        <w:rPr>
          <w:rFonts w:eastAsia="Calibri" w:cs="Open Sans"/>
          <w:color w:val="000000"/>
          <w:szCs w:val="20"/>
          <w:lang w:eastAsia="pl-PL"/>
        </w:rPr>
      </w:pPr>
    </w:p>
    <w:p w14:paraId="10275FB5" w14:textId="53AB9396" w:rsidR="00080473" w:rsidRPr="00E56AE0" w:rsidRDefault="00080473"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Dla przedstawienia obszarów, które należy w szczególności chronić, ze względu na występującą w ich rejonie faunę i florę oraz ze względu na to, że stanowią cenne siedliska (np. kompleksy leśne, doliny cieków), żerowiska lub trasy przelotów. Wszelkie inwestycje na tych terenach powinny być szczegółowo przeanalizowane pod kątem ich wpływu na faunę i florę w ujęciu lokalnym i regionalnym. </w:t>
      </w:r>
    </w:p>
    <w:p w14:paraId="39EDEAE2" w14:textId="77777777" w:rsidR="003E65E8" w:rsidRPr="00E56AE0" w:rsidRDefault="003E65E8" w:rsidP="00E56AE0">
      <w:pPr>
        <w:spacing w:after="4" w:line="360" w:lineRule="auto"/>
        <w:jc w:val="both"/>
        <w:rPr>
          <w:rFonts w:eastAsia="Calibri" w:cs="Open Sans"/>
          <w:color w:val="000000"/>
          <w:szCs w:val="20"/>
          <w:lang w:eastAsia="pl-PL"/>
        </w:rPr>
      </w:pPr>
    </w:p>
    <w:p w14:paraId="66171AB4" w14:textId="227D38E9" w:rsidR="00080473" w:rsidRPr="00E56AE0" w:rsidRDefault="00080473"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 planach nie ma budowy dróg, które negatywne oddziaływałyby na gatunki, siedliska gatunków lub siedliska przyrodnicze, stanowiące przedmioty ochrony </w:t>
      </w:r>
      <w:r w:rsidR="00A62895" w:rsidRPr="00E56AE0">
        <w:rPr>
          <w:rFonts w:eastAsia="Calibri" w:cs="Open Sans"/>
          <w:color w:val="000000"/>
          <w:szCs w:val="20"/>
          <w:lang w:eastAsia="pl-PL"/>
        </w:rPr>
        <w:t xml:space="preserve">obszarów chronionych </w:t>
      </w:r>
      <w:r w:rsidRPr="00E56AE0">
        <w:rPr>
          <w:rFonts w:eastAsia="Calibri" w:cs="Open Sans"/>
          <w:color w:val="000000"/>
          <w:szCs w:val="20"/>
          <w:lang w:eastAsia="pl-PL"/>
        </w:rPr>
        <w:t xml:space="preserve">ani na </w:t>
      </w:r>
      <w:r w:rsidR="00A62895" w:rsidRPr="00E56AE0">
        <w:rPr>
          <w:rFonts w:eastAsia="Calibri" w:cs="Open Sans"/>
          <w:color w:val="000000"/>
          <w:szCs w:val="20"/>
          <w:lang w:eastAsia="pl-PL"/>
        </w:rPr>
        <w:t>ich</w:t>
      </w:r>
      <w:r w:rsidRPr="00E56AE0">
        <w:rPr>
          <w:rFonts w:eastAsia="Calibri" w:cs="Open Sans"/>
          <w:color w:val="000000"/>
          <w:szCs w:val="20"/>
          <w:lang w:eastAsia="pl-PL"/>
        </w:rPr>
        <w:t xml:space="preserve"> integralność lub </w:t>
      </w:r>
      <w:r w:rsidR="00A62895" w:rsidRPr="00E56AE0">
        <w:rPr>
          <w:rFonts w:eastAsia="Calibri" w:cs="Open Sans"/>
          <w:color w:val="000000"/>
          <w:szCs w:val="20"/>
          <w:lang w:eastAsia="pl-PL"/>
        </w:rPr>
        <w:t>ich</w:t>
      </w:r>
      <w:r w:rsidRPr="00E56AE0">
        <w:rPr>
          <w:rFonts w:eastAsia="Calibri" w:cs="Open Sans"/>
          <w:color w:val="000000"/>
          <w:szCs w:val="20"/>
          <w:lang w:eastAsia="pl-PL"/>
        </w:rPr>
        <w:t xml:space="preserve"> powiązania z innymi obszarami. Aby uniknąć ewentualnych negatywnych oddziaływań na zwierzęta należy budować przejścia dla zwierząt: małych (przepusty), średnich (przejścia dolne – np. zespolone i przejścia górne) i dużych (przejścia górne - wiadukty ekologiczne), wprowadzać ograniczenia ostrzegające kierowców przed możliwością wystąpienie kolizji ze zwierzętami, a także tworząc nowe miejsca siedliskowe i żerowiskowe (nasadzenia krzewów i drzew, zbiorniki wodne). Negatywny wpływ inwestycji drogowych na grzyby, rośliny, tereny zieleni i zadrzewienia przydrożne można ograniczyć poprzez odpowiednie prowadzanie dróg, tak by nie dochodziło do fragmentaryzacji siedlisk. Częstsze kontrole na drogach (w tym także kontrole stanu pojazdów, które mogą zanieczyszczać środowisko) ograniczą możliwość wystąpienia poważnej awarii (w razie wycieku substancji do środowiska). </w:t>
      </w:r>
    </w:p>
    <w:p w14:paraId="11B96B68" w14:textId="77777777" w:rsidR="00DC0569" w:rsidRPr="00E56AE0" w:rsidRDefault="00DC0569" w:rsidP="00E56AE0">
      <w:pPr>
        <w:spacing w:after="4" w:line="360" w:lineRule="auto"/>
        <w:jc w:val="both"/>
        <w:rPr>
          <w:rFonts w:eastAsia="Calibri" w:cs="Open Sans"/>
          <w:color w:val="000000"/>
          <w:szCs w:val="20"/>
          <w:lang w:eastAsia="pl-PL"/>
        </w:rPr>
      </w:pPr>
    </w:p>
    <w:p w14:paraId="1F68508C" w14:textId="6596EE6A" w:rsidR="00080473" w:rsidRPr="00E56AE0" w:rsidRDefault="00080473"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Budowa infrastruktury związanej z odprowadzaniem ścieków komunalnych oraz wód niewątpliwie będzie miała pozytywny wpływ na bioróżnorodność zwłaszcza organizmów żyjących w glebie, ponieważ mniejszy udział zanieczyszczeń kierowanych bezpośrednio do gleb to większy udział organizmów w glebie, co za tym idzie lepsza żyzność gleb i jej urodzajność. Gleba o bogatej różnorodności biologicznej pozwala na lepsze kontrolowanie szkodników, ponieważ zawiera cały szereg gatunków drapieżników oraz różne zasoby składników pokarmowych. Niektóre z nich mogą stanowić źródło pożywienia dla szkodników, lecz inne będą dla nich szkodliwe. </w:t>
      </w:r>
    </w:p>
    <w:p w14:paraId="4E4DD50A" w14:textId="77777777" w:rsidR="00DC0569" w:rsidRPr="00E56AE0" w:rsidRDefault="00DC0569" w:rsidP="00E56AE0">
      <w:pPr>
        <w:spacing w:after="4" w:line="360" w:lineRule="auto"/>
        <w:jc w:val="both"/>
        <w:rPr>
          <w:rFonts w:eastAsia="Calibri" w:cs="Open Sans"/>
          <w:color w:val="000000"/>
          <w:szCs w:val="20"/>
          <w:lang w:eastAsia="pl-PL"/>
        </w:rPr>
      </w:pPr>
    </w:p>
    <w:p w14:paraId="7FE6C693" w14:textId="3498C177" w:rsidR="00080473" w:rsidRPr="00E56AE0" w:rsidRDefault="00080473"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 </w:t>
      </w:r>
      <w:r w:rsidR="00DC0569" w:rsidRPr="00E56AE0">
        <w:rPr>
          <w:rFonts w:eastAsia="Calibri" w:cs="Open Sans"/>
          <w:color w:val="000000"/>
          <w:szCs w:val="20"/>
          <w:lang w:eastAsia="pl-PL"/>
        </w:rPr>
        <w:t>Strategii</w:t>
      </w:r>
      <w:r w:rsidRPr="00E56AE0">
        <w:rPr>
          <w:rFonts w:eastAsia="Calibri" w:cs="Open Sans"/>
          <w:color w:val="000000"/>
          <w:szCs w:val="20"/>
          <w:lang w:eastAsia="pl-PL"/>
        </w:rPr>
        <w:t xml:space="preserve"> nie wspomina się o konieczności zaprzestania produkcji rolniczej na analizowanym terenie, tak więc następować będzie dalszy rozwój funkcji rolniczej. Zgodnie z aktualnym sposobem użytkowania gruntów ornych należy dążyć do utrzymania mozaikowatego charakteru w strukturze pól uprawnych, łąk, </w:t>
      </w:r>
      <w:proofErr w:type="spellStart"/>
      <w:r w:rsidRPr="00E56AE0">
        <w:rPr>
          <w:rFonts w:eastAsia="Calibri" w:cs="Open Sans"/>
          <w:color w:val="000000"/>
          <w:szCs w:val="20"/>
          <w:lang w:eastAsia="pl-PL"/>
        </w:rPr>
        <w:t>zadrzewień</w:t>
      </w:r>
      <w:proofErr w:type="spellEnd"/>
      <w:r w:rsidRPr="00E56AE0">
        <w:rPr>
          <w:rFonts w:eastAsia="Calibri" w:cs="Open Sans"/>
          <w:color w:val="000000"/>
          <w:szCs w:val="20"/>
          <w:lang w:eastAsia="pl-PL"/>
        </w:rPr>
        <w:t xml:space="preserve">. Pod kątem wpływu rolnictwa zachowanie mozaikowatości użytkowania stworzy warunki ostojowe dla zwierząt i roślin. Zaleca się wręcz zachowanie rolniczego charakteru wsi szczególnie na obszarach o korzystnych uwarunkowaniach środowiskowych.  Należy podkreślić, że w ramach realizacji działań zaplanowanych w </w:t>
      </w:r>
      <w:r w:rsidR="007B2569" w:rsidRPr="00E56AE0">
        <w:rPr>
          <w:rFonts w:eastAsia="Calibri" w:cs="Open Sans"/>
          <w:color w:val="000000"/>
          <w:szCs w:val="20"/>
          <w:lang w:eastAsia="pl-PL"/>
        </w:rPr>
        <w:t>Strategii</w:t>
      </w:r>
      <w:r w:rsidRPr="00E56AE0">
        <w:rPr>
          <w:rFonts w:eastAsia="Calibri" w:cs="Open Sans"/>
          <w:color w:val="000000"/>
          <w:szCs w:val="20"/>
          <w:lang w:eastAsia="pl-PL"/>
        </w:rPr>
        <w:t xml:space="preserve"> nie przewiduje się negatywnego wpływu na zadrzewienia śródpolne.  W przypadku wycinki drzew i krzewów, tworzących aleje o dużych walorach krajobrazowych, realizacja inwestycji będzie sprzeczna z celami ochrony obszarów i wpłynie na obniżenie ich walorów przyrodniczych i krajobrazowych. Konieczne jest zastosowanie wariantu technologicznego umożliwiającego pozostawienie alei przydrożnych. Na etapie prowadzenia robót należy zabezpieczyć drzewa (pnie oraz bryły korzeniowe) przed uszkodzeniami. Istotne znaczenie ma również zachowanie i popularyzacja zrównoważonego krajobrazu rolniczego oraz zachowanie populacji rzadkich i chronionych gatunków grzybów, roślin i zwierząt oraz ich siedlisk. </w:t>
      </w:r>
    </w:p>
    <w:p w14:paraId="1AC477C9" w14:textId="77777777" w:rsidR="007B2569" w:rsidRPr="00E56AE0" w:rsidRDefault="007B2569" w:rsidP="00E56AE0">
      <w:pPr>
        <w:spacing w:after="4" w:line="360" w:lineRule="auto"/>
        <w:jc w:val="both"/>
        <w:rPr>
          <w:rFonts w:eastAsia="Calibri" w:cs="Open Sans"/>
          <w:color w:val="000000"/>
          <w:szCs w:val="20"/>
          <w:lang w:eastAsia="pl-PL"/>
        </w:rPr>
      </w:pPr>
    </w:p>
    <w:p w14:paraId="535CECB0" w14:textId="1358727C" w:rsidR="00080473" w:rsidRPr="00E56AE0" w:rsidRDefault="000D1DAA"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 xml:space="preserve">W </w:t>
      </w:r>
      <w:r w:rsidR="00080473" w:rsidRPr="00E56AE0">
        <w:rPr>
          <w:rFonts w:eastAsia="Calibri" w:cs="Open Sans"/>
          <w:color w:val="000000"/>
          <w:szCs w:val="20"/>
          <w:lang w:eastAsia="pl-PL"/>
        </w:rPr>
        <w:t xml:space="preserve">ramach </w:t>
      </w:r>
      <w:r w:rsidR="00012CC0" w:rsidRPr="00E56AE0">
        <w:rPr>
          <w:rFonts w:eastAsia="Calibri" w:cs="Open Sans"/>
          <w:color w:val="000000"/>
          <w:szCs w:val="20"/>
          <w:lang w:eastAsia="pl-PL"/>
        </w:rPr>
        <w:t>zaplanowanych działań</w:t>
      </w:r>
      <w:r w:rsidR="00080473" w:rsidRPr="00E56AE0">
        <w:rPr>
          <w:rFonts w:eastAsia="Calibri" w:cs="Open Sans"/>
          <w:color w:val="000000"/>
          <w:szCs w:val="20"/>
          <w:lang w:eastAsia="pl-PL"/>
        </w:rPr>
        <w:t xml:space="preserve"> nie przewiduje się naruszenia przepisów obowiązujących na terenie</w:t>
      </w:r>
      <w:r w:rsidR="00AD0E51" w:rsidRPr="00E56AE0">
        <w:rPr>
          <w:rFonts w:eastAsia="Calibri" w:cs="Open Sans"/>
          <w:color w:val="000000"/>
          <w:szCs w:val="20"/>
          <w:lang w:eastAsia="pl-PL"/>
        </w:rPr>
        <w:t xml:space="preserve"> obszarów chronionych</w:t>
      </w:r>
      <w:r w:rsidR="00080473" w:rsidRPr="00E56AE0">
        <w:rPr>
          <w:rFonts w:eastAsia="Calibri" w:cs="Open Sans"/>
          <w:color w:val="000000"/>
          <w:szCs w:val="20"/>
          <w:lang w:eastAsia="pl-PL"/>
        </w:rPr>
        <w:t xml:space="preserve">. </w:t>
      </w:r>
      <w:r w:rsidR="00AD0E51" w:rsidRPr="00E56AE0">
        <w:rPr>
          <w:rFonts w:eastAsia="Calibri" w:cs="Open Sans"/>
          <w:color w:val="000000"/>
          <w:szCs w:val="20"/>
          <w:lang w:eastAsia="pl-PL"/>
        </w:rPr>
        <w:t xml:space="preserve">Zaplanowane działania </w:t>
      </w:r>
      <w:r w:rsidR="00080473" w:rsidRPr="00E56AE0">
        <w:rPr>
          <w:rFonts w:eastAsia="Calibri" w:cs="Open Sans"/>
          <w:color w:val="000000"/>
          <w:szCs w:val="20"/>
          <w:lang w:eastAsia="pl-PL"/>
        </w:rPr>
        <w:t xml:space="preserve">będą realizowane wyłącznie w przypadku, jeśli będą wynikać z potrzeby ochrony przeciwpowodziowej lub zapewnienia bezpieczeństwa ruchu drogowego lub wodnego lub budowy, odbudowy, utrzymania, remontów lub naprawy urządzeń wodnych. </w:t>
      </w:r>
    </w:p>
    <w:p w14:paraId="1051919E" w14:textId="77777777" w:rsidR="00A62895" w:rsidRPr="00E56AE0" w:rsidRDefault="00A62895" w:rsidP="00E56AE0">
      <w:pPr>
        <w:spacing w:after="4" w:line="360" w:lineRule="auto"/>
        <w:jc w:val="both"/>
        <w:rPr>
          <w:rFonts w:eastAsia="Calibri" w:cs="Open Sans"/>
          <w:color w:val="000000"/>
          <w:szCs w:val="20"/>
          <w:lang w:eastAsia="pl-PL"/>
        </w:rPr>
      </w:pPr>
    </w:p>
    <w:p w14:paraId="6F2BCC44" w14:textId="6B54128C" w:rsidR="005E157B" w:rsidRPr="00E56AE0" w:rsidRDefault="00D8354B" w:rsidP="00E56AE0">
      <w:pPr>
        <w:spacing w:after="4" w:line="360" w:lineRule="auto"/>
        <w:jc w:val="both"/>
        <w:rPr>
          <w:rFonts w:eastAsia="Calibri" w:cs="Open Sans"/>
          <w:color w:val="000000"/>
          <w:szCs w:val="20"/>
          <w:lang w:eastAsia="pl-PL"/>
        </w:rPr>
      </w:pPr>
      <w:r w:rsidRPr="00E56AE0">
        <w:rPr>
          <w:rFonts w:eastAsia="Calibri" w:cs="Open Sans"/>
          <w:color w:val="000000"/>
          <w:szCs w:val="20"/>
          <w:lang w:eastAsia="pl-PL"/>
        </w:rPr>
        <w:t>Strategia Rozwoju</w:t>
      </w:r>
      <w:r w:rsidR="005B1099" w:rsidRPr="00E56AE0">
        <w:rPr>
          <w:rFonts w:eastAsia="Calibri" w:cs="Open Sans"/>
          <w:color w:val="000000"/>
          <w:szCs w:val="20"/>
          <w:lang w:eastAsia="pl-PL"/>
        </w:rPr>
        <w:t xml:space="preserve"> </w:t>
      </w:r>
      <w:r w:rsidR="008A726C" w:rsidRPr="00E56AE0">
        <w:rPr>
          <w:rFonts w:eastAsia="Calibri" w:cs="Open Sans"/>
          <w:color w:val="000000"/>
          <w:szCs w:val="20"/>
          <w:lang w:eastAsia="pl-PL"/>
        </w:rPr>
        <w:t xml:space="preserve">Gminy </w:t>
      </w:r>
      <w:r w:rsidR="00990E98">
        <w:rPr>
          <w:rFonts w:eastAsia="Calibri" w:cs="Open Sans"/>
          <w:color w:val="000000"/>
          <w:szCs w:val="20"/>
          <w:lang w:eastAsia="pl-PL"/>
        </w:rPr>
        <w:t xml:space="preserve">Bedlno </w:t>
      </w:r>
      <w:r w:rsidR="005B1099" w:rsidRPr="00E56AE0">
        <w:rPr>
          <w:rFonts w:eastAsia="Calibri" w:cs="Open Sans"/>
          <w:color w:val="000000"/>
          <w:szCs w:val="20"/>
          <w:lang w:eastAsia="pl-PL"/>
        </w:rPr>
        <w:t>na lata 202</w:t>
      </w:r>
      <w:r w:rsidR="00990E98">
        <w:rPr>
          <w:rFonts w:eastAsia="Calibri" w:cs="Open Sans"/>
          <w:color w:val="000000"/>
          <w:szCs w:val="20"/>
          <w:lang w:eastAsia="pl-PL"/>
        </w:rPr>
        <w:t>7</w:t>
      </w:r>
      <w:r w:rsidR="005B1099" w:rsidRPr="00E56AE0">
        <w:rPr>
          <w:rFonts w:eastAsia="Calibri" w:cs="Open Sans"/>
          <w:color w:val="000000"/>
          <w:szCs w:val="20"/>
          <w:lang w:eastAsia="pl-PL"/>
        </w:rPr>
        <w:t>-203</w:t>
      </w:r>
      <w:r w:rsidR="00990E98">
        <w:rPr>
          <w:rFonts w:eastAsia="Calibri" w:cs="Open Sans"/>
          <w:color w:val="000000"/>
          <w:szCs w:val="20"/>
          <w:lang w:eastAsia="pl-PL"/>
        </w:rPr>
        <w:t>7</w:t>
      </w:r>
      <w:r w:rsidR="00080473" w:rsidRPr="00E56AE0">
        <w:rPr>
          <w:rFonts w:eastAsia="Calibri" w:cs="Open Sans"/>
          <w:color w:val="000000"/>
          <w:szCs w:val="20"/>
          <w:lang w:eastAsia="pl-PL"/>
        </w:rPr>
        <w:t>, dla które</w:t>
      </w:r>
      <w:r w:rsidR="005B1099" w:rsidRPr="00E56AE0">
        <w:rPr>
          <w:rFonts w:eastAsia="Calibri" w:cs="Open Sans"/>
          <w:color w:val="000000"/>
          <w:szCs w:val="20"/>
          <w:lang w:eastAsia="pl-PL"/>
        </w:rPr>
        <w:t>j</w:t>
      </w:r>
      <w:r w:rsidR="00080473" w:rsidRPr="00E56AE0">
        <w:rPr>
          <w:rFonts w:eastAsia="Calibri" w:cs="Open Sans"/>
          <w:color w:val="000000"/>
          <w:szCs w:val="20"/>
          <w:lang w:eastAsia="pl-PL"/>
        </w:rPr>
        <w:t xml:space="preserve"> wykonywana jest prognoza oddziaływania </w:t>
      </w:r>
      <w:r w:rsidRPr="00E56AE0">
        <w:rPr>
          <w:rFonts w:eastAsia="Calibri" w:cs="Open Sans"/>
          <w:color w:val="000000"/>
          <w:szCs w:val="20"/>
          <w:lang w:eastAsia="pl-PL"/>
        </w:rPr>
        <w:t xml:space="preserve">na środowisko </w:t>
      </w:r>
      <w:r w:rsidR="00080473" w:rsidRPr="00E56AE0">
        <w:rPr>
          <w:rFonts w:eastAsia="Calibri" w:cs="Open Sans"/>
          <w:color w:val="000000"/>
          <w:szCs w:val="20"/>
          <w:lang w:eastAsia="pl-PL"/>
        </w:rPr>
        <w:t xml:space="preserve">ma z zasady charakter proekologiczny. Nie zakłada się zatem realizacji przedsięwzięć, których skutkiem czy efektem byłoby występowanie znaczących negatywnych oddziaływań na wybrane komponenty środowiska, lub pogorszenie zasobów przyrodniczych, jako koszt rozwoju gospodarczego jednostki. </w:t>
      </w:r>
    </w:p>
    <w:p w14:paraId="1FDE168D" w14:textId="77777777" w:rsidR="00080473" w:rsidRPr="00080473" w:rsidRDefault="00080473" w:rsidP="00956ED1">
      <w:pPr>
        <w:pStyle w:val="Styl15"/>
        <w:rPr>
          <w:rFonts w:eastAsia="Calibri"/>
          <w:lang w:eastAsia="pl-PL"/>
        </w:rPr>
      </w:pPr>
      <w:bookmarkStart w:id="96" w:name="_Toc97580689"/>
      <w:bookmarkStart w:id="97" w:name="_Toc241616793"/>
      <w:r w:rsidRPr="00080473">
        <w:rPr>
          <w:rFonts w:eastAsia="Calibri"/>
          <w:lang w:eastAsia="pl-PL"/>
        </w:rPr>
        <w:t>Zdrowie i bezpieczeństwo ludzi</w:t>
      </w:r>
      <w:bookmarkEnd w:id="96"/>
      <w:bookmarkEnd w:id="97"/>
      <w:r w:rsidRPr="00080473">
        <w:rPr>
          <w:rFonts w:eastAsia="Calibri"/>
          <w:lang w:eastAsia="pl-PL"/>
        </w:rPr>
        <w:t xml:space="preserve"> </w:t>
      </w:r>
    </w:p>
    <w:p w14:paraId="70F9A271" w14:textId="316A1086" w:rsidR="00651DF2" w:rsidRPr="0012515F" w:rsidRDefault="00080473"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 xml:space="preserve">Zaplanowane działania będą wpływały pozytywnie i długoterminowo na mieszkańców </w:t>
      </w:r>
      <w:r w:rsidR="00715C43" w:rsidRPr="0012515F">
        <w:rPr>
          <w:rFonts w:eastAsia="Calibri" w:cs="Open Sans"/>
          <w:color w:val="000000"/>
          <w:szCs w:val="20"/>
          <w:lang w:eastAsia="pl-PL"/>
        </w:rPr>
        <w:t>Gminy</w:t>
      </w:r>
      <w:r w:rsidR="00814D2A">
        <w:rPr>
          <w:rFonts w:eastAsia="Calibri" w:cs="Open Sans"/>
          <w:color w:val="000000"/>
          <w:szCs w:val="20"/>
          <w:lang w:eastAsia="pl-PL"/>
        </w:rPr>
        <w:t xml:space="preserve"> Bedlno</w:t>
      </w:r>
      <w:r w:rsidRPr="0012515F">
        <w:rPr>
          <w:rFonts w:eastAsia="Calibri" w:cs="Open Sans"/>
          <w:color w:val="000000"/>
          <w:szCs w:val="20"/>
          <w:lang w:eastAsia="pl-PL"/>
        </w:rPr>
        <w:t xml:space="preserve">. Inwestycje polegające na budowie i przebudowie infrastruktury przyczynią się do poprawy sytuacji społecznej, gospodarczej i przestrzennej </w:t>
      </w:r>
      <w:r w:rsidR="00D8354B" w:rsidRPr="0012515F">
        <w:rPr>
          <w:rFonts w:eastAsia="Calibri" w:cs="Open Sans"/>
          <w:color w:val="000000"/>
          <w:szCs w:val="20"/>
          <w:lang w:eastAsia="pl-PL"/>
        </w:rPr>
        <w:t xml:space="preserve">na terenie </w:t>
      </w:r>
      <w:r w:rsidR="00715C43" w:rsidRPr="0012515F">
        <w:rPr>
          <w:rFonts w:eastAsia="Calibri" w:cs="Open Sans"/>
          <w:color w:val="000000"/>
          <w:szCs w:val="20"/>
          <w:lang w:eastAsia="pl-PL"/>
        </w:rPr>
        <w:t>Gminy</w:t>
      </w:r>
      <w:r w:rsidRPr="0012515F">
        <w:rPr>
          <w:rFonts w:eastAsia="Calibri" w:cs="Open Sans"/>
          <w:color w:val="000000"/>
          <w:szCs w:val="20"/>
          <w:lang w:eastAsia="pl-PL"/>
        </w:rPr>
        <w:t xml:space="preserve">, dzięki zwiększeniu jej </w:t>
      </w:r>
      <w:r w:rsidRPr="0012515F">
        <w:rPr>
          <w:rFonts w:eastAsia="Calibri" w:cs="Open Sans"/>
          <w:color w:val="000000"/>
          <w:szCs w:val="20"/>
          <w:lang w:eastAsia="pl-PL"/>
        </w:rPr>
        <w:lastRenderedPageBreak/>
        <w:t xml:space="preserve">dostępności komunikacyjnej. Przedsięwzięcia te wpłyną bezpośrednio na poprawę standardu życia mieszkańców, wzrost atrakcyjności terenów inwestycyjnych oraz poprawy stanu zagospodarowania przestrzeni publicznych. </w:t>
      </w:r>
    </w:p>
    <w:p w14:paraId="45D98B0C" w14:textId="77777777" w:rsidR="00651DF2" w:rsidRPr="0012515F" w:rsidRDefault="00651DF2" w:rsidP="006B464F">
      <w:pPr>
        <w:spacing w:after="4" w:line="360" w:lineRule="auto"/>
        <w:jc w:val="both"/>
        <w:rPr>
          <w:rFonts w:eastAsia="Calibri" w:cs="Open Sans"/>
          <w:color w:val="000000"/>
          <w:szCs w:val="20"/>
          <w:lang w:eastAsia="pl-PL"/>
        </w:rPr>
      </w:pPr>
    </w:p>
    <w:p w14:paraId="130B268C" w14:textId="109DAB0D" w:rsidR="00284F40" w:rsidRPr="0012515F" w:rsidRDefault="00080473"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 xml:space="preserve">Ponadto zwiększy się również dostępność do obiektów użyteczności publicznej w związku z poprawą stanu technicznego bazy istniejącej oraz poprawa bezpieczeństwa życia i zdrowia mieszkańców. Powstaną także nowe możliwości do aktywnego spędzania wolnego czasu. Realizacja wskazanych kierunków działań nie tylko wzmocni atrakcyjność </w:t>
      </w:r>
      <w:r w:rsidR="00B8025E" w:rsidRPr="0012515F">
        <w:rPr>
          <w:rFonts w:eastAsia="Calibri" w:cs="Open Sans"/>
          <w:color w:val="000000"/>
          <w:szCs w:val="20"/>
          <w:lang w:eastAsia="pl-PL"/>
        </w:rPr>
        <w:t>Gminy</w:t>
      </w:r>
      <w:r w:rsidRPr="0012515F">
        <w:rPr>
          <w:rFonts w:eastAsia="Calibri" w:cs="Open Sans"/>
          <w:color w:val="000000"/>
          <w:szCs w:val="20"/>
          <w:lang w:eastAsia="pl-PL"/>
        </w:rPr>
        <w:t xml:space="preserve">, ale także podniesie jakość życia mieszkańców. Działania </w:t>
      </w:r>
      <w:r w:rsidR="008A132D" w:rsidRPr="0012515F">
        <w:rPr>
          <w:rFonts w:eastAsia="Calibri" w:cs="Open Sans"/>
          <w:color w:val="000000"/>
          <w:szCs w:val="20"/>
          <w:lang w:eastAsia="pl-PL"/>
        </w:rPr>
        <w:t>w zakresie realizacji programów wspomagających wymianę źródeł ciepła na bardziej ekologiczne przez mieszkańców Gminy oraz wsparcie mieszkańców w usuwaniu azbestu wpłyną pozytywnie na efektywność energetyczną budynków, zmniejszając tym samym konieczne koszty ich eksploatacji</w:t>
      </w:r>
      <w:r w:rsidRPr="0012515F">
        <w:rPr>
          <w:rFonts w:eastAsia="Calibri" w:cs="Open Sans"/>
          <w:color w:val="000000"/>
          <w:szCs w:val="20"/>
          <w:lang w:eastAsia="pl-PL"/>
        </w:rPr>
        <w:t xml:space="preserve">.  Pomimo ewentualnych, krótkoterminowych, lokalnych uciążliwości na etapie realizacji planowanych zadań infrastrukturalnych, ich realizacja będzie mieć pozytywny wpływ na życie ludzi. </w:t>
      </w:r>
    </w:p>
    <w:p w14:paraId="1D929B09" w14:textId="77777777" w:rsidR="00441FC6" w:rsidRPr="0012515F" w:rsidRDefault="00441FC6" w:rsidP="006B464F">
      <w:pPr>
        <w:spacing w:after="4" w:line="360" w:lineRule="auto"/>
        <w:jc w:val="both"/>
        <w:rPr>
          <w:rFonts w:eastAsia="Calibri" w:cs="Open Sans"/>
          <w:color w:val="000000"/>
          <w:szCs w:val="20"/>
          <w:lang w:eastAsia="pl-PL"/>
        </w:rPr>
      </w:pPr>
    </w:p>
    <w:p w14:paraId="64BFE995" w14:textId="08F64B09" w:rsidR="00080473" w:rsidRPr="0012515F" w:rsidRDefault="00080473"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 xml:space="preserve">Jako działania chroniące przed wpływem hałasu i pól elektroenergetycznych, proponuje się głównie działania kontrolne, monitoring i przestrzeganie obszarów wolnych od zagospodarowania wokół miejsc narażonych na ekspozycję na te zagrożenia. </w:t>
      </w:r>
    </w:p>
    <w:p w14:paraId="59FC6259" w14:textId="77777777" w:rsidR="00897413" w:rsidRPr="0012515F" w:rsidRDefault="00897413" w:rsidP="006B464F">
      <w:pPr>
        <w:spacing w:after="4" w:line="360" w:lineRule="auto"/>
        <w:jc w:val="both"/>
        <w:rPr>
          <w:rFonts w:eastAsia="Calibri" w:cs="Open Sans"/>
          <w:color w:val="000000"/>
          <w:szCs w:val="20"/>
          <w:lang w:eastAsia="pl-PL"/>
        </w:rPr>
      </w:pPr>
    </w:p>
    <w:p w14:paraId="51431B4A" w14:textId="59AB37C6" w:rsidR="00080473" w:rsidRPr="0012515F" w:rsidRDefault="00080473"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 xml:space="preserve">Teren </w:t>
      </w:r>
      <w:r w:rsidR="00284F40" w:rsidRPr="0012515F">
        <w:rPr>
          <w:rFonts w:eastAsia="Calibri" w:cs="Open Sans"/>
          <w:color w:val="000000"/>
          <w:szCs w:val="20"/>
          <w:lang w:eastAsia="pl-PL"/>
        </w:rPr>
        <w:t>Gminy</w:t>
      </w:r>
      <w:r w:rsidR="00897413" w:rsidRPr="0012515F">
        <w:rPr>
          <w:rFonts w:eastAsia="Calibri" w:cs="Open Sans"/>
          <w:color w:val="000000"/>
          <w:szCs w:val="20"/>
          <w:lang w:eastAsia="pl-PL"/>
        </w:rPr>
        <w:t xml:space="preserve"> </w:t>
      </w:r>
      <w:r w:rsidRPr="0012515F">
        <w:rPr>
          <w:rFonts w:eastAsia="Calibri" w:cs="Open Sans"/>
          <w:color w:val="000000"/>
          <w:szCs w:val="20"/>
          <w:lang w:eastAsia="pl-PL"/>
        </w:rPr>
        <w:t xml:space="preserve">powinien zostać pokryty opracowanymi MPZP. W MPZP powinny zostać określone warunki dotyczące minimalizacji hałasu, co będzie ograniczało powstawanie obiektów, które mogłyby ponadnormatywnie oddziaływać na obszary wymagające ochrony pod kątem narażenia na emisję hałasu, czy też innych emisji i czynników negatywnie wpływających na zdrowie i bezpieczeństwo człowieka. </w:t>
      </w:r>
      <w:r w:rsidR="00BD25E2" w:rsidRPr="0012515F">
        <w:rPr>
          <w:rFonts w:eastAsia="Calibri" w:cs="Open Sans"/>
          <w:color w:val="000000"/>
          <w:szCs w:val="20"/>
          <w:lang w:eastAsia="pl-PL"/>
        </w:rPr>
        <w:t>Istotny wpływ ma również</w:t>
      </w:r>
      <w:r w:rsidR="00656525" w:rsidRPr="0012515F">
        <w:rPr>
          <w:rFonts w:eastAsia="Calibri" w:cs="Open Sans"/>
          <w:color w:val="000000"/>
          <w:szCs w:val="20"/>
          <w:lang w:eastAsia="pl-PL"/>
        </w:rPr>
        <w:t xml:space="preserve"> opracowanie planu ogólnego </w:t>
      </w:r>
      <w:r w:rsidR="00284F40" w:rsidRPr="0012515F">
        <w:rPr>
          <w:rFonts w:eastAsia="Calibri" w:cs="Open Sans"/>
          <w:color w:val="000000"/>
          <w:szCs w:val="20"/>
          <w:lang w:eastAsia="pl-PL"/>
        </w:rPr>
        <w:t>Gminy</w:t>
      </w:r>
      <w:r w:rsidR="00BD25E2" w:rsidRPr="0012515F">
        <w:rPr>
          <w:rFonts w:eastAsia="Calibri" w:cs="Open Sans"/>
          <w:color w:val="000000"/>
          <w:szCs w:val="20"/>
          <w:lang w:eastAsia="pl-PL"/>
        </w:rPr>
        <w:t xml:space="preserve">. </w:t>
      </w:r>
    </w:p>
    <w:p w14:paraId="48A44002" w14:textId="77777777" w:rsidR="00897D88" w:rsidRPr="0012515F" w:rsidRDefault="00897D88" w:rsidP="006B464F">
      <w:pPr>
        <w:spacing w:after="4" w:line="360" w:lineRule="auto"/>
        <w:jc w:val="both"/>
        <w:rPr>
          <w:rFonts w:eastAsia="Calibri" w:cs="Open Sans"/>
          <w:color w:val="000000"/>
          <w:szCs w:val="20"/>
          <w:lang w:eastAsia="pl-PL"/>
        </w:rPr>
      </w:pPr>
    </w:p>
    <w:p w14:paraId="4BFA105E" w14:textId="68DA3BAE" w:rsidR="009B0617" w:rsidRPr="0012515F" w:rsidRDefault="00080473"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Modernizacja ciągów komunikacyjnych (oraz wszelkie prace związane z budową), o ile, lokalnie i w krótkim okresie, może negatywnie wpływać na jakość środowiska, w tym na człowieka, mieszkańca</w:t>
      </w:r>
      <w:r w:rsidR="00656525" w:rsidRPr="0012515F">
        <w:rPr>
          <w:rFonts w:eastAsia="Calibri" w:cs="Open Sans"/>
          <w:color w:val="000000"/>
          <w:szCs w:val="20"/>
          <w:lang w:eastAsia="pl-PL"/>
        </w:rPr>
        <w:t xml:space="preserve"> </w:t>
      </w:r>
      <w:r w:rsidR="00284F40" w:rsidRPr="0012515F">
        <w:rPr>
          <w:rFonts w:eastAsia="Calibri" w:cs="Open Sans"/>
          <w:color w:val="000000"/>
          <w:szCs w:val="20"/>
          <w:lang w:eastAsia="pl-PL"/>
        </w:rPr>
        <w:t>Gminy</w:t>
      </w:r>
      <w:r w:rsidRPr="0012515F">
        <w:rPr>
          <w:rFonts w:eastAsia="Calibri" w:cs="Open Sans"/>
          <w:color w:val="000000"/>
          <w:szCs w:val="20"/>
          <w:lang w:eastAsia="pl-PL"/>
        </w:rPr>
        <w:t xml:space="preserve">, to w efekcie ma doprowadzić również do zmniejszenia natężenia hałasu na drogach. Nie ulega jednak wątpliwości, że hałas komunikacyjny będzie wzrastał, ponieważ na drogach pojawia się coraz więcej samochodów. Rozprzestrzenianie się zabudowy na tereny wiejskie będzie powodować konieczność rozbudowy dróg lokalnych, wprowadzanie w dalszej kolejności ograniczeń w prędkości (ze względów bezpieczeństwa), czy modernizacji układów komunikacyjnych w celu upłynnienia ruchu na odcinkach, gdzie będą występować korki. W związku </w:t>
      </w:r>
      <w:r w:rsidRPr="0012515F">
        <w:rPr>
          <w:rFonts w:eastAsia="Calibri" w:cs="Open Sans"/>
          <w:color w:val="000000"/>
          <w:szCs w:val="20"/>
          <w:lang w:eastAsia="pl-PL"/>
        </w:rPr>
        <w:lastRenderedPageBreak/>
        <w:t>z powyższym promocja transportu publicznego jest jak najbardziej zasadna, aby ułatwić i usprawnić komunikację</w:t>
      </w:r>
      <w:r w:rsidR="00A62895" w:rsidRPr="0012515F">
        <w:rPr>
          <w:rFonts w:eastAsia="Calibri" w:cs="Open Sans"/>
          <w:color w:val="000000"/>
          <w:szCs w:val="20"/>
          <w:lang w:eastAsia="pl-PL"/>
        </w:rPr>
        <w:t xml:space="preserve">. </w:t>
      </w:r>
    </w:p>
    <w:p w14:paraId="167ACABD" w14:textId="5352B772" w:rsidR="00080473" w:rsidRPr="0012515F" w:rsidRDefault="00080473" w:rsidP="006B464F">
      <w:pPr>
        <w:spacing w:after="4" w:line="360" w:lineRule="auto"/>
        <w:jc w:val="both"/>
        <w:rPr>
          <w:rFonts w:eastAsia="Calibri" w:cs="Open Sans"/>
          <w:color w:val="000000"/>
          <w:szCs w:val="20"/>
          <w:lang w:eastAsia="pl-PL"/>
        </w:rPr>
      </w:pPr>
    </w:p>
    <w:p w14:paraId="7FC07ADD" w14:textId="4C83FA6B" w:rsidR="00080473" w:rsidRDefault="00080473"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 xml:space="preserve">Obecnie na terenie </w:t>
      </w:r>
      <w:r w:rsidR="00284F40" w:rsidRPr="0012515F">
        <w:rPr>
          <w:rFonts w:eastAsia="Calibri" w:cs="Open Sans"/>
          <w:color w:val="000000"/>
          <w:szCs w:val="20"/>
          <w:lang w:eastAsia="pl-PL"/>
        </w:rPr>
        <w:t>Gminy</w:t>
      </w:r>
      <w:r w:rsidRPr="0012515F">
        <w:rPr>
          <w:rFonts w:eastAsia="Calibri" w:cs="Open Sans"/>
          <w:color w:val="000000"/>
          <w:szCs w:val="20"/>
          <w:lang w:eastAsia="pl-PL"/>
        </w:rPr>
        <w:t xml:space="preserve"> nie planuje się inwestycji, które mogą doprowadzić do wystąpienia poważnej awarii, jednak nie można wykluczyć, że zamierzenia inwestycyjne nie ulegną zmianie. W tej sytuacji </w:t>
      </w:r>
      <w:r w:rsidR="00D83D24" w:rsidRPr="0012515F">
        <w:rPr>
          <w:rFonts w:eastAsia="Calibri" w:cs="Open Sans"/>
          <w:color w:val="000000"/>
          <w:szCs w:val="20"/>
          <w:lang w:eastAsia="pl-PL"/>
        </w:rPr>
        <w:t>Strategia</w:t>
      </w:r>
      <w:r w:rsidRPr="0012515F">
        <w:rPr>
          <w:rFonts w:eastAsia="Calibri" w:cs="Open Sans"/>
          <w:color w:val="000000"/>
          <w:szCs w:val="20"/>
          <w:lang w:eastAsia="pl-PL"/>
        </w:rPr>
        <w:t xml:space="preserve">, z braku potrzeby, nie określa ewentualnych, niezbędnych działań zapobiegawczych. Proponuje się natomiast, aby </w:t>
      </w:r>
      <w:proofErr w:type="spellStart"/>
      <w:r w:rsidRPr="0012515F">
        <w:rPr>
          <w:rFonts w:eastAsia="Calibri" w:cs="Open Sans"/>
          <w:color w:val="000000"/>
          <w:szCs w:val="20"/>
          <w:lang w:eastAsia="pl-PL"/>
        </w:rPr>
        <w:t>wzmożyć</w:t>
      </w:r>
      <w:proofErr w:type="spellEnd"/>
      <w:r w:rsidRPr="0012515F">
        <w:rPr>
          <w:rFonts w:eastAsia="Calibri" w:cs="Open Sans"/>
          <w:color w:val="000000"/>
          <w:szCs w:val="20"/>
          <w:lang w:eastAsia="pl-PL"/>
        </w:rPr>
        <w:t xml:space="preserve"> kontrolę transportu substancji niebezpiecznych przez teren </w:t>
      </w:r>
      <w:r w:rsidR="00B8025E" w:rsidRPr="0012515F">
        <w:rPr>
          <w:rFonts w:eastAsia="Calibri" w:cs="Open Sans"/>
          <w:color w:val="000000"/>
          <w:szCs w:val="20"/>
          <w:lang w:eastAsia="pl-PL"/>
        </w:rPr>
        <w:t>Gminy</w:t>
      </w:r>
      <w:r w:rsidRPr="0012515F">
        <w:rPr>
          <w:rFonts w:eastAsia="Calibri" w:cs="Open Sans"/>
          <w:color w:val="000000"/>
          <w:szCs w:val="20"/>
          <w:lang w:eastAsia="pl-PL"/>
        </w:rPr>
        <w:t>, tak aby zapobiegać awariom. Zapisy dotyczące modernizacji dróg niewątpliwie wpłyną także na poprawę bezpieczeństwa na drogach, a tym samym na bezpieczeństwo transportowanych substancji i materiałów.</w:t>
      </w:r>
    </w:p>
    <w:p w14:paraId="1EEE0C91" w14:textId="77777777" w:rsidR="00814D2A" w:rsidRDefault="00814D2A" w:rsidP="006B464F">
      <w:pPr>
        <w:spacing w:after="4" w:line="360" w:lineRule="auto"/>
        <w:jc w:val="both"/>
        <w:rPr>
          <w:rFonts w:eastAsia="Calibri" w:cs="Open Sans"/>
          <w:color w:val="000000"/>
          <w:szCs w:val="20"/>
          <w:lang w:eastAsia="pl-PL"/>
        </w:rPr>
      </w:pPr>
    </w:p>
    <w:p w14:paraId="44BC6BB2" w14:textId="1042D174" w:rsidR="00D83D24" w:rsidRDefault="00814D2A" w:rsidP="00814D2A">
      <w:pPr>
        <w:suppressAutoHyphens/>
        <w:spacing w:after="4" w:line="360" w:lineRule="auto"/>
        <w:jc w:val="both"/>
        <w:rPr>
          <w:rFonts w:eastAsia="Calibri" w:cs="Open Sans"/>
          <w:color w:val="000000"/>
          <w:szCs w:val="24"/>
          <w:lang w:eastAsia="pl-PL"/>
        </w:rPr>
      </w:pPr>
      <w:r w:rsidRPr="00814D2A">
        <w:rPr>
          <w:rFonts w:eastAsia="Calibri" w:cs="Open Sans"/>
          <w:color w:val="000000"/>
          <w:szCs w:val="24"/>
          <w:lang w:eastAsia="pl-PL"/>
        </w:rPr>
        <w:t>Uciążliwości dla ludzi na etapie budowy związane będą z zanieczyszczeniami atmosfery wynikającymi z emitowanych, przez środki transportu, spalin, pyleniem z dróg oraz emisją hałasu. Oddziaływanie to będzie ograniczone jednak do miejsca lokalizacji inwestycji, a w czasie - do etapu budowy. Biorąc pod uwagę przejściowy charakter prowadzonych prac oraz niewielką ich skalę, czas ich trwania oraz odległość od głównych skupisk zabudowy, można uznać, że etap budowy nie wpłynie trwale na negatywne zmiany w środowisku oraz nie będzie źródłem poważnych i nieodwracalnych oddziaływań dla ludzi.</w:t>
      </w:r>
    </w:p>
    <w:p w14:paraId="18A3433F" w14:textId="77777777" w:rsidR="00814D2A" w:rsidRDefault="00814D2A" w:rsidP="00814D2A">
      <w:pPr>
        <w:suppressAutoHyphens/>
        <w:spacing w:after="4" w:line="360" w:lineRule="auto"/>
        <w:jc w:val="both"/>
        <w:rPr>
          <w:rFonts w:eastAsia="Calibri" w:cs="Open Sans"/>
          <w:color w:val="000000"/>
          <w:szCs w:val="24"/>
          <w:lang w:eastAsia="pl-PL"/>
        </w:rPr>
      </w:pPr>
    </w:p>
    <w:p w14:paraId="78A81A08" w14:textId="77777777" w:rsidR="00814D2A" w:rsidRPr="00814D2A" w:rsidRDefault="00814D2A" w:rsidP="00814D2A">
      <w:pPr>
        <w:suppressAutoHyphens/>
        <w:spacing w:after="4" w:line="360" w:lineRule="auto"/>
        <w:jc w:val="both"/>
        <w:rPr>
          <w:rFonts w:eastAsia="Calibri" w:cs="Open Sans"/>
          <w:color w:val="000000"/>
          <w:szCs w:val="24"/>
          <w:lang w:eastAsia="pl-PL"/>
        </w:rPr>
      </w:pPr>
      <w:r w:rsidRPr="00814D2A">
        <w:rPr>
          <w:rFonts w:eastAsia="Calibri" w:cs="Open Sans"/>
          <w:color w:val="000000"/>
          <w:szCs w:val="24"/>
          <w:lang w:eastAsia="pl-PL"/>
        </w:rPr>
        <w:t>Jedną z uciążliwości dla ludzi, wynikającą z prowadzenia prac budowlanych, może być hałas wydobywający się od pracujących urządzeń oraz środków transportu przemieszczających się na lub z terenu placu budowy.</w:t>
      </w:r>
    </w:p>
    <w:p w14:paraId="63FB9FDD" w14:textId="77777777" w:rsidR="00814D2A" w:rsidRPr="00814D2A" w:rsidRDefault="00814D2A" w:rsidP="00814D2A">
      <w:pPr>
        <w:suppressAutoHyphens/>
        <w:spacing w:after="4" w:line="360" w:lineRule="auto"/>
        <w:jc w:val="both"/>
        <w:rPr>
          <w:rFonts w:eastAsia="Calibri" w:cs="Open Sans"/>
          <w:color w:val="000000"/>
          <w:szCs w:val="24"/>
          <w:lang w:eastAsia="pl-PL"/>
        </w:rPr>
      </w:pPr>
    </w:p>
    <w:p w14:paraId="4730BDF9" w14:textId="77777777" w:rsidR="00814D2A" w:rsidRPr="00814D2A" w:rsidRDefault="00814D2A" w:rsidP="00814D2A">
      <w:pPr>
        <w:suppressAutoHyphens/>
        <w:spacing w:after="4" w:line="360" w:lineRule="auto"/>
        <w:jc w:val="both"/>
        <w:rPr>
          <w:rFonts w:eastAsia="Calibri" w:cs="Open Sans"/>
          <w:color w:val="000000"/>
          <w:szCs w:val="24"/>
          <w:lang w:eastAsia="pl-PL"/>
        </w:rPr>
      </w:pPr>
      <w:r w:rsidRPr="00814D2A">
        <w:rPr>
          <w:rFonts w:eastAsia="Calibri" w:cs="Open Sans"/>
          <w:color w:val="000000"/>
          <w:szCs w:val="24"/>
          <w:lang w:eastAsia="pl-PL"/>
        </w:rPr>
        <w:t xml:space="preserve">Na etapie budowy może również wystąpić zapylenie i zanieczyszczenie powietrza przez pracujące maszyny i pojazdy. Czynnik ten również występuje okresowo i nie wpłynie na pogorszenie jakości środowiska, fauny oraz flory w przedziale czasowym wykraczającym poza fazę budowy. </w:t>
      </w:r>
    </w:p>
    <w:p w14:paraId="33F4C762" w14:textId="77777777" w:rsidR="00814D2A" w:rsidRPr="00814D2A" w:rsidRDefault="00814D2A" w:rsidP="00814D2A">
      <w:pPr>
        <w:suppressAutoHyphens/>
        <w:spacing w:after="4" w:line="360" w:lineRule="auto"/>
        <w:jc w:val="both"/>
        <w:rPr>
          <w:rFonts w:eastAsia="Calibri" w:cs="Open Sans"/>
          <w:color w:val="000000"/>
          <w:szCs w:val="24"/>
          <w:lang w:eastAsia="pl-PL"/>
        </w:rPr>
      </w:pPr>
    </w:p>
    <w:p w14:paraId="5091D0D8" w14:textId="77777777" w:rsidR="00814D2A" w:rsidRPr="00814D2A" w:rsidRDefault="00814D2A" w:rsidP="00814D2A">
      <w:pPr>
        <w:suppressAutoHyphens/>
        <w:spacing w:after="4" w:line="360" w:lineRule="auto"/>
        <w:jc w:val="both"/>
        <w:rPr>
          <w:rFonts w:eastAsia="Calibri" w:cs="Open Sans"/>
          <w:color w:val="000000"/>
          <w:szCs w:val="24"/>
          <w:lang w:eastAsia="pl-PL"/>
        </w:rPr>
      </w:pPr>
      <w:r w:rsidRPr="00814D2A">
        <w:rPr>
          <w:rFonts w:eastAsia="Calibri" w:cs="Open Sans"/>
          <w:color w:val="000000"/>
          <w:szCs w:val="24"/>
          <w:lang w:eastAsia="pl-PL"/>
        </w:rPr>
        <w:t xml:space="preserve">Biorąc pod uwagę rozpatrywany zakres robót ich skalę i czas trwania, można ocenić, iż nie wystąpią odczuwalne i negatywne oddziaływania fazy budowy na zdrowie okolicznych mieszkańców. Hałas, pylenie i lokalna (punktowa) emisja substancji szkodliwych (farby, lakiery, powłoki antykorozyjne, itp.) mogą być dokuczliwe dla pracowników wykonujących prace budowlano-montażowe, instalacyjne i malarskie. Niedogodności te należy zminimalizować poprzez stosowanie </w:t>
      </w:r>
      <w:r w:rsidRPr="00814D2A">
        <w:rPr>
          <w:rFonts w:eastAsia="Calibri" w:cs="Open Sans"/>
          <w:color w:val="000000"/>
          <w:szCs w:val="24"/>
          <w:lang w:eastAsia="pl-PL"/>
        </w:rPr>
        <w:lastRenderedPageBreak/>
        <w:t>odpowiednich zabezpieczeń zgodnych z przepisami BHP (w tym sprzętu ochrony osobistej) i właściwej organizacji robót.</w:t>
      </w:r>
    </w:p>
    <w:p w14:paraId="73973D35" w14:textId="77777777" w:rsidR="00814D2A" w:rsidRPr="00814D2A" w:rsidRDefault="00814D2A" w:rsidP="00814D2A">
      <w:pPr>
        <w:suppressAutoHyphens/>
        <w:spacing w:after="4" w:line="360" w:lineRule="auto"/>
        <w:jc w:val="both"/>
        <w:rPr>
          <w:rFonts w:eastAsia="Calibri" w:cs="Open Sans"/>
          <w:color w:val="000000"/>
          <w:szCs w:val="24"/>
          <w:lang w:eastAsia="pl-PL"/>
        </w:rPr>
      </w:pPr>
    </w:p>
    <w:p w14:paraId="65FA0A77" w14:textId="06C4BB3E" w:rsidR="0039447E" w:rsidRPr="0012515F" w:rsidRDefault="00080473"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 xml:space="preserve">Brak realizacji działań związanych z wdrażaniem założeń planu gospodarowania wodami na obszarze dorzecza, może spowodować, iż woda, która jest użytkowana przez społeczeństwo, nie będzie spełniała odpowiednich wymagań. Nie będzie też możliwości odpowiedniej reakcji na skażenie, czy jego zapobieganie, co może przyczynić się do zatruć bądź </w:t>
      </w:r>
      <w:proofErr w:type="spellStart"/>
      <w:r w:rsidRPr="0012515F">
        <w:rPr>
          <w:rFonts w:eastAsia="Calibri" w:cs="Open Sans"/>
          <w:color w:val="000000"/>
          <w:szCs w:val="20"/>
          <w:lang w:eastAsia="pl-PL"/>
        </w:rPr>
        <w:t>zachorowań</w:t>
      </w:r>
      <w:proofErr w:type="spellEnd"/>
      <w:r w:rsidRPr="0012515F">
        <w:rPr>
          <w:rFonts w:eastAsia="Calibri" w:cs="Open Sans"/>
          <w:color w:val="000000"/>
          <w:szCs w:val="20"/>
          <w:lang w:eastAsia="pl-PL"/>
        </w:rPr>
        <w:t xml:space="preserve">. </w:t>
      </w:r>
    </w:p>
    <w:p w14:paraId="4C3AC888" w14:textId="77777777" w:rsidR="0039447E" w:rsidRPr="0012515F" w:rsidRDefault="0039447E" w:rsidP="006B464F">
      <w:pPr>
        <w:spacing w:after="4" w:line="360" w:lineRule="auto"/>
        <w:jc w:val="both"/>
        <w:rPr>
          <w:rFonts w:eastAsia="Calibri" w:cs="Open Sans"/>
          <w:color w:val="000000"/>
          <w:szCs w:val="20"/>
          <w:lang w:eastAsia="pl-PL"/>
        </w:rPr>
      </w:pPr>
    </w:p>
    <w:p w14:paraId="2652B526" w14:textId="76FDEEF2" w:rsidR="0039447E" w:rsidRDefault="0039447E"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Poprawa warunków środowiska wpłynie pozytywnie na krajobraz, walory turystyczne, co wymiernie przełoży się na poprawę warunków życia oraz zdrowie ludzi.</w:t>
      </w:r>
    </w:p>
    <w:p w14:paraId="40B1D3EC" w14:textId="77777777" w:rsidR="00670FB3" w:rsidRDefault="00670FB3" w:rsidP="006B464F">
      <w:pPr>
        <w:spacing w:after="4" w:line="360" w:lineRule="auto"/>
        <w:jc w:val="both"/>
        <w:rPr>
          <w:rFonts w:eastAsia="Calibri" w:cs="Open Sans"/>
          <w:color w:val="000000"/>
          <w:szCs w:val="20"/>
          <w:lang w:eastAsia="pl-PL"/>
        </w:rPr>
      </w:pPr>
    </w:p>
    <w:p w14:paraId="0D8DFCE3" w14:textId="7BD2BBCB" w:rsidR="00670FB3" w:rsidRPr="00670FB3" w:rsidRDefault="00670FB3" w:rsidP="00670FB3">
      <w:pPr>
        <w:suppressAutoHyphens/>
        <w:spacing w:after="4" w:line="360" w:lineRule="auto"/>
        <w:jc w:val="both"/>
        <w:rPr>
          <w:rFonts w:eastAsia="Calibri" w:cs="Open Sans"/>
          <w:color w:val="000000"/>
          <w:szCs w:val="24"/>
          <w:lang w:eastAsia="pl-PL"/>
        </w:rPr>
      </w:pPr>
      <w:r w:rsidRPr="00670FB3">
        <w:rPr>
          <w:rFonts w:eastAsia="Calibri" w:cs="Open Sans"/>
          <w:color w:val="000000"/>
          <w:szCs w:val="24"/>
          <w:lang w:eastAsia="pl-PL"/>
        </w:rPr>
        <w:t>Ze względu na walory przyrodnicze gminy jedną z coraz ważniejszych jej funkcji staje się turystyka i rekreacja. Jest to funkcja mająca wpływ na samopoczucie mieszkańców i ich zadowolenie z funkcjonowania na danym terenie, ale z drugiej strony mająca wpływ na środowisko przyrodnicze. Rozwój usług rekreacji powinien być zrównoważony i zharmonizowany ze środowiskiem przyrodniczym, ponieważ rekreacja rozwija się głównie w oparciu o zasoby przyrodnicze. Każda forma zagospodarowania turystycznego oraz zaplanowanie wykorzystania konkretnych miejsc pod rekreację musi być szczegółowo ocenione pod kątem wpływu na środowisko. Obszary chronione są często narażone na wydeptywanie, niszczenie roślinności, co powoduje cofanie się lub zanikanie siedlisk, przebywanie turystów w niewłaściwych miejscach również może negatywnie wpływać na tereny cenne pod względem przyrodniczym, a położone w miejscach o największych walorach.</w:t>
      </w:r>
    </w:p>
    <w:p w14:paraId="1B2B427B" w14:textId="77777777" w:rsidR="00670FB3" w:rsidRPr="00670FB3" w:rsidRDefault="00670FB3" w:rsidP="00670FB3">
      <w:pPr>
        <w:suppressAutoHyphens/>
        <w:spacing w:after="4" w:line="360" w:lineRule="auto"/>
        <w:jc w:val="both"/>
        <w:rPr>
          <w:rFonts w:eastAsia="Calibri" w:cs="Open Sans"/>
          <w:color w:val="000000"/>
          <w:szCs w:val="24"/>
          <w:lang w:eastAsia="pl-PL"/>
        </w:rPr>
      </w:pPr>
    </w:p>
    <w:p w14:paraId="65A238BE" w14:textId="77777777" w:rsidR="00670FB3" w:rsidRPr="00670FB3" w:rsidRDefault="00670FB3" w:rsidP="00670FB3">
      <w:pPr>
        <w:suppressAutoHyphens/>
        <w:spacing w:after="4" w:line="360" w:lineRule="auto"/>
        <w:jc w:val="both"/>
        <w:rPr>
          <w:rFonts w:eastAsia="Calibri" w:cs="Open Sans"/>
          <w:color w:val="000000"/>
          <w:szCs w:val="24"/>
          <w:lang w:eastAsia="pl-PL"/>
        </w:rPr>
      </w:pPr>
      <w:r w:rsidRPr="00670FB3">
        <w:rPr>
          <w:rFonts w:eastAsia="Calibri" w:cs="Open Sans"/>
          <w:color w:val="000000"/>
          <w:szCs w:val="24"/>
          <w:lang w:eastAsia="pl-PL"/>
        </w:rPr>
        <w:t xml:space="preserve">W ramach </w:t>
      </w:r>
      <w:r w:rsidRPr="00670FB3">
        <w:rPr>
          <w:rFonts w:eastAsia="Calibri" w:cs="Open Sans"/>
          <w:i/>
          <w:iCs/>
          <w:color w:val="000000"/>
          <w:szCs w:val="24"/>
          <w:lang w:eastAsia="pl-PL"/>
        </w:rPr>
        <w:t>Strategii</w:t>
      </w:r>
      <w:r w:rsidRPr="00670FB3">
        <w:rPr>
          <w:rFonts w:eastAsia="Calibri" w:cs="Open Sans"/>
          <w:color w:val="000000"/>
          <w:szCs w:val="24"/>
          <w:lang w:eastAsia="pl-PL"/>
        </w:rPr>
        <w:t xml:space="preserve"> zaplanowano szereg działań polegających na poprawie dostępności infrastrukturalnej i administracyjnej osobom ze szczególnymi potrzebami (np. osobom </w:t>
      </w:r>
      <w:r w:rsidRPr="00670FB3">
        <w:rPr>
          <w:rFonts w:eastAsia="Calibri" w:cs="Open Sans"/>
          <w:color w:val="000000"/>
          <w:szCs w:val="24"/>
          <w:lang w:eastAsia="pl-PL"/>
        </w:rPr>
        <w:br/>
        <w:t xml:space="preserve">z niepełnosprawnościami oraz osobom starszym). </w:t>
      </w:r>
    </w:p>
    <w:p w14:paraId="1B67C13B" w14:textId="77777777" w:rsidR="00670FB3" w:rsidRPr="00670FB3" w:rsidRDefault="00670FB3" w:rsidP="00670FB3">
      <w:pPr>
        <w:suppressAutoHyphens/>
        <w:spacing w:after="4" w:line="360" w:lineRule="auto"/>
        <w:jc w:val="both"/>
        <w:rPr>
          <w:rFonts w:eastAsia="Calibri" w:cs="Open Sans"/>
          <w:color w:val="000000"/>
          <w:szCs w:val="24"/>
          <w:lang w:eastAsia="pl-PL"/>
        </w:rPr>
      </w:pPr>
    </w:p>
    <w:p w14:paraId="766CBB63" w14:textId="77777777" w:rsidR="00670FB3" w:rsidRPr="00670FB3" w:rsidRDefault="00670FB3" w:rsidP="00670FB3">
      <w:pPr>
        <w:spacing w:after="4" w:line="360" w:lineRule="auto"/>
        <w:jc w:val="both"/>
        <w:rPr>
          <w:rFonts w:eastAsia="Calibri" w:cs="Open Sans"/>
          <w:color w:val="000000"/>
          <w:szCs w:val="24"/>
          <w:lang w:eastAsia="pl-PL"/>
        </w:rPr>
      </w:pPr>
      <w:r w:rsidRPr="00670FB3">
        <w:rPr>
          <w:rFonts w:eastAsia="Calibri" w:cs="Open Sans"/>
          <w:color w:val="000000"/>
          <w:szCs w:val="24"/>
          <w:lang w:eastAsia="pl-PL"/>
        </w:rPr>
        <w:t xml:space="preserve">Jak wskazano w Wytycznych w zakresie prognozowania oddziaływań na środowisko farm wiatrowych (Stryjecki M., Mielniczuk K., GDOŚ, Warszawa 2011),  elektrownie wiatrowe, z racji charakteru pracy i wymogów odnośnie do odpowiedniej siły wiatru, są niewątpliwie również źródłem hałasu infradźwiękowego, który według wielu obiegowych opinii osiąga duże poziomy i stanowi zagrożenie dla otoczenia. Infradźwięki mogą wystąpić w środowisku nawet w znacznych odległościach od źródeł. Podstawową drogą percepcji infradźwięków są receptory czucia wibracji człowieka. Energia towarzysząca infradźwiękom może wywoływać zjawisko rezonansu narządów </w:t>
      </w:r>
      <w:r w:rsidRPr="00670FB3">
        <w:rPr>
          <w:rFonts w:eastAsia="Calibri" w:cs="Open Sans"/>
          <w:color w:val="000000"/>
          <w:szCs w:val="24"/>
          <w:lang w:eastAsia="pl-PL"/>
        </w:rPr>
        <w:lastRenderedPageBreak/>
        <w:t xml:space="preserve">wewnętrznych człowieka, odczuwalne już od 100 </w:t>
      </w:r>
      <w:proofErr w:type="spellStart"/>
      <w:r w:rsidRPr="00670FB3">
        <w:rPr>
          <w:rFonts w:eastAsia="Calibri" w:cs="Open Sans"/>
          <w:color w:val="000000"/>
          <w:szCs w:val="24"/>
          <w:lang w:eastAsia="pl-PL"/>
        </w:rPr>
        <w:t>dB</w:t>
      </w:r>
      <w:proofErr w:type="spellEnd"/>
      <w:r w:rsidRPr="00670FB3">
        <w:rPr>
          <w:rFonts w:eastAsia="Calibri" w:cs="Open Sans"/>
          <w:color w:val="000000"/>
          <w:szCs w:val="24"/>
          <w:lang w:eastAsia="pl-PL"/>
        </w:rPr>
        <w:t xml:space="preserve">. Poziom ciśnienia akustycznego 162 </w:t>
      </w:r>
      <w:proofErr w:type="spellStart"/>
      <w:r w:rsidRPr="00670FB3">
        <w:rPr>
          <w:rFonts w:eastAsia="Calibri" w:cs="Open Sans"/>
          <w:color w:val="000000"/>
          <w:szCs w:val="24"/>
          <w:lang w:eastAsia="pl-PL"/>
        </w:rPr>
        <w:t>dB</w:t>
      </w:r>
      <w:proofErr w:type="spellEnd"/>
      <w:r w:rsidRPr="00670FB3">
        <w:rPr>
          <w:rFonts w:eastAsia="Calibri" w:cs="Open Sans"/>
          <w:color w:val="000000"/>
          <w:szCs w:val="24"/>
          <w:lang w:eastAsia="pl-PL"/>
        </w:rPr>
        <w:t xml:space="preserve">, przy częstotliwości 2 </w:t>
      </w:r>
      <w:proofErr w:type="spellStart"/>
      <w:r w:rsidRPr="00670FB3">
        <w:rPr>
          <w:rFonts w:eastAsia="Calibri" w:cs="Open Sans"/>
          <w:color w:val="000000"/>
          <w:szCs w:val="24"/>
          <w:lang w:eastAsia="pl-PL"/>
        </w:rPr>
        <w:t>Hz</w:t>
      </w:r>
      <w:proofErr w:type="spellEnd"/>
      <w:r w:rsidRPr="00670FB3">
        <w:rPr>
          <w:rFonts w:eastAsia="Calibri" w:cs="Open Sans"/>
          <w:color w:val="000000"/>
          <w:szCs w:val="24"/>
          <w:lang w:eastAsia="pl-PL"/>
        </w:rPr>
        <w:t xml:space="preserve">, wywołuje ból ucha środkowego. W kwestii dźwięków emitowanych przez turbiny wiatrowe, większość naukowców jest zgodnych – nie ma przekonywujących dowodów na to, by hałas czy infradźwięki, których źródłem są elektrownie wiatrowe, wywierały negatywny wpływ na zdrowie lub samopoczucie człowieka, o ile turbiny nie są zlokalizowane zbyt blisko miejsc stałego przebywania ludzi. Należy również mieć na uwadze, że w przypadku realizacji inwestycji w zakresie budowy elektrowni wiatrowych mogą występować konflikty społeczne, zatem na każdym etapie planowania i projektowania takiego zadania należy zapewnić możliwość udziału społeczeństwa. </w:t>
      </w:r>
    </w:p>
    <w:p w14:paraId="445DC5B1" w14:textId="77777777" w:rsidR="00670FB3" w:rsidRPr="00670FB3" w:rsidRDefault="00670FB3" w:rsidP="00670FB3">
      <w:pPr>
        <w:suppressAutoHyphens/>
        <w:spacing w:after="4" w:line="360" w:lineRule="auto"/>
        <w:jc w:val="both"/>
        <w:rPr>
          <w:rFonts w:eastAsia="Calibri" w:cs="Open Sans"/>
          <w:color w:val="000000"/>
          <w:szCs w:val="24"/>
          <w:lang w:eastAsia="pl-PL"/>
        </w:rPr>
      </w:pPr>
    </w:p>
    <w:p w14:paraId="5C75F363" w14:textId="4AAF3200" w:rsidR="00670FB3" w:rsidRPr="00670FB3" w:rsidRDefault="00670FB3" w:rsidP="00670FB3">
      <w:pPr>
        <w:suppressAutoHyphens/>
        <w:spacing w:after="4" w:line="360" w:lineRule="auto"/>
        <w:jc w:val="both"/>
        <w:rPr>
          <w:rFonts w:eastAsia="Calibri" w:cs="Open Sans"/>
          <w:color w:val="000000"/>
          <w:szCs w:val="24"/>
          <w:lang w:eastAsia="pl-PL"/>
        </w:rPr>
      </w:pPr>
      <w:r w:rsidRPr="00670FB3">
        <w:rPr>
          <w:rFonts w:eastAsia="Calibri" w:cs="Open Sans"/>
          <w:color w:val="000000"/>
          <w:szCs w:val="24"/>
          <w:lang w:eastAsia="pl-PL"/>
        </w:rPr>
        <w:t xml:space="preserve">Przeprowadzona ocena wykazała, że praktycznie wszystkie działania wskazane w ramach </w:t>
      </w:r>
      <w:r w:rsidRPr="00670FB3">
        <w:rPr>
          <w:rFonts w:eastAsia="Calibri" w:cs="Open Sans"/>
          <w:i/>
          <w:iCs/>
          <w:color w:val="000000"/>
          <w:szCs w:val="24"/>
          <w:lang w:eastAsia="pl-PL"/>
        </w:rPr>
        <w:t xml:space="preserve">Strategii Rozwoju Gminy </w:t>
      </w:r>
      <w:r>
        <w:rPr>
          <w:rFonts w:eastAsia="Calibri" w:cs="Open Sans"/>
          <w:i/>
          <w:iCs/>
          <w:color w:val="000000"/>
          <w:szCs w:val="24"/>
          <w:lang w:eastAsia="pl-PL"/>
        </w:rPr>
        <w:t xml:space="preserve">Bedlno </w:t>
      </w:r>
      <w:r w:rsidRPr="00670FB3">
        <w:rPr>
          <w:rFonts w:eastAsia="Calibri" w:cs="Open Sans"/>
          <w:i/>
          <w:iCs/>
          <w:color w:val="000000"/>
          <w:szCs w:val="24"/>
          <w:lang w:eastAsia="pl-PL"/>
        </w:rPr>
        <w:t>na lata 202</w:t>
      </w:r>
      <w:r>
        <w:rPr>
          <w:rFonts w:eastAsia="Calibri" w:cs="Open Sans"/>
          <w:i/>
          <w:iCs/>
          <w:color w:val="000000"/>
          <w:szCs w:val="24"/>
          <w:lang w:eastAsia="pl-PL"/>
        </w:rPr>
        <w:t>7</w:t>
      </w:r>
      <w:r w:rsidRPr="00670FB3">
        <w:rPr>
          <w:rFonts w:eastAsia="Calibri" w:cs="Open Sans"/>
          <w:i/>
          <w:iCs/>
          <w:color w:val="000000"/>
          <w:szCs w:val="24"/>
          <w:lang w:eastAsia="pl-PL"/>
        </w:rPr>
        <w:t>-203</w:t>
      </w:r>
      <w:r>
        <w:rPr>
          <w:rFonts w:eastAsia="Calibri" w:cs="Open Sans"/>
          <w:i/>
          <w:iCs/>
          <w:color w:val="000000"/>
          <w:szCs w:val="24"/>
          <w:lang w:eastAsia="pl-PL"/>
        </w:rPr>
        <w:t>7</w:t>
      </w:r>
      <w:r w:rsidRPr="00670FB3">
        <w:rPr>
          <w:rFonts w:eastAsia="Calibri" w:cs="Open Sans"/>
          <w:i/>
          <w:iCs/>
          <w:color w:val="000000"/>
          <w:szCs w:val="24"/>
          <w:lang w:eastAsia="pl-PL"/>
        </w:rPr>
        <w:t xml:space="preserve"> </w:t>
      </w:r>
      <w:r w:rsidRPr="00670FB3">
        <w:rPr>
          <w:rFonts w:eastAsia="Calibri" w:cs="Open Sans"/>
          <w:color w:val="000000"/>
          <w:szCs w:val="24"/>
          <w:lang w:eastAsia="pl-PL"/>
        </w:rPr>
        <w:t xml:space="preserve">będą pośrednio, pozytywnie </w:t>
      </w:r>
      <w:r w:rsidRPr="00670FB3">
        <w:rPr>
          <w:rFonts w:eastAsia="Calibri" w:cs="Open Sans"/>
          <w:color w:val="000000"/>
          <w:szCs w:val="24"/>
          <w:lang w:eastAsia="pl-PL"/>
        </w:rPr>
        <w:br/>
        <w:t>i długotrwale wpływać na jakość życia i zdrowie ludzi. Potencjalny, pośredni, negatywny wpływ działań obejmujących budowę nowych obiektów infrastruktury technicznej, związany ze wzrostem zapylenia powietrza i hałasem występującym na etapie budowy obiektów, będzie nieznaczny, lokalny i ustąpi wraz z zakończeniem realizacji inwestycji.</w:t>
      </w:r>
    </w:p>
    <w:p w14:paraId="47740EED" w14:textId="77777777" w:rsidR="0039447E" w:rsidRPr="0012515F" w:rsidRDefault="0039447E" w:rsidP="006B464F">
      <w:pPr>
        <w:spacing w:after="4" w:line="360" w:lineRule="auto"/>
        <w:jc w:val="both"/>
        <w:rPr>
          <w:rFonts w:eastAsia="Calibri" w:cs="Open Sans"/>
          <w:color w:val="000000"/>
          <w:szCs w:val="20"/>
          <w:lang w:eastAsia="pl-PL"/>
        </w:rPr>
      </w:pPr>
    </w:p>
    <w:p w14:paraId="03CDE51E" w14:textId="5C199251" w:rsidR="0039447E" w:rsidRPr="0012515F" w:rsidRDefault="0039447E"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Przeprowadzona ocena wykazała, że praktycznie wszystkie działania wskazane w Strategii mające na celu poprawę jakości wód powierzchniowych i podziemnych, będą pośrednio, pozytywnie i długotrwale wpływać na jakość życia i zdrowie ludzi. Potencjalny, pośredni, negatywny wpływ działań obejmujących budowę nowych obiektów infrastruktury technicznej, związany ze wzrostem zapylenia powietrza i hałasem występującym na etapie budowy obiektów, będzie nieznaczny, lokalny i ustąpi wraz z zakończeniem realizacji inwestycji.</w:t>
      </w:r>
    </w:p>
    <w:p w14:paraId="3B71D884" w14:textId="659DBD7E" w:rsidR="00D83D24" w:rsidRPr="0012515F" w:rsidRDefault="00D83D24" w:rsidP="006B464F">
      <w:pPr>
        <w:spacing w:after="4" w:line="360" w:lineRule="auto"/>
        <w:jc w:val="both"/>
        <w:rPr>
          <w:rFonts w:eastAsia="Calibri" w:cs="Open Sans"/>
          <w:color w:val="000000"/>
          <w:szCs w:val="20"/>
          <w:lang w:eastAsia="pl-PL"/>
        </w:rPr>
      </w:pPr>
    </w:p>
    <w:p w14:paraId="660BEB40" w14:textId="20AE5EF8" w:rsidR="00A62895" w:rsidRPr="0012515F" w:rsidRDefault="00080473"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 xml:space="preserve">Zaniechanie realizacji działań na poziomie ogólnokrajowym, może również skutkować niekontrolowanym wzrostem zanieczyszczenia środowiska, ograniczeniem terenów rekreacyjnych oraz degradacją walorów krajobrazowych. Związane jest to z </w:t>
      </w:r>
      <w:r w:rsidR="00670FB3" w:rsidRPr="0012515F">
        <w:rPr>
          <w:rFonts w:eastAsia="Calibri" w:cs="Open Sans"/>
          <w:color w:val="000000"/>
          <w:szCs w:val="20"/>
          <w:lang w:eastAsia="pl-PL"/>
        </w:rPr>
        <w:t>pośrednim</w:t>
      </w:r>
      <w:r w:rsidRPr="0012515F">
        <w:rPr>
          <w:rFonts w:eastAsia="Calibri" w:cs="Open Sans"/>
          <w:color w:val="000000"/>
          <w:szCs w:val="20"/>
          <w:lang w:eastAsia="pl-PL"/>
        </w:rPr>
        <w:t xml:space="preserve"> bądź bezpośrednim wpływem braku realizacji działań na poszczególne komponenty środowiska takie jak woda, gleby czy powietrze, które stanowią integralną sferę życia ludzi. </w:t>
      </w:r>
    </w:p>
    <w:p w14:paraId="6D338018" w14:textId="77777777" w:rsidR="00093ACB" w:rsidRPr="0012515F" w:rsidRDefault="00093ACB" w:rsidP="006B464F">
      <w:pPr>
        <w:spacing w:after="4" w:line="360" w:lineRule="auto"/>
        <w:jc w:val="both"/>
        <w:rPr>
          <w:rFonts w:eastAsia="Calibri" w:cs="Open Sans"/>
          <w:color w:val="000000"/>
          <w:szCs w:val="20"/>
          <w:lang w:eastAsia="pl-PL"/>
        </w:rPr>
      </w:pPr>
    </w:p>
    <w:p w14:paraId="40FDC2BD" w14:textId="220D1615" w:rsidR="00856C28" w:rsidRPr="0012515F" w:rsidRDefault="00A62895"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W ramach Strategii za</w:t>
      </w:r>
      <w:r w:rsidR="00080473" w:rsidRPr="0012515F">
        <w:rPr>
          <w:rFonts w:eastAsia="Calibri" w:cs="Open Sans"/>
          <w:color w:val="000000"/>
          <w:szCs w:val="20"/>
          <w:lang w:eastAsia="pl-PL"/>
        </w:rPr>
        <w:t>planowan</w:t>
      </w:r>
      <w:r w:rsidRPr="0012515F">
        <w:rPr>
          <w:rFonts w:eastAsia="Calibri" w:cs="Open Sans"/>
          <w:color w:val="000000"/>
          <w:szCs w:val="20"/>
          <w:lang w:eastAsia="pl-PL"/>
        </w:rPr>
        <w:t>o również</w:t>
      </w:r>
      <w:r w:rsidR="00080473" w:rsidRPr="0012515F">
        <w:rPr>
          <w:rFonts w:eastAsia="Calibri" w:cs="Open Sans"/>
          <w:color w:val="000000"/>
          <w:szCs w:val="20"/>
          <w:lang w:eastAsia="pl-PL"/>
        </w:rPr>
        <w:t xml:space="preserve"> </w:t>
      </w:r>
      <w:r w:rsidR="00865D45" w:rsidRPr="0012515F">
        <w:rPr>
          <w:rFonts w:eastAsia="Calibri" w:cs="Open Sans"/>
          <w:color w:val="000000"/>
          <w:szCs w:val="20"/>
          <w:lang w:eastAsia="pl-PL"/>
        </w:rPr>
        <w:t xml:space="preserve">działania </w:t>
      </w:r>
      <w:r w:rsidR="00080473" w:rsidRPr="0012515F">
        <w:rPr>
          <w:rFonts w:eastAsia="Calibri" w:cs="Open Sans"/>
          <w:color w:val="000000"/>
          <w:szCs w:val="20"/>
          <w:lang w:eastAsia="pl-PL"/>
        </w:rPr>
        <w:t>mają</w:t>
      </w:r>
      <w:r w:rsidRPr="0012515F">
        <w:rPr>
          <w:rFonts w:eastAsia="Calibri" w:cs="Open Sans"/>
          <w:color w:val="000000"/>
          <w:szCs w:val="20"/>
          <w:lang w:eastAsia="pl-PL"/>
        </w:rPr>
        <w:t>ce</w:t>
      </w:r>
      <w:r w:rsidR="00080473" w:rsidRPr="0012515F">
        <w:rPr>
          <w:rFonts w:eastAsia="Calibri" w:cs="Open Sans"/>
          <w:color w:val="000000"/>
          <w:szCs w:val="20"/>
          <w:lang w:eastAsia="pl-PL"/>
        </w:rPr>
        <w:t xml:space="preserve"> na celu poprawę stosunków wodnych na terenach zmeliorowanych</w:t>
      </w:r>
      <w:r w:rsidR="00BD25E2" w:rsidRPr="0012515F">
        <w:rPr>
          <w:rFonts w:eastAsia="Calibri" w:cs="Open Sans"/>
          <w:color w:val="000000"/>
          <w:szCs w:val="20"/>
          <w:lang w:eastAsia="pl-PL"/>
        </w:rPr>
        <w:t xml:space="preserve"> (</w:t>
      </w:r>
      <w:r w:rsidR="00093ACB" w:rsidRPr="0012515F">
        <w:rPr>
          <w:rFonts w:eastAsia="Calibri" w:cs="Open Sans"/>
          <w:color w:val="000000"/>
          <w:szCs w:val="20"/>
          <w:lang w:eastAsia="pl-PL"/>
        </w:rPr>
        <w:t>rowy, drenowania itp.</w:t>
      </w:r>
      <w:r w:rsidR="00BD25E2" w:rsidRPr="0012515F">
        <w:rPr>
          <w:rFonts w:eastAsia="Calibri" w:cs="Open Sans"/>
          <w:color w:val="000000"/>
          <w:szCs w:val="20"/>
          <w:lang w:eastAsia="pl-PL"/>
        </w:rPr>
        <w:t>)</w:t>
      </w:r>
      <w:r w:rsidR="00080473" w:rsidRPr="0012515F">
        <w:rPr>
          <w:rFonts w:eastAsia="Calibri" w:cs="Open Sans"/>
          <w:color w:val="000000"/>
          <w:szCs w:val="20"/>
          <w:lang w:eastAsia="pl-PL"/>
        </w:rPr>
        <w:t xml:space="preserve">. Zaniechanie realizacji może przyczynić się do dalszych deficytów wody w okresie suszy, co wpłynie negatywnie na wielkość plonów, a tym samym </w:t>
      </w:r>
      <w:r w:rsidR="00080473" w:rsidRPr="0012515F">
        <w:rPr>
          <w:rFonts w:eastAsia="Calibri" w:cs="Open Sans"/>
          <w:color w:val="000000"/>
          <w:szCs w:val="20"/>
          <w:lang w:eastAsia="pl-PL"/>
        </w:rPr>
        <w:lastRenderedPageBreak/>
        <w:t xml:space="preserve">na jakość życia ludzi. Zapewnienie odpowiednio uzdatnionej wody, możliwości informowania społeczeństwa o potencjalnym skażeniu wody czy możliwość podjęcia szybkiej reakcji, w przypadku wystąpienia skażenia, w celu jego eliminacji, przyczyni się do ograniczenia zatruć lub </w:t>
      </w:r>
      <w:proofErr w:type="spellStart"/>
      <w:r w:rsidR="00080473" w:rsidRPr="0012515F">
        <w:rPr>
          <w:rFonts w:eastAsia="Calibri" w:cs="Open Sans"/>
          <w:color w:val="000000"/>
          <w:szCs w:val="20"/>
          <w:lang w:eastAsia="pl-PL"/>
        </w:rPr>
        <w:t>zachorowań</w:t>
      </w:r>
      <w:proofErr w:type="spellEnd"/>
      <w:r w:rsidR="00080473" w:rsidRPr="0012515F">
        <w:rPr>
          <w:rFonts w:eastAsia="Calibri" w:cs="Open Sans"/>
          <w:color w:val="000000"/>
          <w:szCs w:val="20"/>
          <w:lang w:eastAsia="pl-PL"/>
        </w:rPr>
        <w:t xml:space="preserve"> ludzi. </w:t>
      </w:r>
    </w:p>
    <w:p w14:paraId="325C5673" w14:textId="77777777" w:rsidR="00856C28" w:rsidRPr="0012515F" w:rsidRDefault="00856C28" w:rsidP="006B464F">
      <w:pPr>
        <w:spacing w:after="4" w:line="360" w:lineRule="auto"/>
        <w:jc w:val="both"/>
        <w:rPr>
          <w:rFonts w:eastAsia="Calibri" w:cs="Open Sans"/>
          <w:color w:val="000000"/>
          <w:szCs w:val="20"/>
          <w:lang w:eastAsia="pl-PL"/>
        </w:rPr>
      </w:pPr>
    </w:p>
    <w:p w14:paraId="7E62B924" w14:textId="558CB964" w:rsidR="00BA4B60" w:rsidRPr="0012515F" w:rsidRDefault="00080473"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Poprawa warunków środowiska wpłynie pozytywnie na krajobraz, walory turystyczne co wymiernie przełoży się na poprawę warunków życia oraz zdrowie ludzi.</w:t>
      </w:r>
      <w:r w:rsidR="00093ACB" w:rsidRPr="0012515F">
        <w:rPr>
          <w:rFonts w:eastAsia="Calibri" w:cs="Open Sans"/>
          <w:color w:val="000000"/>
          <w:szCs w:val="20"/>
          <w:lang w:eastAsia="pl-PL"/>
        </w:rPr>
        <w:t xml:space="preserve"> W ramach Strategii zaplanowano również działania polegające na rozwoju turystyki (tworzenie szlaków, miejsc wypoczynku, ścieżek dydaktycznych), co wpłynie pozytywnie na poprawę kondycji fizycznej mieszkańców, a tym samym na ich zdrowie. Zaplanowane działania będą wykonywane z poszanowaniem obszarów cennych przyrodniczo, zostaną zaplanowane w taki </w:t>
      </w:r>
      <w:r w:rsidR="00670FB3" w:rsidRPr="0012515F">
        <w:rPr>
          <w:rFonts w:eastAsia="Calibri" w:cs="Open Sans"/>
          <w:color w:val="000000"/>
          <w:szCs w:val="20"/>
          <w:lang w:eastAsia="pl-PL"/>
        </w:rPr>
        <w:t>sposób,</w:t>
      </w:r>
      <w:r w:rsidR="00093ACB" w:rsidRPr="0012515F">
        <w:rPr>
          <w:rFonts w:eastAsia="Calibri" w:cs="Open Sans"/>
          <w:color w:val="000000"/>
          <w:szCs w:val="20"/>
          <w:lang w:eastAsia="pl-PL"/>
        </w:rPr>
        <w:t xml:space="preserve"> aby nie wpłynęły negatywnie na środowisko, a wręcz przeciwnie, mogły oddziaływać pozytywnie.</w:t>
      </w:r>
    </w:p>
    <w:p w14:paraId="77338217" w14:textId="77777777" w:rsidR="00C5208A" w:rsidRPr="0012515F" w:rsidRDefault="00C5208A" w:rsidP="006B464F">
      <w:pPr>
        <w:spacing w:after="4" w:line="360" w:lineRule="auto"/>
        <w:jc w:val="both"/>
        <w:rPr>
          <w:rFonts w:eastAsia="Calibri" w:cs="Open Sans"/>
          <w:color w:val="000000"/>
          <w:szCs w:val="20"/>
          <w:lang w:eastAsia="pl-PL"/>
        </w:rPr>
      </w:pPr>
    </w:p>
    <w:p w14:paraId="4D9D6804" w14:textId="1FADE756" w:rsidR="00080473" w:rsidRPr="0012515F" w:rsidRDefault="00080473" w:rsidP="006B464F">
      <w:pPr>
        <w:spacing w:after="4" w:line="360" w:lineRule="auto"/>
        <w:jc w:val="both"/>
        <w:rPr>
          <w:rFonts w:eastAsia="Calibri" w:cs="Open Sans"/>
          <w:color w:val="000000"/>
          <w:szCs w:val="20"/>
          <w:lang w:eastAsia="pl-PL"/>
        </w:rPr>
      </w:pPr>
      <w:r w:rsidRPr="0012515F">
        <w:rPr>
          <w:rFonts w:eastAsia="Calibri" w:cs="Open Sans"/>
          <w:color w:val="000000"/>
          <w:szCs w:val="20"/>
          <w:lang w:eastAsia="pl-PL"/>
        </w:rPr>
        <w:t xml:space="preserve">Przeprowadzona ocena wykazała, że praktycznie wszystkie działania wskazane w </w:t>
      </w:r>
      <w:r w:rsidR="00BA4B60" w:rsidRPr="0012515F">
        <w:rPr>
          <w:rFonts w:eastAsia="Calibri" w:cs="Open Sans"/>
          <w:color w:val="000000"/>
          <w:szCs w:val="20"/>
          <w:lang w:eastAsia="pl-PL"/>
        </w:rPr>
        <w:t>Strategii</w:t>
      </w:r>
      <w:r w:rsidRPr="0012515F">
        <w:rPr>
          <w:rFonts w:eastAsia="Calibri" w:cs="Open Sans"/>
          <w:color w:val="000000"/>
          <w:szCs w:val="20"/>
          <w:lang w:eastAsia="pl-PL"/>
        </w:rPr>
        <w:t xml:space="preserve"> mające na celu poprawę jakości wód powierzchniowych i podziemnych, będą pośrednio, pozytywnie i długotrwale wpływać na jakość życia i zdrowie ludzi. Potencjalny, pośredni, negatywny wpływ działań obejmujących budowę nowych obiektów infrastruktury technicznej, związany ze wzrostem zapylenia powietrza i hałasem występującym na etapie budowy obiektów, będzie nieznaczny, lokalny i ustąpi wraz z zakończeniem </w:t>
      </w:r>
      <w:r w:rsidR="00B02763" w:rsidRPr="0012515F">
        <w:rPr>
          <w:rFonts w:eastAsia="Calibri" w:cs="Open Sans"/>
          <w:color w:val="000000"/>
          <w:szCs w:val="20"/>
          <w:lang w:eastAsia="pl-PL"/>
        </w:rPr>
        <w:t xml:space="preserve">realizacji </w:t>
      </w:r>
      <w:r w:rsidRPr="0012515F">
        <w:rPr>
          <w:rFonts w:eastAsia="Calibri" w:cs="Open Sans"/>
          <w:color w:val="000000"/>
          <w:szCs w:val="20"/>
          <w:lang w:eastAsia="pl-PL"/>
        </w:rPr>
        <w:t>inwestycji.</w:t>
      </w:r>
    </w:p>
    <w:p w14:paraId="075425BB" w14:textId="77777777" w:rsidR="00080473" w:rsidRPr="00080473" w:rsidRDefault="00080473" w:rsidP="00956ED1">
      <w:pPr>
        <w:pStyle w:val="Styl15"/>
        <w:rPr>
          <w:rFonts w:eastAsia="Calibri"/>
          <w:lang w:eastAsia="pl-PL"/>
        </w:rPr>
      </w:pPr>
      <w:bookmarkStart w:id="98" w:name="_Toc97580690"/>
      <w:bookmarkStart w:id="99" w:name="_Toc241616794"/>
      <w:r w:rsidRPr="00080473">
        <w:rPr>
          <w:rFonts w:eastAsia="Calibri"/>
          <w:lang w:eastAsia="pl-PL"/>
        </w:rPr>
        <w:t>Wody powierzchniowe i podziemne</w:t>
      </w:r>
      <w:bookmarkEnd w:id="98"/>
      <w:bookmarkEnd w:id="99"/>
      <w:r w:rsidRPr="00080473">
        <w:rPr>
          <w:rFonts w:eastAsia="Calibri"/>
          <w:lang w:eastAsia="pl-PL"/>
        </w:rPr>
        <w:t xml:space="preserve"> </w:t>
      </w:r>
    </w:p>
    <w:p w14:paraId="2490FB5C" w14:textId="77777777" w:rsidR="00A07CDB" w:rsidRDefault="00A07CDB" w:rsidP="00A07CDB">
      <w:pPr>
        <w:spacing w:line="360" w:lineRule="auto"/>
        <w:jc w:val="both"/>
        <w:rPr>
          <w:rFonts w:cs="Open Sans"/>
          <w:szCs w:val="20"/>
          <w:lang w:eastAsia="pl-PL"/>
        </w:rPr>
      </w:pPr>
      <w:r w:rsidRPr="0013258E">
        <w:rPr>
          <w:rFonts w:cs="Open Sans"/>
          <w:szCs w:val="20"/>
          <w:lang w:eastAsia="pl-PL"/>
        </w:rPr>
        <w:t>Rozbudowa i prawidłowe utrzymanie systemów melioracji na terenie Gminy to inwestycje służące technicznemu zabezpieczeniu przeciwpowodziowemu. Należy mieć na uwadze, że ewentualna powódź (poza nielicznymi wyjątkami) stanowi zagrożenie dla środowiska przyrodniczego – skażenie terenów zalanych.</w:t>
      </w:r>
    </w:p>
    <w:p w14:paraId="414AC0DF"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r w:rsidRPr="00670FB3">
        <w:rPr>
          <w:rFonts w:eastAsia="Calibri" w:cs="Open Sans"/>
          <w:color w:val="000000"/>
          <w:szCs w:val="24"/>
          <w:lang w:eastAsia="pl-PL"/>
        </w:rPr>
        <w:t xml:space="preserve">Dla właściwej ochrony zasobów i stosunków wodnych istotne są zatem wszystkie ustalenia projektu dokumentu, których realizacja pozwoli ograniczyć spływ powierzchniowy wód opadowych i roztopowych w obrębie analizowanych terenów. Z ekologicznego punktu widzenia za najbardziej korzystne uznaje się rozwiązania sprzyjające możliwie maksymalnemu utrzymaniu wód opadowych i roztopowych w granicach poszczególnych terenów, a tym samym i danej zlewni. Zagospodarowanie wód opadowych i roztopowych na terenie jest szczególnie korzystne w przypadku terenów charakteryzujących się dużym udziałem powierzchni zagospodarowanych zielenią i niewielkim udziałem powierzchni trwale uszczelnionych. Odprowadzania wód </w:t>
      </w:r>
      <w:r w:rsidRPr="00670FB3">
        <w:rPr>
          <w:rFonts w:eastAsia="Calibri" w:cs="Open Sans"/>
          <w:color w:val="000000"/>
          <w:szCs w:val="24"/>
          <w:lang w:eastAsia="pl-PL"/>
        </w:rPr>
        <w:lastRenderedPageBreak/>
        <w:t xml:space="preserve">opadowych i roztopowych do sieci kanalizacji deszczowej umożliwia natomiast właściwe gospodarowanie wodami opadowymi i roztopowymi na terenach, w obrębie których możliwości ich zagospodarowania na terenie są ograniczone (np. istnieje duży udział powierzchni trwale uszczelnionych, warunki gruntowe uniemożliwiające szybką infiltrację wód, płytkie zaleganie zwierciadła wód gruntowych). </w:t>
      </w:r>
    </w:p>
    <w:p w14:paraId="6BD603F4"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p>
    <w:p w14:paraId="0C62896D"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r w:rsidRPr="00670FB3">
        <w:rPr>
          <w:rFonts w:eastAsia="Calibri" w:cs="Open Sans"/>
          <w:color w:val="000000"/>
          <w:szCs w:val="24"/>
          <w:lang w:eastAsia="pl-PL"/>
        </w:rPr>
        <w:t xml:space="preserve">Dlatego mając na uwadze konieczność ograniczenia negatywnych oddziaływań na zasoby wodne, zwłaszcza w kontekście obecnie już obserwowanych zmian klimatu i coraz częściej obserwowanych zjawisk ekstremalnych, np. deszczy nawalnych, należy dołożyć wszelkich starań, aby część wód z opadu została zagospodarowana w granicach działek budowlanych. Niezbędne jest zatem zachowanie powierzchni biologicznie czynnych, chłonnych, które będą w stanie opóźnić odpływ wód, odciążyć system kanalizacji deszczowej i częściowo zredukować przepływ w przypadku opadów ekstremalnych. Należy jednocześnie podkreślić, że zachowanie powierzchni przepuszczalnych dla wód z opadów stanowi obecnie jeden z podstawowych działań planistycznych służących adaptacji do zmian klimatu w obrębie terenów zurbanizowanych, ponieważ to właśnie od rodzaju pokrycia powierzchni ziemi zależy wielkość spływu wód opadowych i roztopowych. </w:t>
      </w:r>
    </w:p>
    <w:p w14:paraId="3B3ECFB9"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p>
    <w:p w14:paraId="73B3BDBA"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r w:rsidRPr="00670FB3">
        <w:rPr>
          <w:rFonts w:eastAsia="Calibri" w:cs="Open Sans"/>
          <w:color w:val="000000"/>
          <w:szCs w:val="24"/>
          <w:lang w:eastAsia="pl-PL"/>
        </w:rPr>
        <w:t>Pozytywnie ocenia się również wszystkie ustalenia projektu dokumentu w zakresie ochrony istniejącej w granicy planu zieleni i kształtowania jej nowych elementów. Roślinność odgrywa ważną rolę w cyklu hydrologicznym terenów, pozwala na zwiększenie powierzchni chłonnej dla wód opadowych i roztopowych, a w konsekwencji również na ograniczenie negatywnych skutków ekstremalnych zjawisk takich jak deszcze nawalne. Zieleń zapobiega erozji gleby, a przez to spowalnia odpływ powierzchniowy. Dodatkowo dzięki temu, że pobiera i magazynuje wilgoć, wspomaga też retencję gruntową i glebową i uczestniczy w procesie infiltracji wody opadowej do wód gruntowych. Poza tym, woda zatrzymuje się na powierzchni roślin, co pozwala w pewnym stopniu zmniejszyć wielkość opadu, który następnie albo spada na ziemię z opóźnieniem, albo wchłaniany jest częściowo przez samą roślinę albo z niej odparowuje.</w:t>
      </w:r>
    </w:p>
    <w:p w14:paraId="51827A63"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p>
    <w:p w14:paraId="159DFE83"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r w:rsidRPr="00670FB3">
        <w:rPr>
          <w:rFonts w:eastAsia="Calibri" w:cs="Open Sans"/>
          <w:color w:val="000000"/>
          <w:szCs w:val="24"/>
          <w:lang w:eastAsia="pl-PL"/>
        </w:rPr>
        <w:t xml:space="preserve">Rozbudowa sieci wodociągowej oraz modernizacja urządzeń wodociągowych przełożą się na poprawę jakości wody przeznaczonej do spożycia, a przez to bezpośrednio i długoterminowo na zdrowie mieszkańców oraz ogólne podniesienie standardu życia. Dzięki realizacji zadań </w:t>
      </w:r>
      <w:r w:rsidRPr="00670FB3">
        <w:rPr>
          <w:rFonts w:eastAsia="Calibri" w:cs="Open Sans"/>
          <w:color w:val="000000"/>
          <w:szCs w:val="24"/>
          <w:lang w:eastAsia="pl-PL"/>
        </w:rPr>
        <w:lastRenderedPageBreak/>
        <w:t>modernizacyjnych możliwe będzie ograniczenie strat wody na sieci, a tym samym ograniczenie zużycia wody.</w:t>
      </w:r>
    </w:p>
    <w:p w14:paraId="69399332"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p>
    <w:p w14:paraId="60D0DA6D" w14:textId="77777777" w:rsidR="00670FB3" w:rsidRDefault="00670FB3" w:rsidP="00670FB3">
      <w:pPr>
        <w:suppressAutoHyphens/>
        <w:spacing w:after="11" w:line="360" w:lineRule="auto"/>
        <w:ind w:left="-8" w:right="87"/>
        <w:jc w:val="both"/>
        <w:rPr>
          <w:rFonts w:eastAsia="Calibri" w:cs="Open Sans"/>
          <w:color w:val="000000"/>
          <w:szCs w:val="24"/>
          <w:lang w:eastAsia="pl-PL"/>
        </w:rPr>
      </w:pPr>
      <w:r w:rsidRPr="00670FB3">
        <w:rPr>
          <w:rFonts w:eastAsia="Calibri" w:cs="Open Sans"/>
          <w:color w:val="000000"/>
          <w:szCs w:val="24"/>
          <w:lang w:eastAsia="pl-PL"/>
        </w:rPr>
        <w:t>Zadania związane z rozbudową systemu kanalizacyjnego przyczynią się do ograniczenia niekontrolowanej emisji zanieczyszczeń do wód, ograniczenia dopływu zanieczyszczeń do wód powierzchniowych i podziemnych, a tym samym do poprawy jakości tych wód. Generalnie realizacja zadań i inwestycji z zakresu gospodarki wodno-ściekowej będzie miała bezpośredni, długoterminowy, pozytywny wpływ na środowisko wodne m.in. poprzez zmniejszenie ilości odprowadzanych do środowiska ścieków nieoczyszczonych ze źródeł komunalnych, a pośrednio również na zdrowie ludzi. Realizacja tych działań jest niezbędna i w efekcie korzystna dla środowiska.</w:t>
      </w:r>
    </w:p>
    <w:p w14:paraId="304BE2AF"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p>
    <w:p w14:paraId="420461AD"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r w:rsidRPr="00670FB3">
        <w:rPr>
          <w:rFonts w:eastAsia="Calibri" w:cs="Open Sans"/>
          <w:color w:val="000000"/>
          <w:szCs w:val="24"/>
          <w:lang w:eastAsia="pl-PL"/>
        </w:rPr>
        <w:t xml:space="preserve">Na etapie robót budowlanych ścieki bytowe będą gromadzone w przenośnych kontenerach sanitarnych zlokalizowanych na zapleczu socjalnym. Będą one systematycznie wywożone </w:t>
      </w:r>
      <w:r w:rsidRPr="00670FB3">
        <w:rPr>
          <w:rFonts w:eastAsia="Calibri" w:cs="Open Sans"/>
          <w:color w:val="000000"/>
          <w:szCs w:val="24"/>
          <w:lang w:eastAsia="pl-PL"/>
        </w:rPr>
        <w:br/>
        <w:t xml:space="preserve">i opróżniane zgodnie z obowiązującymi zasadami. W związku z powyższym nie przewiduje się negatywnego oddziaływania na środowisko wodne. Pozytywny wpływ na jakość wód mogą mieć działania związane z rozbudową sieci kanalizacyjnej oraz zwiększenie retencji. Podniesie się komfort życia mieszkańców gminy, a rozbudowa sieci kanalizacyjnej wpłynie na minimalizację niekontrolowanego odprowadzania ścieków z gospodarstw domowych. Modernizacja tej infrastruktury ma z kolei na celu zwiększenie bezpieczeństwa funkcjonowania całej gospodarki wodno-ściekowej w gminie, co pozwoli na zminimalizowanie ryzyka wystąpienia szkód dla środowiska i mieszkańców, na terenie, gdzie występują obszary cenne pod względem przyrodniczym.  W ostatnich pięciu latach w Polsce wystąpiły niekorzystne zjawiska pogodowe i zmiany w klimacie, które obserwuje się na całym świecie. Wielkopolska jest regionem, który odczuwa największe deficyty wodne w kraju. Susza, która jest największym wyzwaniem dla Wielkopolski, osiągnęła maksymalny zasięg i intensywność od 2015 roku. Od tego czasu występuje niedobór wody. Na systematyczne obniżenie poziomu wody w rzekach całego kraju ma wpływ przede wszystkim niedobór opadów. </w:t>
      </w:r>
    </w:p>
    <w:p w14:paraId="3D24099B" w14:textId="77777777" w:rsidR="00670FB3" w:rsidRPr="00670FB3" w:rsidRDefault="00670FB3" w:rsidP="00670FB3">
      <w:pPr>
        <w:suppressAutoHyphens/>
        <w:spacing w:after="11" w:line="360" w:lineRule="auto"/>
        <w:ind w:left="-8" w:right="87"/>
        <w:jc w:val="both"/>
        <w:rPr>
          <w:rFonts w:eastAsia="Calibri" w:cs="Open Sans"/>
          <w:color w:val="000000"/>
          <w:szCs w:val="24"/>
          <w:lang w:eastAsia="pl-PL"/>
        </w:rPr>
      </w:pPr>
    </w:p>
    <w:p w14:paraId="6CE3769F" w14:textId="271B5107" w:rsidR="00670FB3" w:rsidRDefault="00670FB3" w:rsidP="00D95B16">
      <w:pPr>
        <w:suppressAutoHyphens/>
        <w:spacing w:after="4" w:line="360" w:lineRule="auto"/>
        <w:jc w:val="both"/>
        <w:rPr>
          <w:rFonts w:eastAsia="Calibri" w:cs="Open Sans"/>
          <w:color w:val="000000"/>
          <w:szCs w:val="24"/>
          <w:lang w:eastAsia="pl-PL"/>
        </w:rPr>
      </w:pPr>
      <w:r w:rsidRPr="00670FB3">
        <w:rPr>
          <w:rFonts w:eastAsia="Calibri" w:cs="Open Sans"/>
          <w:color w:val="000000"/>
          <w:szCs w:val="24"/>
          <w:lang w:eastAsia="pl-PL"/>
        </w:rPr>
        <w:t xml:space="preserve">Realizacja inwestycji w zakresie infrastruktury drogowej może skutkować krótkotrwałym negatywnym wpływem na środowisko. Podczas realizacji przedsięwzięcia wody opadowe z rejonu budowy mogą być odprowadzane bezpośrednio do wód powierzchniowych, co może wiązać się z negatywnym na nie wpływem ze względu na zawartość substancji biogennych </w:t>
      </w:r>
      <w:r w:rsidRPr="00670FB3">
        <w:rPr>
          <w:rFonts w:eastAsia="Calibri" w:cs="Open Sans"/>
          <w:color w:val="000000"/>
          <w:szCs w:val="24"/>
          <w:lang w:eastAsia="pl-PL"/>
        </w:rPr>
        <w:br/>
      </w:r>
      <w:r w:rsidRPr="00670FB3">
        <w:rPr>
          <w:rFonts w:eastAsia="Calibri" w:cs="Open Sans"/>
          <w:color w:val="000000"/>
          <w:szCs w:val="24"/>
          <w:lang w:eastAsia="pl-PL"/>
        </w:rPr>
        <w:lastRenderedPageBreak/>
        <w:t xml:space="preserve">i </w:t>
      </w:r>
      <w:proofErr w:type="spellStart"/>
      <w:r w:rsidRPr="00670FB3">
        <w:rPr>
          <w:rFonts w:eastAsia="Calibri" w:cs="Open Sans"/>
          <w:color w:val="000000"/>
          <w:szCs w:val="24"/>
          <w:lang w:eastAsia="pl-PL"/>
        </w:rPr>
        <w:t>ksenobiotycznych</w:t>
      </w:r>
      <w:proofErr w:type="spellEnd"/>
      <w:r w:rsidRPr="00670FB3">
        <w:rPr>
          <w:rFonts w:eastAsia="Calibri" w:cs="Open Sans"/>
          <w:color w:val="000000"/>
          <w:szCs w:val="24"/>
          <w:lang w:eastAsia="pl-PL"/>
        </w:rPr>
        <w:t>. Brak realizacji działań służących osiągnięciu celów środowiskowych będzie przyczyniać się do nieprawidłowego korzystania z wód, co z kolei przyczyni się do pogorszenia jakości wód np. na skutek wzrostu ich eutrofizacji. Będzie to niosło za sobą szereg konsekwencji np. w postaci niepożądanego zakłócenia biologicznych stosunków w środowisku wodnym oraz pogorszenie wielu parametrów oceny wód powierzchniowych.</w:t>
      </w:r>
    </w:p>
    <w:p w14:paraId="485BA406" w14:textId="77777777" w:rsidR="00D95B16" w:rsidRPr="00D95B16" w:rsidRDefault="00D95B16" w:rsidP="00D95B16">
      <w:pPr>
        <w:suppressAutoHyphens/>
        <w:spacing w:after="4" w:line="360" w:lineRule="auto"/>
        <w:jc w:val="both"/>
        <w:rPr>
          <w:rFonts w:eastAsia="Calibri" w:cs="Open Sans"/>
          <w:color w:val="000000"/>
          <w:szCs w:val="24"/>
          <w:lang w:eastAsia="pl-PL"/>
        </w:rPr>
      </w:pPr>
    </w:p>
    <w:p w14:paraId="5EF701F6" w14:textId="6A7678E4" w:rsidR="00A07CDB" w:rsidRPr="0013258E" w:rsidRDefault="00A07CDB" w:rsidP="00F2443E">
      <w:pPr>
        <w:spacing w:line="360" w:lineRule="auto"/>
        <w:jc w:val="both"/>
        <w:rPr>
          <w:rFonts w:cs="Open Sans"/>
          <w:szCs w:val="20"/>
          <w:lang w:eastAsia="pl-PL"/>
        </w:rPr>
      </w:pPr>
      <w:r w:rsidRPr="0013258E">
        <w:rPr>
          <w:rFonts w:cs="Open Sans"/>
          <w:szCs w:val="20"/>
          <w:lang w:eastAsia="pl-PL"/>
        </w:rPr>
        <w:t>Działania w zakresie ochrony przeciwpowodziowej mają wymiar pozytywny z uwagi na ochronę życia i zdrowia ludzi, dóbr materialnych oraz kulturowych. Oddziaływania będą miały charakter pośredni i długoterminowy. Działania te przyczynią się do poprawy jakości wód powierzchniowych oraz zdrowia i bezpieczeństwa ludności oraz do wyeliminowania ryzyka strat materialnych, ludzkich i środowiskowych terenów zalanych w wyniku powodzi.</w:t>
      </w:r>
    </w:p>
    <w:p w14:paraId="5109DE29" w14:textId="2681DC8E" w:rsidR="00080473" w:rsidRPr="0013258E" w:rsidRDefault="00265805" w:rsidP="00F2443E">
      <w:pPr>
        <w:spacing w:line="360" w:lineRule="auto"/>
        <w:jc w:val="both"/>
        <w:rPr>
          <w:rFonts w:cs="Open Sans"/>
          <w:szCs w:val="20"/>
          <w:lang w:eastAsia="pl-PL"/>
        </w:rPr>
      </w:pPr>
      <w:r w:rsidRPr="0013258E">
        <w:rPr>
          <w:rFonts w:cs="Open Sans"/>
          <w:szCs w:val="20"/>
          <w:lang w:eastAsia="pl-PL"/>
        </w:rPr>
        <w:t>Modernizacja</w:t>
      </w:r>
      <w:r w:rsidR="00080473" w:rsidRPr="0013258E">
        <w:rPr>
          <w:rFonts w:cs="Open Sans"/>
          <w:szCs w:val="20"/>
          <w:lang w:eastAsia="pl-PL"/>
        </w:rPr>
        <w:t xml:space="preserve"> sieci wodociągowej przełoży się na poprawę jakości wody przeznaczonej do spożycia, a przez to bezpośrednio i długoterminowo na zdrowie mieszkańców oraz ogólne podniesienie standardu życia. Dzięki realizacji zadań modernizacyjnych możliwe będzie ograniczenie strat wody na sieci, a tym samym ograniczenie zużycia wody.</w:t>
      </w:r>
    </w:p>
    <w:p w14:paraId="6FC8A483" w14:textId="303CE9F5" w:rsidR="00871C07" w:rsidRPr="0013258E" w:rsidRDefault="00080473" w:rsidP="00F2443E">
      <w:pPr>
        <w:spacing w:line="360" w:lineRule="auto"/>
        <w:jc w:val="both"/>
        <w:rPr>
          <w:rFonts w:cs="Open Sans"/>
          <w:szCs w:val="20"/>
          <w:lang w:eastAsia="pl-PL"/>
        </w:rPr>
      </w:pPr>
      <w:r w:rsidRPr="0013258E">
        <w:rPr>
          <w:rFonts w:cs="Open Sans"/>
          <w:szCs w:val="20"/>
          <w:lang w:eastAsia="pl-PL"/>
        </w:rPr>
        <w:t xml:space="preserve">Zadania związane z </w:t>
      </w:r>
      <w:r w:rsidR="00A07CDB" w:rsidRPr="0013258E">
        <w:rPr>
          <w:rFonts w:cs="Open Sans"/>
          <w:szCs w:val="20"/>
          <w:lang w:eastAsia="pl-PL"/>
        </w:rPr>
        <w:t>rozbudową</w:t>
      </w:r>
      <w:r w:rsidRPr="0013258E">
        <w:rPr>
          <w:rFonts w:cs="Open Sans"/>
          <w:szCs w:val="20"/>
          <w:lang w:eastAsia="pl-PL"/>
        </w:rPr>
        <w:t xml:space="preserve"> systemu kanalizacyjnego przyczynią się do ograniczenia niekontrolowanej emisji zanieczyszczeń do wód, ograniczenia dopływu zanieczyszczeń do wód powierzchniowych i podziemnych, a tym samym do poprawy jakości tych wód. Generalnie realizacja zadań i inwestycji z zakresu gospodarki wodno-ściekowej będzie miała bezpośredni, długoterminowy, pozytywny wpływ na środowisko wodne m.in. poprzez zmniejszenie ilości odprowadzanych do środowiska ścieków nieoczyszczonych ze źródeł komunalnych, a pośrednio również na zdrowie ludzi. Realizacja tych działań jest niezbędna i w efekcie korzystna dla środowiska.</w:t>
      </w:r>
    </w:p>
    <w:p w14:paraId="406616EB" w14:textId="57F566ED" w:rsidR="00080473" w:rsidRPr="0013258E" w:rsidRDefault="00080473" w:rsidP="00720300">
      <w:pPr>
        <w:spacing w:after="11" w:line="360" w:lineRule="auto"/>
        <w:ind w:left="-8" w:right="87"/>
        <w:jc w:val="both"/>
        <w:rPr>
          <w:rFonts w:eastAsia="Calibri" w:cs="Open Sans"/>
          <w:color w:val="000000"/>
          <w:szCs w:val="20"/>
          <w:lang w:eastAsia="pl-PL"/>
        </w:rPr>
      </w:pPr>
      <w:r w:rsidRPr="0013258E">
        <w:rPr>
          <w:rFonts w:eastAsia="Calibri" w:cs="Open Sans"/>
          <w:color w:val="000000"/>
          <w:szCs w:val="20"/>
          <w:lang w:eastAsia="pl-PL"/>
        </w:rPr>
        <w:t xml:space="preserve">Na etapie robót budowlanych ścieki bytowe będą gromadzone w przenośnych kontenerach sanitarnych zlokalizowanych na zapleczu socjalnym. Będą one systematycznie wywożone i opróżniane zgodnie z obowiązującymi zasadami. W związku z powyższym nie przewiduje się negatywnego oddziaływania na środowisko wodne. Pozytywny wpływ na jakość wód mogą mieć działania związane z </w:t>
      </w:r>
      <w:r w:rsidR="00265805" w:rsidRPr="0013258E">
        <w:rPr>
          <w:rFonts w:eastAsia="Calibri" w:cs="Open Sans"/>
          <w:color w:val="000000"/>
          <w:szCs w:val="20"/>
          <w:lang w:eastAsia="pl-PL"/>
        </w:rPr>
        <w:t>modernizacją</w:t>
      </w:r>
      <w:r w:rsidRPr="0013258E">
        <w:rPr>
          <w:rFonts w:eastAsia="Calibri" w:cs="Open Sans"/>
          <w:color w:val="000000"/>
          <w:szCs w:val="20"/>
          <w:lang w:eastAsia="pl-PL"/>
        </w:rPr>
        <w:t xml:space="preserve"> sieci kanalizacyjnej oraz zwiększenie retencji. Podniesie się komfort życia mieszkańców </w:t>
      </w:r>
      <w:r w:rsidR="00A07CDB" w:rsidRPr="0013258E">
        <w:rPr>
          <w:rFonts w:eastAsia="Calibri" w:cs="Open Sans"/>
          <w:color w:val="000000"/>
          <w:szCs w:val="20"/>
          <w:lang w:eastAsia="pl-PL"/>
        </w:rPr>
        <w:t>Gminy</w:t>
      </w:r>
      <w:r w:rsidRPr="0013258E">
        <w:rPr>
          <w:rFonts w:eastAsia="Calibri" w:cs="Open Sans"/>
          <w:color w:val="000000"/>
          <w:szCs w:val="20"/>
          <w:lang w:eastAsia="pl-PL"/>
        </w:rPr>
        <w:t xml:space="preserve">, a </w:t>
      </w:r>
      <w:r w:rsidR="00265805" w:rsidRPr="0013258E">
        <w:rPr>
          <w:rFonts w:eastAsia="Calibri" w:cs="Open Sans"/>
          <w:color w:val="000000"/>
          <w:szCs w:val="20"/>
          <w:lang w:eastAsia="pl-PL"/>
        </w:rPr>
        <w:t>modernizacja</w:t>
      </w:r>
      <w:r w:rsidRPr="0013258E">
        <w:rPr>
          <w:rFonts w:eastAsia="Calibri" w:cs="Open Sans"/>
          <w:color w:val="000000"/>
          <w:szCs w:val="20"/>
          <w:lang w:eastAsia="pl-PL"/>
        </w:rPr>
        <w:t xml:space="preserve"> sieci kanalizacyjnej wpłynie na minimalizację niekontrolowanego odprowadzania ścieków z gospodarstw domowych. Modernizacja tej infrastruktury ma z kolei na celu zwiększenie bezpieczeństwa funkcjonowania całej gospodarki wodno-ściekowej w </w:t>
      </w:r>
      <w:r w:rsidR="00A07CDB" w:rsidRPr="0013258E">
        <w:rPr>
          <w:rFonts w:eastAsia="Calibri" w:cs="Open Sans"/>
          <w:color w:val="000000"/>
          <w:szCs w:val="20"/>
          <w:lang w:eastAsia="pl-PL"/>
        </w:rPr>
        <w:t>Gminie</w:t>
      </w:r>
      <w:r w:rsidRPr="0013258E">
        <w:rPr>
          <w:rFonts w:eastAsia="Calibri" w:cs="Open Sans"/>
          <w:color w:val="000000"/>
          <w:szCs w:val="20"/>
          <w:lang w:eastAsia="pl-PL"/>
        </w:rPr>
        <w:t xml:space="preserve"> co pozwoli na zminimalizowanie ryzyka wystąpienia szkód dla </w:t>
      </w:r>
      <w:r w:rsidRPr="0013258E">
        <w:rPr>
          <w:rFonts w:eastAsia="Calibri" w:cs="Open Sans"/>
          <w:color w:val="000000"/>
          <w:szCs w:val="20"/>
          <w:lang w:eastAsia="pl-PL"/>
        </w:rPr>
        <w:lastRenderedPageBreak/>
        <w:t xml:space="preserve">środowiska i mieszkańców, na </w:t>
      </w:r>
      <w:r w:rsidR="00B57690" w:rsidRPr="0013258E">
        <w:rPr>
          <w:rFonts w:eastAsia="Calibri" w:cs="Open Sans"/>
          <w:color w:val="000000"/>
          <w:szCs w:val="20"/>
          <w:lang w:eastAsia="pl-PL"/>
        </w:rPr>
        <w:t>terenie,</w:t>
      </w:r>
      <w:r w:rsidRPr="0013258E">
        <w:rPr>
          <w:rFonts w:eastAsia="Calibri" w:cs="Open Sans"/>
          <w:color w:val="000000"/>
          <w:szCs w:val="20"/>
          <w:lang w:eastAsia="pl-PL"/>
        </w:rPr>
        <w:t xml:space="preserve"> gdzie występują obszary cenne pod względem przyrodniczym. </w:t>
      </w:r>
    </w:p>
    <w:p w14:paraId="5A13B83B" w14:textId="77777777" w:rsidR="005028DF" w:rsidRPr="0013258E" w:rsidRDefault="005028DF" w:rsidP="00F2443E">
      <w:pPr>
        <w:spacing w:after="4" w:line="360" w:lineRule="auto"/>
        <w:jc w:val="both"/>
        <w:rPr>
          <w:rFonts w:eastAsia="Calibri" w:cs="Open Sans"/>
          <w:color w:val="000000"/>
          <w:szCs w:val="20"/>
          <w:lang w:eastAsia="pl-PL"/>
        </w:rPr>
      </w:pPr>
    </w:p>
    <w:p w14:paraId="7681DBC5" w14:textId="0B7DC352" w:rsidR="00080473" w:rsidRPr="0013258E" w:rsidRDefault="00080473" w:rsidP="00F2443E">
      <w:p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Realizacja inwestycji w zakresie infrastruktury drogowej może skutkować </w:t>
      </w:r>
      <w:r w:rsidR="00B02763" w:rsidRPr="0013258E">
        <w:rPr>
          <w:rFonts w:eastAsia="Calibri" w:cs="Open Sans"/>
          <w:color w:val="000000"/>
          <w:szCs w:val="20"/>
          <w:lang w:eastAsia="pl-PL"/>
        </w:rPr>
        <w:t xml:space="preserve">krótkotrwałym </w:t>
      </w:r>
      <w:r w:rsidRPr="0013258E">
        <w:rPr>
          <w:rFonts w:eastAsia="Calibri" w:cs="Open Sans"/>
          <w:color w:val="000000"/>
          <w:szCs w:val="20"/>
          <w:lang w:eastAsia="pl-PL"/>
        </w:rPr>
        <w:t xml:space="preserve">negatywnym wpływem na środowisko. Podczas realizacji przedsięwzięcia wody opadowe z rejonu budowy mogą być odprowadzane bezpośrednio do wód powierzchniowych, co może wiązać się z negatywnym na nie wpływem ze względu na zawartość substancji biogennych i </w:t>
      </w:r>
      <w:proofErr w:type="spellStart"/>
      <w:r w:rsidRPr="0013258E">
        <w:rPr>
          <w:rFonts w:eastAsia="Calibri" w:cs="Open Sans"/>
          <w:color w:val="000000"/>
          <w:szCs w:val="20"/>
          <w:lang w:eastAsia="pl-PL"/>
        </w:rPr>
        <w:t>ksenobiotycznych</w:t>
      </w:r>
      <w:proofErr w:type="spellEnd"/>
      <w:r w:rsidRPr="0013258E">
        <w:rPr>
          <w:rFonts w:eastAsia="Calibri" w:cs="Open Sans"/>
          <w:color w:val="000000"/>
          <w:szCs w:val="20"/>
          <w:lang w:eastAsia="pl-PL"/>
        </w:rPr>
        <w:t>. Brak realizacji działań służąc</w:t>
      </w:r>
      <w:r w:rsidR="00871C07" w:rsidRPr="0013258E">
        <w:rPr>
          <w:rFonts w:eastAsia="Calibri" w:cs="Open Sans"/>
          <w:color w:val="000000"/>
          <w:szCs w:val="20"/>
          <w:lang w:eastAsia="pl-PL"/>
        </w:rPr>
        <w:t>ych</w:t>
      </w:r>
      <w:r w:rsidRPr="0013258E">
        <w:rPr>
          <w:rFonts w:eastAsia="Calibri" w:cs="Open Sans"/>
          <w:color w:val="000000"/>
          <w:szCs w:val="20"/>
          <w:lang w:eastAsia="pl-PL"/>
        </w:rPr>
        <w:t xml:space="preserve"> osiągnięciu celów środowiskowych będzie przyczyniać się do nieprawidłowego korzystania z wód, co z kolei przyczyni się do pogorszenia jakości wód np. na skutek wzrostu ich eutrofizacji. Będzie to niosło za sobą szereg konsekwencji np. w postaci niepożądanego zakłócenia biologicznych stosunków w środowisku wodnym oraz pogorszenie wielu parametrów oceny wód powierzchniowych.</w:t>
      </w:r>
    </w:p>
    <w:p w14:paraId="6EE79FC2" w14:textId="77777777" w:rsidR="00265805" w:rsidRPr="0013258E" w:rsidRDefault="00265805" w:rsidP="00F2443E">
      <w:pPr>
        <w:spacing w:after="4" w:line="360" w:lineRule="auto"/>
        <w:jc w:val="both"/>
        <w:rPr>
          <w:rFonts w:eastAsia="Calibri" w:cs="Open Sans"/>
          <w:color w:val="000000"/>
          <w:szCs w:val="20"/>
          <w:lang w:eastAsia="pl-PL"/>
        </w:rPr>
      </w:pPr>
    </w:p>
    <w:p w14:paraId="14C6CB7E" w14:textId="77777777" w:rsidR="00265805" w:rsidRPr="0013258E" w:rsidRDefault="00265805" w:rsidP="00265805">
      <w:p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Ekosystem, który obejmuje wszystkie żyjące organizmy (ludzi, rośliny, zwierzęta oraz mikroorganizmy) i ich naturalne siedliska (glebę, wodę, powietrze) potencjalnie może ulec degradacji z powodu nadużycia przez turystów i prowadzących działalność turystyczną. Istnieje wiele różnych dróg prowadzących do degradacji, włączając w nie zanieczyszczenia, hałas, zabrudzenia, niewłaściwy sposób odprowadzania ścieków czy zanieczyszczenie krajobrazu (drastyczna zmiana krajobrazu naturalnego wywołana budową ośrodków czy dróg). Proces degradacji gleb wskutek wydeptania rozpoczyna się od zmiany ich struktury mechanicznej, przesuszenia wierzchnich warstw, zmiany temperatury, wypłukania soli mineralnych. Dalszymi konsekwencjami bezpośrednich oddziaływań są m.in.: zmiana pojemności sorpcyjnej gleby, ograniczenie przepływu wody i obniżenie wilgotności gleby, co nieuchronnie prowadzi do erozji gleb. Zmiany właściwości gleby mają ogromny wpływ na szatę roślinną, ograniczają możliwości rozwoju warstwy korzeniowej roślin, a następnie powodują stopniowe niszczenie drzewostanu i przekształcenie całego ekosystemu. Duże zagrożenie dla zasobów wody stanowią odpady wytwarzane zarówno przez organizatorów ruchu turystycznego, powstające w prowadzonych przez nich obiektach turystycznych, jak i pozostawiane przez samych turystów. Odpady dryfujące w wodzie i zanieczyszczenia płynne to bardzo poważny problem dla zwierząt i całego ekosystemu. Unoszone z prądem kawałki plastiku, nakrętki, torby foliowe, mogą być przyczyną śmierci zwierząt, które mylą je z pokarmem roślinnym lub zwierzęcym. Z kolei wodę zanieczyszczają wycieki benzyny lub ropy z łodzi wyposażonych w silniki, ale też ścieki z toalet. Obiekty produkują niebezpieczne ścieki i często zrzucają je jako nieoczyszczane, zawierające duże ilości związków azotu i fosforu, </w:t>
      </w:r>
      <w:r w:rsidRPr="0013258E">
        <w:rPr>
          <w:rFonts w:eastAsia="Calibri" w:cs="Open Sans"/>
          <w:color w:val="000000"/>
          <w:szCs w:val="20"/>
          <w:lang w:eastAsia="pl-PL"/>
        </w:rPr>
        <w:lastRenderedPageBreak/>
        <w:t>chlorków, substancji organicznych oraz bakterii. Tego typu zanieczyszczenia prowadzą do tak zwanego „zakwitu” wody, czyli eutrofizacji – procesu, który powoduje obniżenie dostępności tlenu dla organizmów żyjących w zanieczyszczonych zbiornikach. Należy zatem zwrócić szczególną uwagę na realizację działań w obrębie zbiornika wodnego, aby zminimalizować wpływ na środowisko przyrodnicze należy:</w:t>
      </w:r>
    </w:p>
    <w:p w14:paraId="29796B07" w14:textId="77777777" w:rsidR="00265805" w:rsidRPr="0013258E" w:rsidRDefault="00265805">
      <w:pPr>
        <w:numPr>
          <w:ilvl w:val="0"/>
          <w:numId w:val="60"/>
        </w:num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zamontować odpowiednią ilość pojemników na odpady, </w:t>
      </w:r>
    </w:p>
    <w:p w14:paraId="320BC59C" w14:textId="77777777" w:rsidR="00265805" w:rsidRPr="0013258E" w:rsidRDefault="00265805">
      <w:pPr>
        <w:numPr>
          <w:ilvl w:val="0"/>
          <w:numId w:val="60"/>
        </w:num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wyznaczyć miejsca przeznaczone do kąpieli oraz wędkowania czy innej formy wypoczynku,</w:t>
      </w:r>
    </w:p>
    <w:p w14:paraId="08A8B1E4" w14:textId="77777777" w:rsidR="00265805" w:rsidRPr="0013258E" w:rsidRDefault="00265805">
      <w:pPr>
        <w:numPr>
          <w:ilvl w:val="0"/>
          <w:numId w:val="60"/>
        </w:num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prowadzić akcję i kampanie promocyjne zwiększające świadomość ekologiczną użytkowników, </w:t>
      </w:r>
    </w:p>
    <w:p w14:paraId="4ABD1E7E" w14:textId="77777777" w:rsidR="00265805" w:rsidRPr="0013258E" w:rsidRDefault="00265805">
      <w:pPr>
        <w:numPr>
          <w:ilvl w:val="0"/>
          <w:numId w:val="60"/>
        </w:num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ograniczyć liczbę łodzi korzystających z silników spalinowych na traktach wodnych i udzielając wolnego dostępu dla łodzi bezsilnikowych (na przykład tradycyjnych tratw i kajaków, by zachęcić do ochrony krajobrazu),</w:t>
      </w:r>
    </w:p>
    <w:p w14:paraId="72BFA56B" w14:textId="6AC1FC95" w:rsidR="00AF2C0F" w:rsidRPr="00B57690" w:rsidRDefault="00265805" w:rsidP="00F2443E">
      <w:pPr>
        <w:numPr>
          <w:ilvl w:val="0"/>
          <w:numId w:val="60"/>
        </w:num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gromadzić ścieki w szczelnych </w:t>
      </w:r>
      <w:r w:rsidR="00B57690" w:rsidRPr="0013258E">
        <w:rPr>
          <w:rFonts w:eastAsia="Calibri" w:cs="Open Sans"/>
          <w:color w:val="000000"/>
          <w:szCs w:val="20"/>
          <w:lang w:eastAsia="pl-PL"/>
        </w:rPr>
        <w:t>pojemnikach,</w:t>
      </w:r>
      <w:r w:rsidRPr="0013258E">
        <w:rPr>
          <w:rFonts w:eastAsia="Calibri" w:cs="Open Sans"/>
          <w:color w:val="000000"/>
          <w:szCs w:val="20"/>
          <w:lang w:eastAsia="pl-PL"/>
        </w:rPr>
        <w:t xml:space="preserve"> aby ograniczyć przedostawanie się ich do środowiska.  </w:t>
      </w:r>
    </w:p>
    <w:p w14:paraId="521B48C5" w14:textId="451B1941" w:rsidR="00223FA6" w:rsidRPr="0013258E" w:rsidRDefault="00080473" w:rsidP="00F2443E">
      <w:p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Ponadto należy stwierdzić, że działania przewidziane w </w:t>
      </w:r>
      <w:r w:rsidR="00AF2C0F" w:rsidRPr="0013258E">
        <w:rPr>
          <w:rFonts w:eastAsia="Calibri" w:cs="Open Sans"/>
          <w:color w:val="000000"/>
          <w:szCs w:val="20"/>
          <w:lang w:eastAsia="pl-PL"/>
        </w:rPr>
        <w:t>Strategii</w:t>
      </w:r>
      <w:r w:rsidRPr="0013258E">
        <w:rPr>
          <w:rFonts w:eastAsia="Calibri" w:cs="Open Sans"/>
          <w:color w:val="000000"/>
          <w:szCs w:val="20"/>
          <w:lang w:eastAsia="pl-PL"/>
        </w:rPr>
        <w:t xml:space="preserve"> nie spowodują znaczącego negatywnego oddziaływania na jednolite części wód.</w:t>
      </w:r>
      <w:r w:rsidR="0085509F" w:rsidRPr="0013258E">
        <w:rPr>
          <w:rFonts w:eastAsia="Calibri" w:cs="Open Sans"/>
          <w:color w:val="000000"/>
          <w:szCs w:val="20"/>
          <w:lang w:eastAsia="pl-PL"/>
        </w:rPr>
        <w:t xml:space="preserve"> </w:t>
      </w:r>
      <w:r w:rsidR="0013258E">
        <w:rPr>
          <w:rFonts w:eastAsia="Calibri" w:cs="Open Sans"/>
          <w:color w:val="000000"/>
          <w:szCs w:val="20"/>
          <w:lang w:eastAsia="pl-PL"/>
        </w:rPr>
        <w:t>N</w:t>
      </w:r>
      <w:r w:rsidR="00265805" w:rsidRPr="0013258E">
        <w:rPr>
          <w:rFonts w:eastAsia="Calibri" w:cs="Open Sans"/>
          <w:color w:val="000000"/>
          <w:szCs w:val="20"/>
          <w:lang w:eastAsia="pl-PL"/>
        </w:rPr>
        <w:t>a obszarze dorzecza Wisły obowiązuje Plan gospodarowania wodami na obszarze dorzecza Wisły, który został zatwierdzony przez Radę Ministrów i opublikowany w dniu 16 lutego 2023 r. w drodze rozporządzenia Ministra Infrastruktury z dnia 4 listopada 2022 r. (Dz. U. 2023 poz. 300</w:t>
      </w:r>
      <w:r w:rsidR="0085509F" w:rsidRPr="0013258E">
        <w:rPr>
          <w:rFonts w:eastAsia="Calibri" w:cs="Open Sans"/>
          <w:color w:val="000000"/>
          <w:szCs w:val="20"/>
          <w:lang w:eastAsia="pl-PL"/>
        </w:rPr>
        <w:t xml:space="preserve">).  </w:t>
      </w:r>
      <w:r w:rsidR="00223FA6" w:rsidRPr="0013258E">
        <w:rPr>
          <w:rFonts w:eastAsia="Calibri" w:cs="Open Sans"/>
          <w:color w:val="000000"/>
          <w:szCs w:val="20"/>
          <w:lang w:eastAsia="pl-PL"/>
        </w:rPr>
        <w:t>Przy ustalaniu celów środowiskowych dla JCWP brano pod uwagę aktualny stan JCWP w związku z wymaganym zgodnie z RDW warunkiem niepogarszania ich stanu. Dla jednolitych części wód, będących obecnie w bardzo dobrym stanie/potencjale ekologicznym, celem środowiskowym będzie utrzymanie tego stanu/potencjału. Ponadto, ustalając cele uwzględniano także różnicę pomiędzy naturalnymi, a silnie zmienionymi oraz sztucznymi częściami wód. Dla naturalnych części wód celem będzie osiągnięcie co najmniej dobrego stanu ekologicznego, dla silnie zmienionych i sztucznych części wód – co najmniej dobrego potencjału ekologicznego. Ponadto, w obydwu przypadkach, w celu osiągnięcia dobrego stanu/potencjału konieczne będzie dodatkowo utrzymanie co najmniej dobrego stanu chemicznego. Biorąc powyższe pod uwagę, następujące działania podjęte w ramach Strategii przyczynią się do realizacji celów określonych w Plani</w:t>
      </w:r>
      <w:r w:rsidR="00265805" w:rsidRPr="0013258E">
        <w:rPr>
          <w:rFonts w:eastAsia="Calibri" w:cs="Open Sans"/>
          <w:color w:val="000000"/>
          <w:szCs w:val="20"/>
          <w:lang w:eastAsia="pl-PL"/>
        </w:rPr>
        <w:t>e</w:t>
      </w:r>
      <w:r w:rsidR="00223FA6" w:rsidRPr="0013258E">
        <w:rPr>
          <w:rFonts w:eastAsia="Calibri" w:cs="Open Sans"/>
          <w:color w:val="000000"/>
          <w:szCs w:val="20"/>
          <w:lang w:eastAsia="pl-PL"/>
        </w:rPr>
        <w:t xml:space="preserve"> gospodarowania wodami na obszarze dorzecza </w:t>
      </w:r>
      <w:r w:rsidR="00265805" w:rsidRPr="0013258E">
        <w:rPr>
          <w:rFonts w:eastAsia="Calibri" w:cs="Open Sans"/>
          <w:color w:val="000000"/>
          <w:szCs w:val="20"/>
          <w:lang w:eastAsia="pl-PL"/>
        </w:rPr>
        <w:t>Wisły</w:t>
      </w:r>
      <w:r w:rsidR="00223FA6" w:rsidRPr="0013258E">
        <w:rPr>
          <w:rFonts w:eastAsia="Calibri" w:cs="Open Sans"/>
          <w:color w:val="000000"/>
          <w:szCs w:val="20"/>
          <w:lang w:eastAsia="pl-PL"/>
        </w:rPr>
        <w:t>:</w:t>
      </w:r>
    </w:p>
    <w:p w14:paraId="3EB1F69F" w14:textId="77777777" w:rsidR="00D07AE8" w:rsidRPr="00223493" w:rsidRDefault="00D07AE8">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rozwój błękitno-zielonej infrastruktury zwiększającej retencję i odporność na zmiany klimatu,</w:t>
      </w:r>
    </w:p>
    <w:p w14:paraId="4C4F072E" w14:textId="77777777" w:rsidR="00D07AE8" w:rsidRPr="00223493" w:rsidRDefault="00D07AE8">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lastRenderedPageBreak/>
        <w:t>ochrona i odtwarzanie naturalnych zdolności retencyjnych dolin rzecznych i terenów podmokłych,</w:t>
      </w:r>
    </w:p>
    <w:p w14:paraId="0ED34C40" w14:textId="77777777" w:rsidR="00D07AE8" w:rsidRPr="00223493" w:rsidRDefault="00D07AE8">
      <w:pPr>
        <w:pStyle w:val="Akapitzlist"/>
        <w:numPr>
          <w:ilvl w:val="0"/>
          <w:numId w:val="92"/>
        </w:numPr>
        <w:spacing w:line="360" w:lineRule="auto"/>
        <w:rPr>
          <w:rFonts w:ascii="Open Sans" w:hAnsi="Open Sans" w:cs="Open Sans"/>
        </w:rPr>
      </w:pPr>
      <w:r w:rsidRPr="00223493">
        <w:rPr>
          <w:rFonts w:ascii="Open Sans" w:eastAsia="Batang" w:hAnsi="Open Sans" w:cs="Open Sans"/>
          <w:color w:val="000000" w:themeColor="text1"/>
          <w:szCs w:val="20"/>
        </w:rPr>
        <w:t>ochrona wód przed zanieczyszczeniami pochodzącymi ze źródeł rolniczych, poprzez promowanie wdrażania zasad Dobrej Praktyki Rolniczej,</w:t>
      </w:r>
    </w:p>
    <w:p w14:paraId="5B20F33D" w14:textId="77777777" w:rsidR="00D07AE8" w:rsidRPr="00223493" w:rsidRDefault="00D07AE8">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działanie na rzecz zwiększenia retencji wodnej na terenach rolniczych, leśnych i zurbanizowanych, poprzez promowanie prawidłowego użytkowania rolniczego gleb, prowadzenia prac przeciwerozyjnych, tworzenie stref buforowych wzdłuż cieków, ochronę i odtwarzanie oczek wodnych i mokradeł, retencjonowanie wody w już istniejących zbiornikach i rowach oraz zachęcanie do wykonywania nowych zbiorników wodnych,</w:t>
      </w:r>
    </w:p>
    <w:p w14:paraId="1A2049A6" w14:textId="77777777" w:rsidR="00D07AE8" w:rsidRPr="00223493" w:rsidRDefault="00D07AE8">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podejmowanie działań na rzecz poprawy stanu ekologicznego i chemicznego wód powierzchniowych,</w:t>
      </w:r>
    </w:p>
    <w:p w14:paraId="63B61AA7" w14:textId="77777777" w:rsidR="00D07AE8" w:rsidRPr="00223493" w:rsidRDefault="00D07AE8">
      <w:pPr>
        <w:pStyle w:val="Akapitzlist"/>
        <w:numPr>
          <w:ilvl w:val="0"/>
          <w:numId w:val="90"/>
        </w:numPr>
        <w:spacing w:before="20" w:after="20" w:line="360" w:lineRule="auto"/>
        <w:rPr>
          <w:rFonts w:ascii="Open Sans" w:eastAsia="Batang" w:hAnsi="Open Sans" w:cs="Open Sans"/>
          <w:color w:val="000000" w:themeColor="text1"/>
          <w:szCs w:val="20"/>
        </w:rPr>
      </w:pPr>
      <w:r w:rsidRPr="00223493">
        <w:rPr>
          <w:rFonts w:ascii="Open Sans" w:eastAsia="Batang" w:hAnsi="Open Sans" w:cs="Open Sans"/>
          <w:color w:val="000000" w:themeColor="text1"/>
          <w:szCs w:val="20"/>
        </w:rPr>
        <w:t xml:space="preserve">budowa, rozbudowa, przebudowa i modernizacja sieci wodociągowej i ujęć wody na terenie gminy, obejmująca m.in. wymianę rur </w:t>
      </w:r>
      <w:proofErr w:type="spellStart"/>
      <w:r w:rsidRPr="00223493">
        <w:rPr>
          <w:rFonts w:ascii="Open Sans" w:eastAsia="Batang" w:hAnsi="Open Sans" w:cs="Open Sans"/>
          <w:color w:val="000000" w:themeColor="text1"/>
          <w:szCs w:val="20"/>
        </w:rPr>
        <w:t>azbestowocementowych</w:t>
      </w:r>
      <w:proofErr w:type="spellEnd"/>
      <w:r w:rsidRPr="00223493">
        <w:rPr>
          <w:rFonts w:ascii="Open Sans" w:eastAsia="Batang" w:hAnsi="Open Sans" w:cs="Open Sans"/>
          <w:color w:val="000000" w:themeColor="text1"/>
          <w:szCs w:val="20"/>
        </w:rPr>
        <w:t>,</w:t>
      </w:r>
    </w:p>
    <w:p w14:paraId="5C295F18" w14:textId="77777777" w:rsidR="00D07AE8" w:rsidRPr="00223493" w:rsidRDefault="00D07AE8">
      <w:pPr>
        <w:pStyle w:val="Akapitzlist"/>
        <w:numPr>
          <w:ilvl w:val="0"/>
          <w:numId w:val="90"/>
        </w:numPr>
        <w:spacing w:before="20" w:after="20" w:line="360" w:lineRule="auto"/>
        <w:rPr>
          <w:rFonts w:ascii="Open Sans" w:eastAsia="Batang" w:hAnsi="Open Sans" w:cs="Open Sans"/>
          <w:color w:val="000000" w:themeColor="text1"/>
          <w:szCs w:val="20"/>
        </w:rPr>
      </w:pPr>
      <w:r w:rsidRPr="00223493">
        <w:rPr>
          <w:rFonts w:ascii="Open Sans" w:eastAsia="Batang" w:hAnsi="Open Sans" w:cs="Open Sans"/>
          <w:color w:val="000000" w:themeColor="text1"/>
          <w:szCs w:val="20"/>
        </w:rPr>
        <w:t>utworzenie na terenie gminy modułowej oczyszczalni ścieków oraz sieci kanalizacyjnej,</w:t>
      </w:r>
    </w:p>
    <w:p w14:paraId="3A32012C" w14:textId="77777777" w:rsidR="00D07AE8" w:rsidRPr="00223493" w:rsidRDefault="00D07AE8">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 xml:space="preserve">budowa przydomowych oczyszczalni ścieków, w tym wsparcie mieszkańców w zakresie tworzenia przydomowych oczyszczalni ścieków, </w:t>
      </w:r>
    </w:p>
    <w:p w14:paraId="2B63CC94" w14:textId="77777777" w:rsidR="00D07AE8" w:rsidRPr="00223493" w:rsidRDefault="00D07AE8">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tworzenie na obszarze gminy zbiorników retencyjnych oraz rozwój małej retencji i retencji krajobrazowej,</w:t>
      </w:r>
    </w:p>
    <w:p w14:paraId="2EAC0A35" w14:textId="77777777" w:rsidR="00D07AE8" w:rsidRPr="00223493" w:rsidRDefault="00D07AE8">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modernizacja systemu melioracji, mająca na celu zwiększenie jego przepustowości</w:t>
      </w:r>
    </w:p>
    <w:p w14:paraId="19104ED3" w14:textId="77777777" w:rsidR="00D07AE8" w:rsidRPr="00223493" w:rsidRDefault="00D07AE8">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rozwój błękitno-zielonej infrastruktury zwiększającej retencję i odporność na zmiany klimatu</w:t>
      </w:r>
    </w:p>
    <w:p w14:paraId="5EE72910" w14:textId="0CAFF665" w:rsidR="00EF2936" w:rsidRPr="00D07AE8" w:rsidRDefault="00D07AE8">
      <w:pPr>
        <w:pStyle w:val="Akapitzlist"/>
        <w:numPr>
          <w:ilvl w:val="0"/>
          <w:numId w:val="90"/>
        </w:numPr>
        <w:spacing w:line="360" w:lineRule="auto"/>
        <w:rPr>
          <w:rFonts w:ascii="Open Sans" w:hAnsi="Open Sans" w:cs="Open Sans"/>
          <w:szCs w:val="20"/>
        </w:rPr>
      </w:pPr>
      <w:r w:rsidRPr="00223493">
        <w:rPr>
          <w:rFonts w:ascii="Open Sans" w:eastAsia="Batang" w:hAnsi="Open Sans" w:cs="Open Sans"/>
          <w:color w:val="000000" w:themeColor="text1"/>
          <w:szCs w:val="20"/>
        </w:rPr>
        <w:t>budowa, rewitalizacja i odbudowa urządzeń hydrotechnicznych na rzekach, kanałach i rowach melioracyjnych na terenie gminy, w sposób umożliwiający zapewnienie ciągłości biologicznej i spełnienie celów środowiskowych.</w:t>
      </w:r>
      <w:r w:rsidR="00EF2936" w:rsidRPr="00D07AE8">
        <w:rPr>
          <w:rFonts w:cs="Open Sans"/>
          <w:szCs w:val="20"/>
          <w:lang w:eastAsia="pl-PL"/>
        </w:rPr>
        <w:t xml:space="preserve"> </w:t>
      </w:r>
    </w:p>
    <w:p w14:paraId="6934F897" w14:textId="62C2F326" w:rsidR="0080179F" w:rsidRPr="0013258E" w:rsidRDefault="0080179F" w:rsidP="00F2443E">
      <w:p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Działania podejmowane w ramach Strategii przyczynią się do realizacji celów określonych w ww. Planie, ponieważ ograniczone zostanie m.in. przedostawanie się zanieczyszczeń do wód i gleb, co również wpłynie pozytywnie na stan JCWP.  </w:t>
      </w:r>
    </w:p>
    <w:p w14:paraId="6BF6DBEF" w14:textId="77777777" w:rsidR="00F2443E" w:rsidRPr="0013258E" w:rsidRDefault="00F2443E" w:rsidP="00F2443E">
      <w:pPr>
        <w:spacing w:after="4" w:line="360" w:lineRule="auto"/>
        <w:jc w:val="both"/>
        <w:rPr>
          <w:rFonts w:eastAsia="Calibri" w:cs="Open Sans"/>
          <w:color w:val="000000"/>
          <w:szCs w:val="20"/>
          <w:lang w:eastAsia="pl-PL"/>
        </w:rPr>
      </w:pPr>
    </w:p>
    <w:p w14:paraId="1674F88B" w14:textId="4879A35E" w:rsidR="00080473" w:rsidRPr="0013258E" w:rsidRDefault="00080473" w:rsidP="00F2443E">
      <w:p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Powołując się na zapisy prognozy oddziaływania na środowisko dla </w:t>
      </w:r>
      <w:r w:rsidR="00720300" w:rsidRPr="0013258E">
        <w:rPr>
          <w:rFonts w:eastAsia="Calibri" w:cs="Open Sans"/>
          <w:color w:val="000000"/>
          <w:szCs w:val="20"/>
          <w:lang w:eastAsia="pl-PL"/>
        </w:rPr>
        <w:t>Planu Gospodarowania Wodami (PGW)</w:t>
      </w:r>
      <w:r w:rsidRPr="0013258E">
        <w:rPr>
          <w:rFonts w:eastAsia="Calibri" w:cs="Open Sans"/>
          <w:color w:val="000000"/>
          <w:szCs w:val="20"/>
          <w:lang w:eastAsia="pl-PL"/>
        </w:rPr>
        <w:t xml:space="preserve"> wskazuje się najważniejsze oddziaływania na wody powierzchniowe i podziemne. Wdrożenie działań na szczeblu krajowym dla wszystkich jednolitych części wód ma zapewnić osiągnięcie założonych celów środowiskowych oraz wpływać będzie w sposób pozytywny na </w:t>
      </w:r>
      <w:r w:rsidRPr="0013258E">
        <w:rPr>
          <w:rFonts w:eastAsia="Calibri" w:cs="Open Sans"/>
          <w:color w:val="000000"/>
          <w:szCs w:val="20"/>
          <w:lang w:eastAsia="pl-PL"/>
        </w:rPr>
        <w:lastRenderedPageBreak/>
        <w:t xml:space="preserve">komponenty środowiska, w tym na stan różnorodności biologicznej, flory i fauny poprzez ochronę siedlisk oraz gatunków. Realizacja zapisów prawa umożliwi wskazanie potencjalnych źródeł oddziaływań planowanej inwestycji na bioróżnorodność, florę i faunę oraz wdrożenie działań minimalizujących negatywny wpływ na środowisko bądź też wykonanie inwestycji w wariancie mniej uciążliwym. Ponadto realizacja działań przyczyni się do ograniczenia wprowadzanych do wód ścieków komunalnych oraz zanieczyszczeń pochodzących z terenów rolniczych, jak również z innych źródeł związanych z działalnością antropogeniczną. Na obszarze dorzecza </w:t>
      </w:r>
      <w:r w:rsidR="003A007B">
        <w:rPr>
          <w:rFonts w:eastAsia="Calibri" w:cs="Open Sans"/>
          <w:color w:val="000000"/>
          <w:szCs w:val="20"/>
          <w:lang w:eastAsia="pl-PL"/>
        </w:rPr>
        <w:t xml:space="preserve">Wisły </w:t>
      </w:r>
      <w:r w:rsidRPr="0013258E">
        <w:rPr>
          <w:rFonts w:eastAsia="Calibri" w:cs="Open Sans"/>
          <w:color w:val="000000"/>
          <w:szCs w:val="20"/>
          <w:lang w:eastAsia="pl-PL"/>
        </w:rPr>
        <w:t xml:space="preserve">wskazuje się do realizacji m.in. działania z kategorii: gospodarka komunalna, rolnictwo czy działania organizacyjno-prawne i edukacyjne. Realizacja tych działań w głównej mierze przyczyni się do ograniczenia dopływu do wód zanieczyszczeń w tym substancji biogennych z różnych źródeł. Ograniczenie dopływu zanieczyszczeń pozytywnie wpłynie na stan wód, a pośrednio na siedliska oraz organizmy wodne. Realizacja działań z kategorii monitoring pozwoli na śledzenie zmian w wodach i w razie konieczności, dobór odpowiednich działań w celu poprawy stanu omawianego komponentu. W przypadku realizacji działań zmierzających do udrożnienia cieków w zakresie ciągłości morfologicznej oddziaływania będą miały charakter pozytywny głównie na ichtiofaunę i bezkręgowce. Główne pozytywne oddziaływanie będzie skupione wśród gatunków ryb dwuśrodowiskowych oraz reofilnych. </w:t>
      </w:r>
    </w:p>
    <w:p w14:paraId="62DFE21F" w14:textId="77777777" w:rsidR="00AF2C0F" w:rsidRPr="0013258E" w:rsidRDefault="00AF2C0F" w:rsidP="00F2443E">
      <w:pPr>
        <w:spacing w:after="4" w:line="360" w:lineRule="auto"/>
        <w:jc w:val="both"/>
        <w:rPr>
          <w:rFonts w:eastAsia="Calibri" w:cs="Open Sans"/>
          <w:color w:val="000000"/>
          <w:szCs w:val="20"/>
          <w:lang w:eastAsia="pl-PL"/>
        </w:rPr>
      </w:pPr>
    </w:p>
    <w:p w14:paraId="019E1F3C" w14:textId="0608C575" w:rsidR="00080473" w:rsidRPr="0013258E" w:rsidRDefault="00080473" w:rsidP="00F2443E">
      <w:p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Przeprowadzenie działań </w:t>
      </w:r>
      <w:r w:rsidR="00F2443E" w:rsidRPr="0013258E">
        <w:rPr>
          <w:rFonts w:eastAsia="Calibri" w:cs="Open Sans"/>
          <w:color w:val="000000"/>
          <w:szCs w:val="20"/>
          <w:lang w:eastAsia="pl-PL"/>
        </w:rPr>
        <w:t xml:space="preserve">zaplanowanych w dokumencie Strategii </w:t>
      </w:r>
      <w:r w:rsidRPr="0013258E">
        <w:rPr>
          <w:rFonts w:eastAsia="Calibri" w:cs="Open Sans"/>
          <w:color w:val="000000"/>
          <w:szCs w:val="20"/>
          <w:lang w:eastAsia="pl-PL"/>
        </w:rPr>
        <w:t xml:space="preserve">może wpłynąć pozytywnie na stan wód powierzchniowych na obszarze dorzecza </w:t>
      </w:r>
      <w:r w:rsidR="00A15190">
        <w:rPr>
          <w:rFonts w:eastAsia="Calibri" w:cs="Open Sans"/>
          <w:color w:val="000000"/>
          <w:szCs w:val="20"/>
          <w:lang w:eastAsia="pl-PL"/>
        </w:rPr>
        <w:t>Wisły</w:t>
      </w:r>
      <w:r w:rsidRPr="0013258E">
        <w:rPr>
          <w:rFonts w:eastAsia="Calibri" w:cs="Open Sans"/>
          <w:color w:val="000000"/>
          <w:szCs w:val="20"/>
          <w:lang w:eastAsia="pl-PL"/>
        </w:rPr>
        <w:t xml:space="preserve"> zarówno w sposób bezpośredni poprzez ograniczenie emisji substancji biogennych i </w:t>
      </w:r>
      <w:proofErr w:type="spellStart"/>
      <w:r w:rsidRPr="0013258E">
        <w:rPr>
          <w:rFonts w:eastAsia="Calibri" w:cs="Open Sans"/>
          <w:color w:val="000000"/>
          <w:szCs w:val="20"/>
          <w:lang w:eastAsia="pl-PL"/>
        </w:rPr>
        <w:t>ksenobiotycznych</w:t>
      </w:r>
      <w:proofErr w:type="spellEnd"/>
      <w:r w:rsidRPr="0013258E">
        <w:rPr>
          <w:rFonts w:eastAsia="Calibri" w:cs="Open Sans"/>
          <w:color w:val="000000"/>
          <w:szCs w:val="20"/>
          <w:lang w:eastAsia="pl-PL"/>
        </w:rPr>
        <w:t>, zachowanie naturalnej bioróżnorodności, jak i w sposób pośredni poprzez ograniczenie spływu powierzchniowego substancji biogennych ze źródeł rolniczych, zapobieganie eutrofizacji zbiorników. Należy zauważyć, iż przy zastosowaniu działań minimalizujących oraz biorąc pod uwagę pozytywne aspekty realizacji tych działań, możliwe negatywne oddziaływanie można uznać za pomijalne. Utrzymanie bioróżnorodności cieków decyduje o ich naturalnej pojemności samooczyszczania, w związku z tym planowane inwestycje wpłyną pozytywnie na stan/potencjał ekologiczny udrożnionych cieków.</w:t>
      </w:r>
    </w:p>
    <w:p w14:paraId="14DF557D" w14:textId="77777777" w:rsidR="00AF2C0F" w:rsidRPr="0013258E" w:rsidRDefault="00AF2C0F" w:rsidP="00F2443E">
      <w:pPr>
        <w:spacing w:after="4" w:line="360" w:lineRule="auto"/>
        <w:jc w:val="both"/>
        <w:rPr>
          <w:rFonts w:eastAsia="Calibri" w:cs="Open Sans"/>
          <w:color w:val="000000"/>
          <w:szCs w:val="20"/>
          <w:lang w:eastAsia="pl-PL"/>
        </w:rPr>
      </w:pPr>
    </w:p>
    <w:p w14:paraId="4CF776B9" w14:textId="38501FEB" w:rsidR="00080473" w:rsidRPr="0013258E" w:rsidRDefault="00080473" w:rsidP="00F2443E">
      <w:p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Na skutek nadmiernej eksploatacji zasobów może dochodzić do obniżenia zwierciadła wód podziemnych. W związku z tym niezrealizowanie działań związanych z kontrolą gospodarowania wodami bądź obowiązkiem uzyskania pozwolenia wodnoprawnego może negatywnie oddziaływać na wody podziemne. Brak realizacji działania polegającego na zakazie odprowadzania ścieków bezpośrednio do wód podziemnych będzie powodował niekontrolowany bezpośredni dopływ </w:t>
      </w:r>
      <w:r w:rsidRPr="0013258E">
        <w:rPr>
          <w:rFonts w:eastAsia="Calibri" w:cs="Open Sans"/>
          <w:color w:val="000000"/>
          <w:szCs w:val="20"/>
          <w:lang w:eastAsia="pl-PL"/>
        </w:rPr>
        <w:lastRenderedPageBreak/>
        <w:t>zanieczyszczeń do wód podziemnych. Zaniechanie działania polegającego na przeprowadzeniu procedury oceny oddziaływania planowanych przedsięwzięć na środowisko może przyczynić się do braku rozpoznania źródeł negatywnego oddziaływania realizacji i funkcjonowania przedsięwzięcia na zasoby wód podziemnych. W związku z brakiem rozpoznania źródeł oddziaływań nie zostaną wdrożone działania łagodzące i eliminujące potencjalne oddziaływanie, co może doprowadzić do zanieczyszczenia zasobów wód podziemnych lub zubożenia zasobów wód podziemnych w wyniku prowadzonej działalności. Ponadto, brak realizacji działań wynikających z dyrektyw wskazanych w katalogu działań krajowych będzie negatywnie wpływać na omawiany komponent w związku z emisją substancji związanych z działalnością antropogeniczną ze źródeł takich jak przemysł i rolnictwo wykorzystujące osady ściekowe, mogących przedostawać się do wód podziemnych.</w:t>
      </w:r>
    </w:p>
    <w:p w14:paraId="511F5C97" w14:textId="77777777" w:rsidR="00AF2C0F" w:rsidRPr="0013258E" w:rsidRDefault="00AF2C0F" w:rsidP="00F2443E">
      <w:pPr>
        <w:spacing w:after="4" w:line="360" w:lineRule="auto"/>
        <w:jc w:val="both"/>
        <w:rPr>
          <w:rFonts w:eastAsia="Calibri" w:cs="Open Sans"/>
          <w:color w:val="000000"/>
          <w:szCs w:val="20"/>
          <w:lang w:eastAsia="pl-PL"/>
        </w:rPr>
      </w:pPr>
    </w:p>
    <w:p w14:paraId="4C927C66" w14:textId="22692FCD" w:rsidR="00080473" w:rsidRPr="0013258E" w:rsidRDefault="00080473" w:rsidP="00F2443E">
      <w:pPr>
        <w:spacing w:after="4" w:line="360" w:lineRule="auto"/>
        <w:jc w:val="both"/>
        <w:rPr>
          <w:rFonts w:eastAsia="Calibri" w:cs="Open Sans"/>
          <w:color w:val="000000"/>
          <w:szCs w:val="20"/>
          <w:lang w:eastAsia="pl-PL"/>
        </w:rPr>
      </w:pPr>
      <w:r w:rsidRPr="0013258E">
        <w:rPr>
          <w:rFonts w:eastAsia="Calibri" w:cs="Open Sans"/>
          <w:color w:val="000000"/>
          <w:szCs w:val="20"/>
          <w:lang w:eastAsia="pl-PL"/>
        </w:rPr>
        <w:t xml:space="preserve">Zaniechanie realizacji działań może wpłynąć negatywnie na stan wód podziemnych poprzez obniżenie poziomu wód gruntowych oraz pogorszenie stanu chemicznego ze względu na nieograniczenie nieczystości dostających się z wodą do cieków jezior oraz gruntów. Zaniechanie realizacji działań z kategorii działań organizacyjno-prawnych i edukacyjnych może wpłynąć w sposób pośredni negatywnie na stan chemiczny oraz ilościowy </w:t>
      </w:r>
      <w:proofErr w:type="spellStart"/>
      <w:r w:rsidRPr="0013258E">
        <w:rPr>
          <w:rFonts w:eastAsia="Calibri" w:cs="Open Sans"/>
          <w:color w:val="000000"/>
          <w:szCs w:val="20"/>
          <w:lang w:eastAsia="pl-PL"/>
        </w:rPr>
        <w:t>JCWPd</w:t>
      </w:r>
      <w:proofErr w:type="spellEnd"/>
      <w:r w:rsidRPr="0013258E">
        <w:rPr>
          <w:rFonts w:eastAsia="Calibri" w:cs="Open Sans"/>
          <w:color w:val="000000"/>
          <w:szCs w:val="20"/>
          <w:lang w:eastAsia="pl-PL"/>
        </w:rPr>
        <w:t xml:space="preserve">. Brak realizacji działań z kategorii: gospodarka komunalna, nie wpłynie na zmiany ilości wód podziemnych oraz nie zmieni w żadnym stopniu położenia zwierciadła wód podziemnych przypowierzchniowych poziomów wodonośnych. Natomiast brak realizacji działań – zwłaszcza związanych z budową i modernizacją sieci kanalizacyjnych, przyczyni się do pogorszenia stanu chemicznego </w:t>
      </w:r>
      <w:proofErr w:type="spellStart"/>
      <w:r w:rsidRPr="0013258E">
        <w:rPr>
          <w:rFonts w:eastAsia="Calibri" w:cs="Open Sans"/>
          <w:color w:val="000000"/>
          <w:szCs w:val="20"/>
          <w:lang w:eastAsia="pl-PL"/>
        </w:rPr>
        <w:t>JCWPd</w:t>
      </w:r>
      <w:proofErr w:type="spellEnd"/>
      <w:r w:rsidRPr="0013258E">
        <w:rPr>
          <w:rFonts w:eastAsia="Calibri" w:cs="Open Sans"/>
          <w:color w:val="000000"/>
          <w:szCs w:val="20"/>
          <w:lang w:eastAsia="pl-PL"/>
        </w:rPr>
        <w:t xml:space="preserve">. Brak realizacji działań kontrolnych spowoduje utrzymanie presji antropogenicznej i z pewnością wzrost ładunku zanieczyszczeń trafiającego do najpłytszych warstw wodonośnych (do lokalnych systemów krążenia). </w:t>
      </w:r>
    </w:p>
    <w:p w14:paraId="2ABB277A" w14:textId="77777777" w:rsidR="00080473" w:rsidRPr="0013258E" w:rsidRDefault="00080473" w:rsidP="00F2443E">
      <w:pPr>
        <w:spacing w:after="4" w:line="360" w:lineRule="auto"/>
        <w:jc w:val="both"/>
        <w:rPr>
          <w:rFonts w:eastAsia="Calibri" w:cs="Open Sans"/>
          <w:color w:val="000000"/>
          <w:szCs w:val="20"/>
          <w:lang w:eastAsia="pl-PL"/>
        </w:rPr>
      </w:pPr>
    </w:p>
    <w:p w14:paraId="68E645AA" w14:textId="5079E0F1" w:rsidR="00080473" w:rsidRPr="0013258E" w:rsidRDefault="00080473" w:rsidP="00F2443E">
      <w:pPr>
        <w:spacing w:after="139" w:line="360" w:lineRule="auto"/>
        <w:jc w:val="both"/>
        <w:rPr>
          <w:rFonts w:eastAsia="Calibri" w:cs="Open Sans"/>
          <w:color w:val="000000"/>
          <w:szCs w:val="20"/>
          <w:lang w:eastAsia="pl-PL"/>
        </w:rPr>
      </w:pPr>
      <w:r w:rsidRPr="0013258E">
        <w:rPr>
          <w:rFonts w:eastAsia="Calibri" w:cs="Open Sans"/>
          <w:color w:val="000000"/>
          <w:szCs w:val="20"/>
          <w:lang w:eastAsia="pl-PL"/>
        </w:rPr>
        <w:t xml:space="preserve">Jednolite części wód, dla których w Planie gospodarowania wodami określono zły stan lub wskazano jako zagrożone osiągnięciem celów środowiskowych, należy traktować jako szczególnie wrażliwe w kontekście generowanych przez poszczególne przedsięwzięcia oddziaływań. Należy podkreślić,  że  </w:t>
      </w:r>
      <w:proofErr w:type="gramStart"/>
      <w:r w:rsidRPr="0013258E">
        <w:rPr>
          <w:rFonts w:eastAsia="Calibri" w:cs="Open Sans"/>
          <w:color w:val="000000"/>
          <w:szCs w:val="20"/>
          <w:lang w:eastAsia="pl-PL"/>
        </w:rPr>
        <w:t>ocena  wpływu</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konkretnego  przedsięwzięcia</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 xml:space="preserve">na  </w:t>
      </w:r>
      <w:r w:rsidR="00F457F4" w:rsidRPr="0013258E">
        <w:rPr>
          <w:rFonts w:eastAsia="Calibri" w:cs="Open Sans"/>
          <w:color w:val="000000"/>
          <w:szCs w:val="20"/>
          <w:lang w:eastAsia="pl-PL"/>
        </w:rPr>
        <w:t>JCW</w:t>
      </w:r>
      <w:proofErr w:type="gramEnd"/>
      <w:r w:rsidRPr="0013258E">
        <w:rPr>
          <w:rFonts w:eastAsia="Calibri" w:cs="Open Sans"/>
          <w:color w:val="000000"/>
          <w:szCs w:val="20"/>
          <w:lang w:eastAsia="pl-PL"/>
        </w:rPr>
        <w:t xml:space="preserve">  jest </w:t>
      </w:r>
      <w:proofErr w:type="gramStart"/>
      <w:r w:rsidRPr="0013258E">
        <w:rPr>
          <w:rFonts w:eastAsia="Calibri" w:cs="Open Sans"/>
          <w:color w:val="000000"/>
          <w:szCs w:val="20"/>
          <w:lang w:eastAsia="pl-PL"/>
        </w:rPr>
        <w:t>dokonywana  na</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etapie  oceny</w:t>
      </w:r>
      <w:proofErr w:type="gramEnd"/>
      <w:r w:rsidRPr="0013258E">
        <w:rPr>
          <w:rFonts w:eastAsia="Calibri" w:cs="Open Sans"/>
          <w:color w:val="000000"/>
          <w:szCs w:val="20"/>
          <w:lang w:eastAsia="pl-PL"/>
        </w:rPr>
        <w:t xml:space="preserve"> oddziaływania przedsięwzięcia na środowisko. Prawidłowo przeprowadzona procedura oceny oddziaływania na środowisko skutecznie wskazuje możliwości eliminacji potencjalnych negatywnych oddziaływań na cele ochrony </w:t>
      </w:r>
      <w:r w:rsidR="00F457F4" w:rsidRPr="0013258E">
        <w:rPr>
          <w:rFonts w:eastAsia="Calibri" w:cs="Open Sans"/>
          <w:color w:val="000000"/>
          <w:szCs w:val="20"/>
          <w:lang w:eastAsia="pl-PL"/>
        </w:rPr>
        <w:t>JCW</w:t>
      </w:r>
      <w:r w:rsidRPr="0013258E">
        <w:rPr>
          <w:rFonts w:eastAsia="Calibri" w:cs="Open Sans"/>
          <w:color w:val="000000"/>
          <w:szCs w:val="20"/>
          <w:lang w:eastAsia="pl-PL"/>
        </w:rPr>
        <w:t>.</w:t>
      </w:r>
    </w:p>
    <w:p w14:paraId="2E275D52" w14:textId="06C5EA4A" w:rsidR="00080473" w:rsidRPr="0013258E" w:rsidRDefault="00080473" w:rsidP="00F2443E">
      <w:pPr>
        <w:spacing w:after="139" w:line="360" w:lineRule="auto"/>
        <w:jc w:val="both"/>
        <w:rPr>
          <w:rFonts w:eastAsia="Calibri" w:cs="Open Sans"/>
          <w:color w:val="000000"/>
          <w:szCs w:val="20"/>
          <w:lang w:eastAsia="pl-PL"/>
        </w:rPr>
      </w:pPr>
      <w:r w:rsidRPr="0013258E">
        <w:rPr>
          <w:rFonts w:eastAsia="Calibri" w:cs="Open Sans"/>
          <w:color w:val="000000"/>
          <w:szCs w:val="20"/>
          <w:lang w:eastAsia="pl-PL"/>
        </w:rPr>
        <w:t xml:space="preserve">Działania przewidziane do realizacji w ramach </w:t>
      </w:r>
      <w:r w:rsidR="00FB5FBA" w:rsidRPr="0013258E">
        <w:rPr>
          <w:rFonts w:eastAsia="Calibri" w:cs="Open Sans"/>
          <w:color w:val="000000"/>
          <w:szCs w:val="20"/>
          <w:lang w:eastAsia="pl-PL"/>
        </w:rPr>
        <w:t>Strategii</w:t>
      </w:r>
      <w:r w:rsidRPr="0013258E">
        <w:rPr>
          <w:rFonts w:eastAsia="Calibri" w:cs="Open Sans"/>
          <w:color w:val="000000"/>
          <w:szCs w:val="20"/>
          <w:lang w:eastAsia="pl-PL"/>
        </w:rPr>
        <w:t xml:space="preserve"> są w większości ukierunkowane pośrednio lub bezpośrednio na ochronę lub poprawę stanu wód powierzchniowych oraz podziemnych. </w:t>
      </w:r>
    </w:p>
    <w:p w14:paraId="3733D1CE" w14:textId="70A39C93" w:rsidR="00080473" w:rsidRPr="0013258E" w:rsidRDefault="00080473" w:rsidP="00F2443E">
      <w:pPr>
        <w:spacing w:after="139" w:line="360" w:lineRule="auto"/>
        <w:jc w:val="both"/>
        <w:rPr>
          <w:rFonts w:eastAsia="Calibri" w:cs="Open Sans"/>
          <w:color w:val="000000"/>
          <w:szCs w:val="20"/>
          <w:lang w:eastAsia="pl-PL"/>
        </w:rPr>
      </w:pPr>
      <w:proofErr w:type="gramStart"/>
      <w:r w:rsidRPr="0013258E">
        <w:rPr>
          <w:rFonts w:eastAsia="Calibri" w:cs="Open Sans"/>
          <w:color w:val="000000"/>
          <w:szCs w:val="20"/>
          <w:lang w:eastAsia="pl-PL"/>
        </w:rPr>
        <w:lastRenderedPageBreak/>
        <w:t>Bezpośrednio  największe</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korzyści  dla</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stanu  wód</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powierzchniowych  przyniesie</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realizacja  działań</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polegających  na</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modernizacji  sieci</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kanalizacyjnych  i</w:t>
      </w:r>
      <w:proofErr w:type="gramEnd"/>
      <w:r w:rsidRPr="0013258E">
        <w:rPr>
          <w:rFonts w:eastAsia="Calibri" w:cs="Open Sans"/>
          <w:color w:val="000000"/>
          <w:szCs w:val="20"/>
          <w:lang w:eastAsia="pl-PL"/>
        </w:rPr>
        <w:t xml:space="preserve">  wodociągowych,  jak również infrastruktury towarzyszącej, które służą ochronie wód. Podobne oddziaływanie niosą ze sobą </w:t>
      </w:r>
      <w:proofErr w:type="gramStart"/>
      <w:r w:rsidRPr="0013258E">
        <w:rPr>
          <w:rFonts w:eastAsia="Calibri" w:cs="Open Sans"/>
          <w:color w:val="000000"/>
          <w:szCs w:val="20"/>
          <w:lang w:eastAsia="pl-PL"/>
        </w:rPr>
        <w:t>działania  związane</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z  racjonalnym</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zużyciem  wody</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Pozytywnie  oddziaływać</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na  wody</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będą  działania</w:t>
      </w:r>
      <w:proofErr w:type="gramEnd"/>
      <w:r w:rsidRPr="0013258E">
        <w:rPr>
          <w:rFonts w:eastAsia="Calibri" w:cs="Open Sans"/>
          <w:color w:val="000000"/>
          <w:szCs w:val="20"/>
          <w:lang w:eastAsia="pl-PL"/>
        </w:rPr>
        <w:t xml:space="preserve"> związane z przeciwdziałaniem występowania powodzi i suszy. Swobodny przepływ rzeki możliwość meandrowania sprzyja naturalnemu oczyszczaniu się wód płynących, a okresowe zalewanie dolin rzecznych sprzyja rozwojowi </w:t>
      </w:r>
      <w:proofErr w:type="gramStart"/>
      <w:r w:rsidRPr="0013258E">
        <w:rPr>
          <w:rFonts w:eastAsia="Calibri" w:cs="Open Sans"/>
          <w:color w:val="000000"/>
          <w:szCs w:val="20"/>
          <w:lang w:eastAsia="pl-PL"/>
        </w:rPr>
        <w:t>naturalnych  siedlisk</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nadrzecznych  tj.</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lasy  łęgowe,  które</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charakteryzują  się</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bogactwem  flory</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i  fauny</w:t>
      </w:r>
      <w:proofErr w:type="gramEnd"/>
      <w:r w:rsidRPr="0013258E">
        <w:rPr>
          <w:rFonts w:eastAsia="Calibri" w:cs="Open Sans"/>
          <w:color w:val="000000"/>
          <w:szCs w:val="20"/>
          <w:lang w:eastAsia="pl-PL"/>
        </w:rPr>
        <w:t xml:space="preserve">. </w:t>
      </w:r>
    </w:p>
    <w:p w14:paraId="5A049C75" w14:textId="77777777" w:rsidR="00080473" w:rsidRPr="0013258E" w:rsidRDefault="00080473" w:rsidP="00F2443E">
      <w:pPr>
        <w:spacing w:after="139" w:line="360" w:lineRule="auto"/>
        <w:jc w:val="both"/>
        <w:rPr>
          <w:rFonts w:eastAsia="Calibri" w:cs="Open Sans"/>
          <w:color w:val="000000"/>
          <w:szCs w:val="20"/>
          <w:lang w:eastAsia="pl-PL"/>
        </w:rPr>
      </w:pPr>
      <w:proofErr w:type="gramStart"/>
      <w:r w:rsidRPr="0013258E">
        <w:rPr>
          <w:rFonts w:eastAsia="Calibri" w:cs="Open Sans"/>
          <w:color w:val="000000"/>
          <w:szCs w:val="20"/>
          <w:lang w:eastAsia="pl-PL"/>
        </w:rPr>
        <w:t>Planowane  działania</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w  ramach</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gospodarki  wodnej</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oraz  ochrony</w:t>
      </w:r>
      <w:proofErr w:type="gramEnd"/>
      <w:r w:rsidRPr="0013258E">
        <w:rPr>
          <w:rFonts w:eastAsia="Calibri" w:cs="Open Sans"/>
          <w:color w:val="000000"/>
          <w:szCs w:val="20"/>
          <w:lang w:eastAsia="pl-PL"/>
        </w:rPr>
        <w:t xml:space="preserve">  będą,  więc prowadziły nie tylko do ograniczenia ryzyka oraz skutków wywołanych ponadnormatywnymi wezbraniami prowadzącymi do powodzi, ale także do poprawy jakości wód. Pośrednie i bezpośrednie </w:t>
      </w:r>
      <w:proofErr w:type="gramStart"/>
      <w:r w:rsidRPr="0013258E">
        <w:rPr>
          <w:rFonts w:eastAsia="Calibri" w:cs="Open Sans"/>
          <w:color w:val="000000"/>
          <w:szCs w:val="20"/>
          <w:lang w:eastAsia="pl-PL"/>
        </w:rPr>
        <w:t>zwiększanie  zasobów</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wodnych  będzie</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przeciwdziałało  występowaniu</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i  negatywnym</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skutkom  suszy</w:t>
      </w:r>
      <w:proofErr w:type="gramEnd"/>
      <w:r w:rsidRPr="0013258E">
        <w:rPr>
          <w:rFonts w:eastAsia="Calibri" w:cs="Open Sans"/>
          <w:color w:val="000000"/>
          <w:szCs w:val="20"/>
          <w:lang w:eastAsia="pl-PL"/>
        </w:rPr>
        <w:t xml:space="preserve">. </w:t>
      </w:r>
    </w:p>
    <w:p w14:paraId="11A6715E" w14:textId="5CE5528E" w:rsidR="00080473" w:rsidRPr="0013258E" w:rsidRDefault="00080473" w:rsidP="00F2443E">
      <w:pPr>
        <w:spacing w:after="139" w:line="360" w:lineRule="auto"/>
        <w:jc w:val="both"/>
        <w:rPr>
          <w:rFonts w:eastAsia="Calibri" w:cs="Open Sans"/>
          <w:color w:val="000000"/>
          <w:szCs w:val="20"/>
          <w:lang w:eastAsia="pl-PL"/>
        </w:rPr>
      </w:pPr>
      <w:proofErr w:type="gramStart"/>
      <w:r w:rsidRPr="0013258E">
        <w:rPr>
          <w:rFonts w:eastAsia="Calibri" w:cs="Open Sans"/>
          <w:color w:val="000000"/>
          <w:szCs w:val="20"/>
          <w:lang w:eastAsia="pl-PL"/>
        </w:rPr>
        <w:t>Pozytywny  wpływ</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na  wody</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wykazują  także</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działania  zmniejszające</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zanieczyszczanie  powietrza</w:t>
      </w:r>
      <w:proofErr w:type="gramEnd"/>
      <w:r w:rsidRPr="0013258E">
        <w:rPr>
          <w:rFonts w:eastAsia="Calibri" w:cs="Open Sans"/>
          <w:color w:val="000000"/>
          <w:szCs w:val="20"/>
          <w:lang w:eastAsia="pl-PL"/>
        </w:rPr>
        <w:t xml:space="preserve"> poprzez ograniczenie ich depozycji w wodach. Na redukcję zanieczyszczeń przedostających się do wód </w:t>
      </w:r>
      <w:proofErr w:type="gramStart"/>
      <w:r w:rsidRPr="0013258E">
        <w:rPr>
          <w:rFonts w:eastAsia="Calibri" w:cs="Open Sans"/>
          <w:color w:val="000000"/>
          <w:szCs w:val="20"/>
          <w:lang w:eastAsia="pl-PL"/>
        </w:rPr>
        <w:t>mają  również</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wpływ  niektóre</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z  działań</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z  zakresu</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rozbudowy  i</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przebudowy  infrastruktury</w:t>
      </w:r>
      <w:proofErr w:type="gramEnd"/>
      <w:r w:rsidRPr="0013258E">
        <w:rPr>
          <w:rFonts w:eastAsia="Calibri" w:cs="Open Sans"/>
          <w:color w:val="000000"/>
          <w:szCs w:val="20"/>
          <w:lang w:eastAsia="pl-PL"/>
        </w:rPr>
        <w:t xml:space="preserve">  drogowej regionu.  </w:t>
      </w:r>
      <w:proofErr w:type="gramStart"/>
      <w:r w:rsidRPr="0013258E">
        <w:rPr>
          <w:rFonts w:eastAsia="Calibri" w:cs="Open Sans"/>
          <w:color w:val="000000"/>
          <w:szCs w:val="20"/>
          <w:lang w:eastAsia="pl-PL"/>
        </w:rPr>
        <w:t>Woda  wykazuje</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cechy  mobilności</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w  środowisku,  co</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za  tym</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idzie  poprawa</w:t>
      </w:r>
      <w:proofErr w:type="gramEnd"/>
      <w:r w:rsidRPr="0013258E">
        <w:rPr>
          <w:rFonts w:eastAsia="Calibri" w:cs="Open Sans"/>
          <w:color w:val="000000"/>
          <w:szCs w:val="20"/>
          <w:lang w:eastAsia="pl-PL"/>
        </w:rPr>
        <w:t xml:space="preserve">  </w:t>
      </w:r>
      <w:proofErr w:type="gramStart"/>
      <w:r w:rsidRPr="0013258E">
        <w:rPr>
          <w:rFonts w:eastAsia="Calibri" w:cs="Open Sans"/>
          <w:color w:val="000000"/>
          <w:szCs w:val="20"/>
          <w:lang w:eastAsia="pl-PL"/>
        </w:rPr>
        <w:t>stanu  jakości</w:t>
      </w:r>
      <w:proofErr w:type="gramEnd"/>
      <w:r w:rsidRPr="0013258E">
        <w:rPr>
          <w:rFonts w:eastAsia="Calibri" w:cs="Open Sans"/>
          <w:color w:val="000000"/>
          <w:szCs w:val="20"/>
          <w:lang w:eastAsia="pl-PL"/>
        </w:rPr>
        <w:t xml:space="preserve"> powietrza wpływa na poprawę stanu jakości wody.</w:t>
      </w:r>
    </w:p>
    <w:p w14:paraId="3957F053" w14:textId="77777777" w:rsidR="00080473" w:rsidRPr="00080473" w:rsidRDefault="00080473" w:rsidP="00956ED1">
      <w:pPr>
        <w:pStyle w:val="Styl15"/>
        <w:rPr>
          <w:rFonts w:eastAsia="Calibri"/>
          <w:lang w:eastAsia="pl-PL"/>
        </w:rPr>
      </w:pPr>
      <w:bookmarkStart w:id="100" w:name="_Toc97580691"/>
      <w:bookmarkStart w:id="101" w:name="_Toc241616795"/>
      <w:r w:rsidRPr="00080473">
        <w:rPr>
          <w:rFonts w:eastAsia="Calibri"/>
          <w:lang w:eastAsia="pl-PL"/>
        </w:rPr>
        <w:t>Powietrze i klimat</w:t>
      </w:r>
      <w:bookmarkEnd w:id="100"/>
      <w:bookmarkEnd w:id="101"/>
    </w:p>
    <w:p w14:paraId="7DAB7D6F" w14:textId="21FD8B2D" w:rsidR="00080473" w:rsidRPr="007D507D" w:rsidRDefault="00A32A6F" w:rsidP="00CF581F">
      <w:pPr>
        <w:spacing w:line="360" w:lineRule="auto"/>
        <w:jc w:val="both"/>
        <w:rPr>
          <w:rFonts w:cs="Open Sans"/>
          <w:szCs w:val="20"/>
          <w:lang w:eastAsia="pl-PL"/>
        </w:rPr>
      </w:pPr>
      <w:r w:rsidRPr="007D507D">
        <w:rPr>
          <w:rFonts w:cs="Open Sans"/>
          <w:szCs w:val="20"/>
          <w:lang w:eastAsia="pl-PL"/>
        </w:rPr>
        <w:t xml:space="preserve">Strategia Rozwoju </w:t>
      </w:r>
      <w:r w:rsidR="000A3B9E" w:rsidRPr="007D507D">
        <w:rPr>
          <w:rFonts w:cs="Open Sans"/>
          <w:szCs w:val="20"/>
          <w:lang w:eastAsia="pl-PL"/>
        </w:rPr>
        <w:t>Gminy</w:t>
      </w:r>
      <w:r w:rsidR="001345E0">
        <w:rPr>
          <w:rFonts w:cs="Open Sans"/>
          <w:szCs w:val="20"/>
          <w:lang w:eastAsia="pl-PL"/>
        </w:rPr>
        <w:t xml:space="preserve"> </w:t>
      </w:r>
      <w:r w:rsidR="004706E2">
        <w:rPr>
          <w:rFonts w:cs="Open Sans"/>
          <w:szCs w:val="20"/>
          <w:lang w:eastAsia="pl-PL"/>
        </w:rPr>
        <w:t xml:space="preserve">Bedlno </w:t>
      </w:r>
      <w:r w:rsidR="00F457F4" w:rsidRPr="007D507D">
        <w:rPr>
          <w:rFonts w:cs="Open Sans"/>
          <w:szCs w:val="20"/>
          <w:lang w:eastAsia="pl-PL"/>
        </w:rPr>
        <w:t>na lata 202</w:t>
      </w:r>
      <w:r w:rsidR="004706E2">
        <w:rPr>
          <w:rFonts w:cs="Open Sans"/>
          <w:szCs w:val="20"/>
          <w:lang w:eastAsia="pl-PL"/>
        </w:rPr>
        <w:t>7</w:t>
      </w:r>
      <w:r w:rsidR="00F457F4" w:rsidRPr="007D507D">
        <w:rPr>
          <w:rFonts w:cs="Open Sans"/>
          <w:szCs w:val="20"/>
          <w:lang w:eastAsia="pl-PL"/>
        </w:rPr>
        <w:t>-203</w:t>
      </w:r>
      <w:r w:rsidR="004706E2">
        <w:rPr>
          <w:rFonts w:cs="Open Sans"/>
          <w:szCs w:val="20"/>
          <w:lang w:eastAsia="pl-PL"/>
        </w:rPr>
        <w:t>7</w:t>
      </w:r>
      <w:r w:rsidRPr="007D507D">
        <w:rPr>
          <w:rFonts w:cs="Open Sans"/>
          <w:szCs w:val="20"/>
          <w:lang w:eastAsia="pl-PL"/>
        </w:rPr>
        <w:t xml:space="preserve"> </w:t>
      </w:r>
      <w:r w:rsidR="00080473" w:rsidRPr="007D507D">
        <w:rPr>
          <w:rFonts w:cs="Open Sans"/>
          <w:szCs w:val="20"/>
          <w:lang w:eastAsia="pl-PL"/>
        </w:rPr>
        <w:t xml:space="preserve">przewiduje realizację szeregu </w:t>
      </w:r>
      <w:r w:rsidRPr="007D507D">
        <w:rPr>
          <w:rFonts w:cs="Open Sans"/>
          <w:szCs w:val="20"/>
          <w:lang w:eastAsia="pl-PL"/>
        </w:rPr>
        <w:t xml:space="preserve">kierunków działań. </w:t>
      </w:r>
      <w:r w:rsidR="00080473" w:rsidRPr="007D507D">
        <w:rPr>
          <w:rFonts w:cs="Open Sans"/>
          <w:szCs w:val="20"/>
          <w:lang w:eastAsia="pl-PL"/>
        </w:rPr>
        <w:t>W trakcie prac budowlanych należy spodziewać się okresowych emisji pyłów i gazów, spowodowanych pracami budowlanymi i konstrukcyjno-montażowymi (wykopy, wzmożony ruch pojazdów itp.). Uciążliwości z nimi związane ustąpią po zakończeniu prac budowlanych.</w:t>
      </w:r>
    </w:p>
    <w:p w14:paraId="0DB672DA" w14:textId="7E58D26B" w:rsidR="00080473" w:rsidRPr="007D507D" w:rsidRDefault="00080473" w:rsidP="00CF581F">
      <w:pPr>
        <w:spacing w:line="360" w:lineRule="auto"/>
        <w:jc w:val="both"/>
        <w:rPr>
          <w:rFonts w:cs="Open Sans"/>
          <w:szCs w:val="20"/>
          <w:lang w:eastAsia="pl-PL"/>
        </w:rPr>
      </w:pPr>
      <w:r w:rsidRPr="007D507D">
        <w:rPr>
          <w:rFonts w:cs="Open Sans"/>
          <w:szCs w:val="20"/>
          <w:lang w:eastAsia="pl-PL"/>
        </w:rPr>
        <w:t xml:space="preserve">Część </w:t>
      </w:r>
      <w:r w:rsidR="00865D45" w:rsidRPr="007D507D">
        <w:rPr>
          <w:rFonts w:cs="Open Sans"/>
          <w:szCs w:val="20"/>
          <w:lang w:eastAsia="pl-PL"/>
        </w:rPr>
        <w:t xml:space="preserve">działań </w:t>
      </w:r>
      <w:r w:rsidRPr="007D507D">
        <w:rPr>
          <w:rFonts w:cs="Open Sans"/>
          <w:szCs w:val="20"/>
          <w:lang w:eastAsia="pl-PL"/>
        </w:rPr>
        <w:t xml:space="preserve">przewidzianych w </w:t>
      </w:r>
      <w:r w:rsidR="007B6176" w:rsidRPr="007D507D">
        <w:rPr>
          <w:rFonts w:cs="Open Sans"/>
          <w:szCs w:val="20"/>
          <w:lang w:eastAsia="pl-PL"/>
        </w:rPr>
        <w:t>Strategii</w:t>
      </w:r>
      <w:r w:rsidRPr="007D507D">
        <w:rPr>
          <w:rFonts w:cs="Open Sans"/>
          <w:szCs w:val="20"/>
          <w:lang w:eastAsia="pl-PL"/>
        </w:rPr>
        <w:t xml:space="preserve"> ukierunkowana jest bezpośrednio lub pośrednio na poprawę jakości powietrza atmosferycznego oraz minimalizację emisji gazów cieplarnianych, a także przeciwdziałanie zmianom klimatu. </w:t>
      </w:r>
    </w:p>
    <w:p w14:paraId="2B60D928" w14:textId="14EAC8D1" w:rsidR="00080473" w:rsidRPr="007D507D" w:rsidRDefault="00080473" w:rsidP="00CF581F">
      <w:pPr>
        <w:spacing w:line="360" w:lineRule="auto"/>
        <w:jc w:val="both"/>
        <w:rPr>
          <w:rFonts w:cs="Open Sans"/>
          <w:szCs w:val="20"/>
          <w:lang w:eastAsia="pl-PL"/>
        </w:rPr>
      </w:pPr>
      <w:r w:rsidRPr="007D507D">
        <w:rPr>
          <w:rFonts w:cs="Open Sans"/>
          <w:szCs w:val="20"/>
          <w:lang w:eastAsia="pl-PL"/>
        </w:rPr>
        <w:t xml:space="preserve">Szczególną rolę w tym zestawieniu pełnią projekty obejmujące </w:t>
      </w:r>
      <w:r w:rsidR="0093274F" w:rsidRPr="007D507D">
        <w:rPr>
          <w:rFonts w:cs="Open Sans"/>
          <w:szCs w:val="20"/>
          <w:lang w:eastAsia="pl-PL"/>
        </w:rPr>
        <w:t>montaż odnawialnych źródeł energii, modernizację oświetlenia oraz rozbudowę sieci ścieżek rowerowych oraz tworzenie warunków do rozwoju sieci transportu publicznego wewnątrz Gminy oraz na zewnątrz, w tym współpraca z podmiotami zewnętrznymi w tym zakresie</w:t>
      </w:r>
      <w:r w:rsidRPr="007D507D">
        <w:rPr>
          <w:rFonts w:cs="Open Sans"/>
          <w:szCs w:val="20"/>
          <w:lang w:eastAsia="pl-PL"/>
        </w:rPr>
        <w:t xml:space="preserve">. Pozwoli to na ograniczenie </w:t>
      </w:r>
      <w:r w:rsidRPr="007D507D">
        <w:rPr>
          <w:rFonts w:cs="Open Sans"/>
          <w:szCs w:val="20"/>
          <w:lang w:eastAsia="pl-PL"/>
        </w:rPr>
        <w:lastRenderedPageBreak/>
        <w:t>zapotrzebowania na energię pierwotną dla potrzeb tych budynków, a także zwiększy wykorzystanie transportu niezmotoryzowanego</w:t>
      </w:r>
      <w:r w:rsidR="00CF581F" w:rsidRPr="007D507D">
        <w:rPr>
          <w:rFonts w:cs="Open Sans"/>
          <w:szCs w:val="20"/>
          <w:lang w:eastAsia="pl-PL"/>
        </w:rPr>
        <w:t xml:space="preserve">, </w:t>
      </w:r>
      <w:r w:rsidRPr="007D507D">
        <w:rPr>
          <w:rFonts w:cs="Open Sans"/>
          <w:szCs w:val="20"/>
          <w:lang w:eastAsia="pl-PL"/>
        </w:rPr>
        <w:t xml:space="preserve">co za tym idzie ograniczy niską emisję. </w:t>
      </w:r>
    </w:p>
    <w:p w14:paraId="17307392" w14:textId="075A9CE0" w:rsidR="00080473" w:rsidRPr="007D507D" w:rsidRDefault="00080473" w:rsidP="00CF581F">
      <w:pPr>
        <w:spacing w:line="360" w:lineRule="auto"/>
        <w:jc w:val="both"/>
        <w:rPr>
          <w:rFonts w:cs="Open Sans"/>
          <w:szCs w:val="20"/>
          <w:lang w:eastAsia="pl-PL"/>
        </w:rPr>
      </w:pPr>
      <w:r w:rsidRPr="007D507D">
        <w:rPr>
          <w:rFonts w:cs="Open Sans"/>
          <w:szCs w:val="20"/>
          <w:lang w:eastAsia="pl-PL"/>
        </w:rPr>
        <w:t>Zaplanowana budowa, przebudowa i modernizacja infrastruktury drogowej wpłyną na ograniczenie emisji zanieczyszczeń do atmosfery. Pozwoli na wy</w:t>
      </w:r>
      <w:r w:rsidR="00256DFA">
        <w:rPr>
          <w:rFonts w:cs="Open Sans"/>
          <w:szCs w:val="20"/>
          <w:lang w:eastAsia="pl-PL"/>
        </w:rPr>
        <w:t>eliminowanie</w:t>
      </w:r>
      <w:r w:rsidRPr="007D507D">
        <w:rPr>
          <w:rFonts w:cs="Open Sans"/>
          <w:szCs w:val="20"/>
          <w:lang w:eastAsia="pl-PL"/>
        </w:rPr>
        <w:t xml:space="preserve"> zagrożenia dla zdrowia ludzi związanego z zanieczyszczeniem powietrza. Działania te mają charakter pozytywny i długotrwały. Polegają na zmniejszenie emisji niezorganizowanej z systemu transportowego poprzez zwiększenie płynności ruchu, poprawę stanu technicznego nawierzchni dróg. Poprawa stanu technicznego dróg spowoduje upłynnienie ruchu samochodowego oraz redukcję pracy przewozowej, a w efekcie ograniczenie emisji spalin i pozytywny wpływ na jakość powietrza atmosferycznego i klimat. W sposób pośredni pozytywnie wpłynie to na zdrowie ludzi i na organizmy żywe. W przypadku realizacji inwestycji takich, jak budowa nowych dróg istnieje ryzyko wystąpienia znaczącego negatywnego oddziaływania na środowisko.</w:t>
      </w:r>
    </w:p>
    <w:p w14:paraId="38CE6C4D" w14:textId="77777777" w:rsidR="00080473" w:rsidRPr="007D507D" w:rsidRDefault="00080473" w:rsidP="00CF581F">
      <w:pPr>
        <w:spacing w:line="360" w:lineRule="auto"/>
        <w:jc w:val="both"/>
        <w:rPr>
          <w:rFonts w:cs="Open Sans"/>
          <w:szCs w:val="20"/>
          <w:lang w:eastAsia="pl-PL"/>
        </w:rPr>
      </w:pPr>
      <w:r w:rsidRPr="007D507D">
        <w:rPr>
          <w:rFonts w:cs="Open Sans"/>
          <w:szCs w:val="20"/>
          <w:lang w:eastAsia="pl-PL"/>
        </w:rPr>
        <w:t xml:space="preserve">Rozwój infrastruktury drogowej w niesprzyjających warunkach atmosferycznych może powodować okresowy wzrost poziomów zanieczyszczeń powietrza, zwłaszcza w okresie grzewczym i w trakcie warunków inwersyjnych. Realizacja inwestycji w zakresie infrastruktury drogowej, jeżeli jest ona wymagana przepisami ustawy </w:t>
      </w:r>
      <w:proofErr w:type="spellStart"/>
      <w:r w:rsidRPr="007D507D">
        <w:rPr>
          <w:rFonts w:cs="Open Sans"/>
          <w:szCs w:val="20"/>
          <w:lang w:eastAsia="pl-PL"/>
        </w:rPr>
        <w:t>ooś</w:t>
      </w:r>
      <w:proofErr w:type="spellEnd"/>
      <w:r w:rsidRPr="007D507D">
        <w:rPr>
          <w:rFonts w:cs="Open Sans"/>
          <w:szCs w:val="20"/>
          <w:lang w:eastAsia="pl-PL"/>
        </w:rPr>
        <w:t xml:space="preserve">, zostanie poprzedzona procedurą oddziaływania na środowisko, w ramach której zostaną przeprowadzone obliczenia prognozowanej emisji zanieczyszczeń powietrza, a decyzja o środowiskowych uwarunkowaniach będzie określać warunki korzystania ze środowiska uwzględniając obowiązujące normy. Mając powyższe na uwadze, zakłada się, że realizacja inwestycji nie spowoduje przekroczeń dopuszczalnych poziomów zanieczyszczeń powietrza określonych w Rozporządzeniu Ministra Środowiska z dnia 24 sierpnia 2012 r. w sprawie poziomów niektórych substancji w powietrzu (Dz.U. </w:t>
      </w:r>
      <w:bookmarkStart w:id="102" w:name="_Hlk97203356"/>
      <w:r w:rsidRPr="007D507D">
        <w:rPr>
          <w:rFonts w:cs="Open Sans"/>
          <w:szCs w:val="20"/>
          <w:lang w:eastAsia="pl-PL"/>
        </w:rPr>
        <w:t>z 2021 poz. 845</w:t>
      </w:r>
      <w:bookmarkEnd w:id="102"/>
      <w:r w:rsidRPr="007D507D">
        <w:rPr>
          <w:rFonts w:cs="Open Sans"/>
          <w:szCs w:val="20"/>
          <w:lang w:eastAsia="pl-PL"/>
        </w:rPr>
        <w:t>).</w:t>
      </w:r>
    </w:p>
    <w:p w14:paraId="1D9D8E9A" w14:textId="3A410395" w:rsidR="0072321B" w:rsidRPr="007D507D" w:rsidRDefault="0072321B" w:rsidP="00CF581F">
      <w:pPr>
        <w:spacing w:line="360" w:lineRule="auto"/>
        <w:jc w:val="both"/>
        <w:rPr>
          <w:rFonts w:cs="Open Sans"/>
          <w:szCs w:val="20"/>
          <w:lang w:eastAsia="pl-PL"/>
        </w:rPr>
      </w:pPr>
      <w:r w:rsidRPr="007D507D">
        <w:rPr>
          <w:rFonts w:cs="Open Sans"/>
          <w:szCs w:val="20"/>
          <w:lang w:eastAsia="pl-PL"/>
        </w:rPr>
        <w:t xml:space="preserve">Przewiduje się również rozwój infrastruktury rowerowej, w tym zwiększenie liczby i długości ścieżek rowerowych, jak i rozbudowę infrastruktury wspierającej przy ścieżkach rowerowych (np. modernizacja oświetlenia ulicznego). </w:t>
      </w:r>
    </w:p>
    <w:p w14:paraId="621D8BA7" w14:textId="600A9FC2" w:rsidR="00080473" w:rsidRPr="007D507D" w:rsidRDefault="00080473" w:rsidP="00CF581F">
      <w:pPr>
        <w:spacing w:line="360" w:lineRule="auto"/>
        <w:jc w:val="both"/>
        <w:rPr>
          <w:rFonts w:cs="Open Sans"/>
          <w:szCs w:val="20"/>
          <w:lang w:eastAsia="pl-PL"/>
        </w:rPr>
      </w:pPr>
      <w:r w:rsidRPr="007D507D">
        <w:rPr>
          <w:rFonts w:cs="Open Sans"/>
          <w:szCs w:val="20"/>
          <w:lang w:eastAsia="pl-PL"/>
        </w:rPr>
        <w:t>Zmniejszenie emisji zanieczyszczeń pyłowych i gazowych wpłynie pozytywnie na stan zdrowia mieszkańców, stan fauny i flory, a także na dobrą kondycję dóbr materialnych i kulturowych. Ścieżki rowerowe wzbogacą ponadto estetykę krajobrazu. Z uwagi na charakter prac wykonawczych możliwe jest wystąpienie także negatywnych, krótkoterminowych i odwracalnych oddziaływań bezpośrednich na powierzchnię ziemi oraz elementy biotyczne.</w:t>
      </w:r>
    </w:p>
    <w:p w14:paraId="22838306" w14:textId="59C716E2" w:rsidR="00080473" w:rsidRPr="007D507D" w:rsidRDefault="00080473" w:rsidP="00CF581F">
      <w:pPr>
        <w:spacing w:line="360" w:lineRule="auto"/>
        <w:jc w:val="both"/>
        <w:rPr>
          <w:rFonts w:cs="Open Sans"/>
          <w:szCs w:val="20"/>
          <w:lang w:eastAsia="pl-PL"/>
        </w:rPr>
      </w:pPr>
      <w:r w:rsidRPr="007D507D">
        <w:rPr>
          <w:rFonts w:cs="Open Sans"/>
          <w:szCs w:val="20"/>
          <w:lang w:eastAsia="pl-PL"/>
        </w:rPr>
        <w:lastRenderedPageBreak/>
        <w:t xml:space="preserve">Pozytywny wpływ na jakość powietrza mają działania edukacyjne. Edukacja ekologiczna mieszkańców </w:t>
      </w:r>
      <w:r w:rsidR="00647F13" w:rsidRPr="007D507D">
        <w:rPr>
          <w:rFonts w:cs="Open Sans"/>
          <w:szCs w:val="20"/>
          <w:lang w:eastAsia="pl-PL"/>
        </w:rPr>
        <w:t>Gminy</w:t>
      </w:r>
      <w:r w:rsidRPr="007D507D">
        <w:rPr>
          <w:rFonts w:cs="Open Sans"/>
          <w:szCs w:val="20"/>
          <w:lang w:eastAsia="pl-PL"/>
        </w:rPr>
        <w:t xml:space="preserve">, na tematy związane z emisją zanieczyszczeń, doprowadzi do zmniejszenia się ilości zanieczyszczeń przedostających się do powietrza atmosferycznego. Podobny będzie efekt działań edukacyjnych związanych z popularyzacją OZE. </w:t>
      </w:r>
    </w:p>
    <w:p w14:paraId="7609AB6E" w14:textId="3525AED7" w:rsidR="007D754D" w:rsidRPr="007D507D" w:rsidRDefault="00080473" w:rsidP="00F457F4">
      <w:pPr>
        <w:spacing w:line="360" w:lineRule="auto"/>
        <w:jc w:val="both"/>
        <w:rPr>
          <w:rFonts w:eastAsia="Calibri" w:cs="Open Sans"/>
          <w:color w:val="000000"/>
          <w:szCs w:val="20"/>
          <w:lang w:eastAsia="pl-PL"/>
        </w:rPr>
      </w:pPr>
      <w:r w:rsidRPr="007D507D">
        <w:rPr>
          <w:rFonts w:eastAsia="Calibri" w:cs="Open Sans"/>
          <w:color w:val="000000"/>
          <w:szCs w:val="20"/>
          <w:lang w:eastAsia="pl-PL"/>
        </w:rPr>
        <w:t xml:space="preserve">Realizacja zaplanowanych inwestycji w znacznym stopniu przyczyni się do poprawy jakości powietrza na obszarze, na którym zdiagnozowano występowanie przekroczeń poziomu docelowego </w:t>
      </w:r>
      <w:proofErr w:type="spellStart"/>
      <w:r w:rsidRPr="007D507D">
        <w:rPr>
          <w:rFonts w:eastAsia="Calibri" w:cs="Open Sans"/>
          <w:color w:val="000000"/>
          <w:szCs w:val="20"/>
          <w:lang w:eastAsia="pl-PL"/>
        </w:rPr>
        <w:t>benzo</w:t>
      </w:r>
      <w:proofErr w:type="spellEnd"/>
      <w:r w:rsidRPr="007D507D">
        <w:rPr>
          <w:rFonts w:eastAsia="Calibri" w:cs="Open Sans"/>
          <w:color w:val="000000"/>
          <w:szCs w:val="20"/>
          <w:lang w:eastAsia="pl-PL"/>
        </w:rPr>
        <w:t>(a)</w:t>
      </w:r>
      <w:proofErr w:type="spellStart"/>
      <w:r w:rsidRPr="007D507D">
        <w:rPr>
          <w:rFonts w:eastAsia="Calibri" w:cs="Open Sans"/>
          <w:color w:val="000000"/>
          <w:szCs w:val="20"/>
          <w:lang w:eastAsia="pl-PL"/>
        </w:rPr>
        <w:t>pirenu</w:t>
      </w:r>
      <w:proofErr w:type="spellEnd"/>
      <w:r w:rsidRPr="007D507D">
        <w:rPr>
          <w:rFonts w:eastAsia="Calibri" w:cs="Open Sans"/>
          <w:color w:val="000000"/>
          <w:szCs w:val="20"/>
          <w:lang w:eastAsia="pl-PL"/>
        </w:rPr>
        <w:t xml:space="preserve"> w pyle PM10</w:t>
      </w:r>
      <w:r w:rsidR="00E60D1D">
        <w:rPr>
          <w:rFonts w:eastAsia="Calibri" w:cs="Open Sans"/>
          <w:color w:val="000000"/>
          <w:szCs w:val="20"/>
          <w:lang w:eastAsia="pl-PL"/>
        </w:rPr>
        <w:t xml:space="preserve"> oraz </w:t>
      </w:r>
      <w:r w:rsidR="00E60D1D" w:rsidRPr="00E60D1D">
        <w:rPr>
          <w:rFonts w:eastAsia="Calibri" w:cs="Open Sans"/>
          <w:color w:val="000000"/>
          <w:szCs w:val="20"/>
          <w:lang w:eastAsia="pl-PL"/>
        </w:rPr>
        <w:t>pyłu zawieszonego PM2,5 (rok – faza II)</w:t>
      </w:r>
      <w:r w:rsidRPr="007D507D">
        <w:rPr>
          <w:rFonts w:eastAsia="Calibri" w:cs="Open Sans"/>
          <w:color w:val="000000"/>
          <w:szCs w:val="20"/>
          <w:lang w:eastAsia="pl-PL"/>
        </w:rPr>
        <w:t>.</w:t>
      </w:r>
    </w:p>
    <w:p w14:paraId="1A48A455" w14:textId="21BBEF87" w:rsidR="00841C50" w:rsidRPr="007D507D" w:rsidRDefault="00841C50" w:rsidP="00841C50">
      <w:pPr>
        <w:spacing w:after="4" w:line="360" w:lineRule="auto"/>
        <w:jc w:val="both"/>
        <w:rPr>
          <w:rFonts w:eastAsia="Calibri" w:cs="Open Sans"/>
          <w:color w:val="000000"/>
          <w:szCs w:val="20"/>
          <w:lang w:eastAsia="pl-PL"/>
        </w:rPr>
      </w:pPr>
      <w:r w:rsidRPr="007D507D">
        <w:rPr>
          <w:rFonts w:eastAsia="Calibri" w:cs="Open Sans"/>
          <w:color w:val="000000"/>
          <w:szCs w:val="20"/>
          <w:lang w:eastAsia="pl-PL"/>
        </w:rPr>
        <w:t>W ramach dokumentu Strategii zaplanowano rozwój energii odnawialnej w</w:t>
      </w:r>
      <w:r w:rsidR="00BF4CEA" w:rsidRPr="007D507D">
        <w:rPr>
          <w:rFonts w:eastAsia="Calibri" w:cs="Open Sans"/>
          <w:color w:val="000000"/>
          <w:szCs w:val="20"/>
          <w:lang w:eastAsia="pl-PL"/>
        </w:rPr>
        <w:t xml:space="preserve"> </w:t>
      </w:r>
      <w:r w:rsidR="0072321B" w:rsidRPr="007D507D">
        <w:rPr>
          <w:rFonts w:eastAsia="Calibri" w:cs="Open Sans"/>
          <w:color w:val="000000"/>
          <w:szCs w:val="20"/>
          <w:lang w:eastAsia="pl-PL"/>
        </w:rPr>
        <w:t>Gminie</w:t>
      </w:r>
      <w:r w:rsidR="00594AAE">
        <w:rPr>
          <w:rFonts w:eastAsia="Calibri" w:cs="Open Sans"/>
          <w:color w:val="000000"/>
          <w:szCs w:val="20"/>
          <w:lang w:eastAsia="pl-PL"/>
        </w:rPr>
        <w:t xml:space="preserve"> Bedlno</w:t>
      </w:r>
      <w:r w:rsidRPr="007D507D">
        <w:rPr>
          <w:rFonts w:eastAsia="Calibri" w:cs="Open Sans"/>
          <w:color w:val="000000"/>
          <w:szCs w:val="20"/>
          <w:lang w:eastAsia="pl-PL"/>
        </w:rPr>
        <w:t>. Szczególną rolę pełnią projekty obejmujące rozwój odnawialnych źródeł energii</w:t>
      </w:r>
      <w:r w:rsidR="005E34B2" w:rsidRPr="007D507D">
        <w:rPr>
          <w:rFonts w:eastAsia="Calibri" w:cs="Open Sans"/>
          <w:color w:val="000000"/>
          <w:szCs w:val="20"/>
          <w:lang w:eastAsia="pl-PL"/>
        </w:rPr>
        <w:t xml:space="preserve"> (panele fotowoltaiczn</w:t>
      </w:r>
      <w:r w:rsidR="00BF4CEA" w:rsidRPr="007D507D">
        <w:rPr>
          <w:rFonts w:eastAsia="Calibri" w:cs="Open Sans"/>
          <w:color w:val="000000"/>
          <w:szCs w:val="20"/>
          <w:lang w:eastAsia="pl-PL"/>
        </w:rPr>
        <w:t xml:space="preserve">e </w:t>
      </w:r>
      <w:r w:rsidR="005E34B2" w:rsidRPr="007D507D">
        <w:rPr>
          <w:rFonts w:eastAsia="Calibri" w:cs="Open Sans"/>
          <w:color w:val="000000"/>
          <w:szCs w:val="20"/>
          <w:lang w:eastAsia="pl-PL"/>
        </w:rPr>
        <w:t>– wpływ na środowisko opisany został w rozdziale pn. „Różnorodność biologiczna, zwierzęta i rośliny oraz wpływ na obszary chronione, w tym cele i przedmioty ochrony obszarów Natura 2000”)</w:t>
      </w:r>
      <w:r w:rsidRPr="007D507D">
        <w:rPr>
          <w:rFonts w:eastAsia="Calibri" w:cs="Open Sans"/>
          <w:color w:val="000000"/>
          <w:szCs w:val="20"/>
          <w:lang w:eastAsia="pl-PL"/>
        </w:rPr>
        <w:t xml:space="preserve">. Zaplanowane zadania mają na celu poprawę efektywności energetycznej procesów technologicznych i redukcję zużycia energii pierwotnej, co spowoduje zmniejszenie wielkości emisji zanieczyszczeń gazowych i pyłowych emitowanych w procesie wytwarzania energii cieplnej i elektrycznej opartym na wykorzystaniu nieodnawialnych paliw kopalnych. Oddziaływanie zadania będzie pozytywne, długoterminowe, pośrednie na klimat, ponieważ przyczyni się do zmniejszenia efektu cieplarnianego oraz bezpośrednie na surowce naturalne, ponieważ spowoduje ograniczenie ich zużycia. </w:t>
      </w:r>
    </w:p>
    <w:p w14:paraId="537E9DCD" w14:textId="77777777" w:rsidR="00F457F4" w:rsidRPr="007D507D" w:rsidRDefault="00F457F4" w:rsidP="00F457F4">
      <w:pPr>
        <w:spacing w:after="4" w:line="360" w:lineRule="auto"/>
        <w:jc w:val="both"/>
        <w:rPr>
          <w:rFonts w:cs="Open Sans"/>
          <w:szCs w:val="20"/>
          <w:lang w:eastAsia="pl-PL"/>
        </w:rPr>
      </w:pPr>
    </w:p>
    <w:p w14:paraId="5FBA89E9" w14:textId="3153B372" w:rsidR="00ED23ED" w:rsidRPr="007D507D" w:rsidRDefault="00080473" w:rsidP="00841C50">
      <w:pPr>
        <w:spacing w:after="4" w:line="360" w:lineRule="auto"/>
        <w:jc w:val="both"/>
        <w:rPr>
          <w:rFonts w:eastAsia="Calibri" w:cs="Open Sans"/>
          <w:color w:val="000000"/>
          <w:szCs w:val="20"/>
          <w:lang w:eastAsia="pl-PL"/>
        </w:rPr>
      </w:pPr>
      <w:r w:rsidRPr="007D507D">
        <w:rPr>
          <w:rFonts w:eastAsia="Calibri" w:cs="Open Sans"/>
          <w:color w:val="000000"/>
          <w:szCs w:val="20"/>
          <w:lang w:eastAsia="pl-PL"/>
        </w:rPr>
        <w:t xml:space="preserve">Wprowadzanie ustaleń </w:t>
      </w:r>
      <w:r w:rsidR="007D754D" w:rsidRPr="007D507D">
        <w:rPr>
          <w:rFonts w:eastAsia="Calibri" w:cs="Open Sans"/>
          <w:color w:val="000000"/>
          <w:szCs w:val="20"/>
          <w:lang w:eastAsia="pl-PL"/>
        </w:rPr>
        <w:t>Strategii</w:t>
      </w:r>
      <w:r w:rsidRPr="007D507D">
        <w:rPr>
          <w:rFonts w:eastAsia="Calibri" w:cs="Open Sans"/>
          <w:color w:val="000000"/>
          <w:szCs w:val="20"/>
          <w:lang w:eastAsia="pl-PL"/>
        </w:rPr>
        <w:t xml:space="preserve"> nie będzie negatywnie oddziaływać na klimat lokalny tych terenów, może jednak nieco je modyfikować, ze względu na rozwój zabudowy, rozwój obszarów leśnych, zielonych. Rozwój obszarów biologicznie czynnych wpływa na kształtowanie się specyficznych </w:t>
      </w:r>
      <w:proofErr w:type="spellStart"/>
      <w:r w:rsidRPr="007D507D">
        <w:rPr>
          <w:rFonts w:eastAsia="Calibri" w:cs="Open Sans"/>
          <w:color w:val="000000"/>
          <w:szCs w:val="20"/>
          <w:lang w:eastAsia="pl-PL"/>
        </w:rPr>
        <w:t>topoklimatów</w:t>
      </w:r>
      <w:proofErr w:type="spellEnd"/>
      <w:r w:rsidRPr="007D507D">
        <w:rPr>
          <w:rFonts w:eastAsia="Calibri" w:cs="Open Sans"/>
          <w:color w:val="000000"/>
          <w:szCs w:val="20"/>
          <w:lang w:eastAsia="pl-PL"/>
        </w:rPr>
        <w:t>, zmienia się wilgotność powietrza, a także wartość prędkości wiatru. Natomiast występowanie przeszkód w postaci zabudowy, powoduje problemy z nawietrzaniem i przewietrzaniem obszaru.</w:t>
      </w:r>
      <w:r w:rsidR="007D754D" w:rsidRPr="007D507D">
        <w:rPr>
          <w:rFonts w:eastAsia="Calibri" w:cs="Open Sans"/>
          <w:color w:val="000000"/>
          <w:szCs w:val="20"/>
          <w:lang w:eastAsia="pl-PL"/>
        </w:rPr>
        <w:t xml:space="preserve"> </w:t>
      </w:r>
      <w:r w:rsidRPr="007D507D">
        <w:rPr>
          <w:rFonts w:eastAsia="Calibri" w:cs="Open Sans"/>
          <w:color w:val="000000"/>
          <w:szCs w:val="20"/>
          <w:lang w:eastAsia="pl-PL"/>
        </w:rPr>
        <w:t>Pozytywnie na klimat (podobnie jak na powietrze) wpłynie także promocja alternatywnych dla spalania źródeł energii, gdyż zmniejszenie emisji zanieczyszczeń pośrednio wpływa na ograniczenie zmian klimatu. Poza tym rodzajem planowanych działań nie przewiduje się zmian klimatu lokalnego.</w:t>
      </w:r>
    </w:p>
    <w:p w14:paraId="7E236989" w14:textId="77777777" w:rsidR="00BF4CEA" w:rsidRPr="007D507D" w:rsidRDefault="00BF4CEA" w:rsidP="00841C50">
      <w:pPr>
        <w:spacing w:after="4" w:line="360" w:lineRule="auto"/>
        <w:jc w:val="both"/>
        <w:rPr>
          <w:rFonts w:eastAsia="Calibri" w:cs="Open Sans"/>
          <w:color w:val="000000"/>
          <w:szCs w:val="20"/>
          <w:lang w:eastAsia="pl-PL"/>
        </w:rPr>
      </w:pPr>
    </w:p>
    <w:p w14:paraId="44D2BA02" w14:textId="234D18BB" w:rsidR="00080473" w:rsidRPr="007D507D" w:rsidRDefault="00080473" w:rsidP="00CF581F">
      <w:pPr>
        <w:spacing w:after="123" w:line="360" w:lineRule="auto"/>
        <w:jc w:val="both"/>
        <w:rPr>
          <w:rFonts w:eastAsia="Calibri" w:cs="Open Sans"/>
          <w:color w:val="000000"/>
          <w:szCs w:val="20"/>
          <w:lang w:eastAsia="pl-PL"/>
        </w:rPr>
      </w:pPr>
      <w:r w:rsidRPr="007D507D">
        <w:rPr>
          <w:rFonts w:eastAsia="Calibri" w:cs="Open Sans"/>
          <w:color w:val="000000"/>
          <w:szCs w:val="20"/>
          <w:lang w:eastAsia="pl-PL"/>
        </w:rPr>
        <w:t xml:space="preserve">Z związku jednak z szeroko rozwiniętymi pracami nad analizą działań inwestycyjnych, rozwojem gospodarczym na zmianę klimatu i adaptację do zmian klimatu, konieczne staje się zwrócenie uwagi na kompleksowe podejście nie tylko inwestycji związanych z ograniczeniem emisji </w:t>
      </w:r>
      <w:r w:rsidRPr="007D507D">
        <w:rPr>
          <w:rFonts w:eastAsia="Calibri" w:cs="Open Sans"/>
          <w:color w:val="000000"/>
          <w:szCs w:val="20"/>
          <w:lang w:eastAsia="pl-PL"/>
        </w:rPr>
        <w:lastRenderedPageBreak/>
        <w:t>zanieczyszczeń powietrza, rozwojem terenów czynnych biologicznie, ale każdego rodzaju zainwestowania i rozwoju infrastruktury, przestrzeni i wynikających z tych działań długofalowych działań, jakie będą wynikać z adaptacji do zmian klimatu. Perspektywiczne zmiany klimatu i ich skutek mający swoje odzwierciedlenie w jakości powietrza mają swój wpływ na całą działalność przemysłową i sektor komunalny. Głównie należy zwrócić uwagę na sektor energetyczny, uwzględniając w szczególności prognozowane wahanie średniej temperatury. Konieczne będzie dostosowanie systemu energetycznego do wahań zapotrzebowania zarówno na energię elektryczną, jak i cieplną, m.in. poprzez wdrożenie stabilnych niskoemisyjnych źródeł energii. W przyszłości będzie zachodzić konieczność intensyfikacji działań w zakresie rozwoju odnawialnych źródeł produkcji energii na poziomie lokalnym, szczególnie na potrzeby ogrzewania i klimatyzacji (ze względu na coraz częstsze okresy upalne). Ze względu na przekroczenia emisji zanieczyszczeń i ich kumulację konieczne jest szersze stosowanie w nowym budownictwie źródeł ciepła opartych na innych nośnikach niż węgiel.</w:t>
      </w:r>
    </w:p>
    <w:p w14:paraId="6336C527" w14:textId="77777777" w:rsidR="00080473" w:rsidRPr="007D507D" w:rsidRDefault="00080473" w:rsidP="00CF581F">
      <w:pPr>
        <w:spacing w:after="123" w:line="360" w:lineRule="auto"/>
        <w:jc w:val="both"/>
        <w:rPr>
          <w:rFonts w:eastAsia="Calibri" w:cs="Open Sans"/>
          <w:color w:val="000000"/>
          <w:szCs w:val="20"/>
          <w:lang w:eastAsia="pl-PL"/>
        </w:rPr>
      </w:pPr>
      <w:r w:rsidRPr="007D507D">
        <w:rPr>
          <w:rFonts w:eastAsia="Calibri" w:cs="Open Sans"/>
          <w:color w:val="000000"/>
          <w:szCs w:val="20"/>
          <w:lang w:eastAsia="pl-PL"/>
        </w:rPr>
        <w:t>Adaptacja przestrzeni do warunków dużego wzrostu temperatury i jej wpływu na hałas to jedno z kolejnych wyzwań współczesnej gospodarki przestrzennej. Wysoka temperatura generuje rozwój i zwiększenie ilości urządzeń mających na celu minimalizację zagrożeń termicznych, czyli urządzeń klimatyzacyjnych i chłodniczych, co w zwartej zabudowie może generować nadmierną emisję hałasu. Podobnie powstające odnawialne źródła energii, przede wszystkim farmy wiatrowe mogą również prowadzić do lokalnego naruszenia klimatu akustycznego i zwiększenia uciążliwości akustycznej.</w:t>
      </w:r>
    </w:p>
    <w:p w14:paraId="47364E9F" w14:textId="3B78B34A" w:rsidR="00080473" w:rsidRPr="007D507D" w:rsidRDefault="00080473" w:rsidP="00CF581F">
      <w:pPr>
        <w:spacing w:after="123" w:line="360" w:lineRule="auto"/>
        <w:jc w:val="both"/>
        <w:rPr>
          <w:rFonts w:eastAsia="Calibri" w:cs="Open Sans"/>
          <w:color w:val="000000"/>
          <w:szCs w:val="20"/>
          <w:lang w:eastAsia="pl-PL"/>
        </w:rPr>
      </w:pPr>
      <w:r w:rsidRPr="007D507D">
        <w:rPr>
          <w:rFonts w:eastAsia="Calibri" w:cs="Open Sans"/>
          <w:color w:val="000000"/>
          <w:szCs w:val="20"/>
          <w:lang w:eastAsia="pl-PL"/>
        </w:rPr>
        <w:t>Występowanie ekstremalnych zjawisk pogodowych, typu huragany czy intensywne burze, może doprowadzić do zwiększenia ryzyka uszkodzenia masztów telefonii komórkowej, linii elektroenergetycznych, a zatem ograniczenia w dostarczaniu energii do odbiorców. Zmiany klimatyczne będą miały swoje odzwierciedlenie w konieczności konserwacji infrastruktury mogącej emitować pola elektromagnetyczne i zapewnienia bezpieczeństwa jej funkcjonowania, w kontekście zamarzających i ulegających przerwaniu linii energetycznych w okresie zimowym).</w:t>
      </w:r>
    </w:p>
    <w:p w14:paraId="1C07C080" w14:textId="77777777" w:rsidR="00080473" w:rsidRPr="007D507D" w:rsidRDefault="00080473" w:rsidP="00CF581F">
      <w:pPr>
        <w:spacing w:after="123" w:line="360" w:lineRule="auto"/>
        <w:jc w:val="both"/>
        <w:rPr>
          <w:rFonts w:eastAsia="Calibri" w:cs="Open Sans"/>
          <w:color w:val="000000"/>
          <w:szCs w:val="20"/>
          <w:lang w:eastAsia="pl-PL"/>
        </w:rPr>
      </w:pPr>
      <w:r w:rsidRPr="007D507D">
        <w:rPr>
          <w:rFonts w:eastAsia="Calibri" w:cs="Open Sans"/>
          <w:color w:val="000000"/>
          <w:szCs w:val="20"/>
          <w:lang w:eastAsia="pl-PL"/>
        </w:rPr>
        <w:t xml:space="preserve">Zmiany klimatu, wzrastająca temperatura oraz zwiększenie intensywności deszczy nawalnych będzie skutkować koniecznością dostosowania infrastruktury wodnokanalizacyjnej w obszarach zabudowanych, w odniesieniu do rozwoju sieci kanalizacji deszczowej. Sieć musi zostać przygotowana do odbioru gwałtownie przybierającej ilości wody opadowej, aby nie doprowadzać do lokalnych podtopień. Ponadto urbanizacja powoduje, że nowe osiedla powstają bez wyposażenia w sprawny system odwodnienia. Najgroźniejsza w skutkach jest ich lokalizacja na </w:t>
      </w:r>
      <w:r w:rsidRPr="007D507D">
        <w:rPr>
          <w:rFonts w:eastAsia="Calibri" w:cs="Open Sans"/>
          <w:color w:val="000000"/>
          <w:szCs w:val="20"/>
          <w:lang w:eastAsia="pl-PL"/>
        </w:rPr>
        <w:lastRenderedPageBreak/>
        <w:t>terenach bezodpływowych, przy braku systemu odwadniania. Ważne są bieżące prace odwodnieniowe w trakcie prowadzenia innych robót drogowych.</w:t>
      </w:r>
    </w:p>
    <w:p w14:paraId="7070AA11" w14:textId="26DD02F8" w:rsidR="00080473" w:rsidRPr="007D507D" w:rsidRDefault="00080473" w:rsidP="00CF581F">
      <w:pPr>
        <w:spacing w:after="123" w:line="360" w:lineRule="auto"/>
        <w:jc w:val="both"/>
        <w:rPr>
          <w:rFonts w:eastAsia="Calibri" w:cs="Open Sans"/>
          <w:color w:val="000000"/>
          <w:szCs w:val="20"/>
          <w:lang w:eastAsia="pl-PL"/>
        </w:rPr>
      </w:pPr>
      <w:r w:rsidRPr="007D507D">
        <w:rPr>
          <w:rFonts w:eastAsia="Calibri" w:cs="Open Sans"/>
          <w:color w:val="000000"/>
          <w:szCs w:val="20"/>
          <w:lang w:eastAsia="pl-PL"/>
        </w:rPr>
        <w:t>W związku z przewidywanym ociepleniem klimatu, nowego znaczenia nabierze problem oddziaływania wysokich temperatur na nawierzchnie powierzchni komunikacyjnych. Zmiany klimatyczne mogą spowodować konieczność reorganizacji gminnych systemów odbioru odpadów komunalnych, zwiększenia częstotliwości odbioru odpadów zmieszanych czy biodegradowalnych.</w:t>
      </w:r>
    </w:p>
    <w:p w14:paraId="2D393787" w14:textId="77777777" w:rsidR="00080473" w:rsidRPr="007D507D" w:rsidRDefault="00080473" w:rsidP="00CF581F">
      <w:pPr>
        <w:spacing w:after="123" w:line="360" w:lineRule="auto"/>
        <w:jc w:val="both"/>
        <w:rPr>
          <w:rFonts w:eastAsia="Calibri" w:cs="Open Sans"/>
          <w:color w:val="000000"/>
          <w:szCs w:val="20"/>
          <w:lang w:eastAsia="pl-PL"/>
        </w:rPr>
      </w:pPr>
      <w:r w:rsidRPr="007D507D">
        <w:rPr>
          <w:rFonts w:eastAsia="Calibri" w:cs="Open Sans"/>
          <w:color w:val="000000"/>
          <w:szCs w:val="20"/>
          <w:lang w:eastAsia="pl-PL"/>
        </w:rPr>
        <w:t>Spodziewane ocieplenie się klimatu spowoduje migrację gatunków, w tym obcych inwazyjnych wraz z równoczesnym wycofywaniem się tych gatunków, które nie są przystosowane do wysokich temperatur i suszy latem, a dobrze znoszą ostre mrozy. W kontekście pojawiającego się zjawiska suszy wystąpi ograniczenie powierzchni terenów wodno-błotnych, w tym stopniowe wysychanie i zanik torfowisk, wilgotnych lasów i borów.</w:t>
      </w:r>
    </w:p>
    <w:p w14:paraId="0713F882" w14:textId="77777777" w:rsidR="00080473" w:rsidRPr="007D507D" w:rsidRDefault="00080473" w:rsidP="00CF581F">
      <w:pPr>
        <w:spacing w:after="123" w:line="360" w:lineRule="auto"/>
        <w:jc w:val="both"/>
        <w:rPr>
          <w:rFonts w:eastAsia="Calibri" w:cs="Open Sans"/>
          <w:color w:val="000000"/>
          <w:szCs w:val="20"/>
          <w:lang w:eastAsia="pl-PL"/>
        </w:rPr>
      </w:pPr>
      <w:r w:rsidRPr="007D507D">
        <w:rPr>
          <w:rFonts w:eastAsia="Calibri" w:cs="Open Sans"/>
          <w:color w:val="000000"/>
          <w:szCs w:val="20"/>
          <w:lang w:eastAsia="pl-PL"/>
        </w:rPr>
        <w:t>Wydłużony okres z dodatnimi temperaturami na jesieni z intensywnymi opadami rozmiękczającymi glebę w połączeniu z osłabieniem drzew przez choroby i szkodniki może dodatkowo zwiększać wrażliwość lasów na wiatry i sprzyjać zwiększaniu wiatrołomów. W warunkach oczekiwanych zmian klimatu, które przyczynią się do migracji i zmian zasięgów występowania poszczególnych gatunków, zachowanie drożności korytarzy ekologicznych postrzegane jest jako czynnik pozwalający łagodzić antropopresję. Sieci ekologiczne, stanowić mogą ważny element adaptacji do zmian klimatu. Zmianom klimatu wywołanym ocieplaniem się klimatu będą towarzyszyły zmiany, które powinny być uwzględniane w gospodarowaniu przestrzenią w kontekście mogącej się pojawić poważnej awarii lub nadzwyczajnego zagrożenia środowiska. Dotyczą one wielu aspektów o charakterze horyzontalnym, od gospodarki rolnej, leśnej i wodnej (niszczące susze, pożary, powodzie i podtopienia, itd.), przez przemysł i energetykę (zmiany technologii), bezpieczeństwo ludzi i mienia (ekspozycja na powodzie i podtopienia, osuwiska i pożary) po infrastrukturę (ekspozycja na nadmiar lub niedobór wód, wichury). Na możliwość wystąpienia poważnych awarii ma wpływ występowanie ekstremalnych zjawisk pogodowych, typu huragany czy intensywne burze co może doprowadzić do zwiększenia ryzyka uszkodzenia linii przesyłowych i dystrybucyjnych, a zatem ograniczenia w dostarczaniu energii do odbiorców.</w:t>
      </w:r>
    </w:p>
    <w:p w14:paraId="06A723B4" w14:textId="45C5D303" w:rsidR="00CE040E" w:rsidRPr="007D507D" w:rsidRDefault="00330899" w:rsidP="00CF581F">
      <w:pPr>
        <w:spacing w:after="123" w:line="360" w:lineRule="auto"/>
        <w:jc w:val="both"/>
        <w:rPr>
          <w:rFonts w:eastAsia="Calibri" w:cs="Open Sans"/>
          <w:color w:val="000000"/>
          <w:szCs w:val="20"/>
          <w:lang w:eastAsia="pl-PL"/>
        </w:rPr>
      </w:pPr>
      <w:r w:rsidRPr="007D507D">
        <w:rPr>
          <w:rFonts w:eastAsia="Calibri" w:cs="Open Sans"/>
          <w:color w:val="000000"/>
          <w:szCs w:val="20"/>
          <w:lang w:eastAsia="pl-PL"/>
        </w:rPr>
        <w:t xml:space="preserve">Transformacja energetyczna w kierunku gospodarki zeroemisyjnej jest kluczowym elementem mającym na celu ograniczenie dalszych zmian klimatu i związanych z tym konsekwencjami. </w:t>
      </w:r>
    </w:p>
    <w:p w14:paraId="24314B20" w14:textId="77777777" w:rsidR="00080473" w:rsidRPr="00080473" w:rsidRDefault="00080473" w:rsidP="00956ED1">
      <w:pPr>
        <w:pStyle w:val="Styl15"/>
        <w:rPr>
          <w:rFonts w:eastAsia="Calibri"/>
          <w:lang w:eastAsia="pl-PL"/>
        </w:rPr>
      </w:pPr>
      <w:bookmarkStart w:id="103" w:name="_Toc97580692"/>
      <w:bookmarkStart w:id="104" w:name="_Toc241616796"/>
      <w:r w:rsidRPr="00080473">
        <w:rPr>
          <w:rFonts w:eastAsia="Calibri"/>
          <w:lang w:eastAsia="pl-PL"/>
        </w:rPr>
        <w:lastRenderedPageBreak/>
        <w:t>Powierzchnia ziemi, krajobraz i gleby</w:t>
      </w:r>
      <w:bookmarkEnd w:id="103"/>
      <w:bookmarkEnd w:id="104"/>
    </w:p>
    <w:p w14:paraId="121BD16F" w14:textId="16501967" w:rsidR="00080473" w:rsidRPr="00006E76" w:rsidRDefault="00080473" w:rsidP="001136CA">
      <w:pPr>
        <w:spacing w:line="360" w:lineRule="auto"/>
        <w:jc w:val="both"/>
        <w:rPr>
          <w:rFonts w:cs="Open Sans"/>
          <w:szCs w:val="20"/>
          <w:lang w:eastAsia="pl-PL"/>
        </w:rPr>
      </w:pPr>
      <w:r w:rsidRPr="00006E76">
        <w:rPr>
          <w:rFonts w:cs="Open Sans"/>
          <w:szCs w:val="20"/>
          <w:lang w:eastAsia="pl-PL"/>
        </w:rPr>
        <w:t xml:space="preserve">W wyniku realizacji założeń </w:t>
      </w:r>
      <w:r w:rsidR="008E3A7B" w:rsidRPr="00006E76">
        <w:rPr>
          <w:rFonts w:cs="Open Sans"/>
          <w:szCs w:val="20"/>
          <w:lang w:eastAsia="pl-PL"/>
        </w:rPr>
        <w:t>Strategii</w:t>
      </w:r>
      <w:r w:rsidRPr="00006E76">
        <w:rPr>
          <w:rFonts w:cs="Open Sans"/>
          <w:szCs w:val="20"/>
          <w:lang w:eastAsia="pl-PL"/>
        </w:rPr>
        <w:t xml:space="preserve"> nastąpi lokalne przekształcenie powierzchni ziemi oraz zmiana struktury. Wszelkie przekształcenia prowadzące do realizacji nowego zainwestowania wiążą się z trwałym oddziaływaniem na powierzchnię terenu.  </w:t>
      </w:r>
    </w:p>
    <w:p w14:paraId="503E5BC0" w14:textId="46BBE693" w:rsidR="00080473" w:rsidRPr="00006E76" w:rsidRDefault="00080473" w:rsidP="001136CA">
      <w:pPr>
        <w:spacing w:line="360" w:lineRule="auto"/>
        <w:jc w:val="both"/>
        <w:rPr>
          <w:rFonts w:cs="Open Sans"/>
          <w:szCs w:val="20"/>
          <w:lang w:eastAsia="pl-PL"/>
        </w:rPr>
      </w:pPr>
      <w:r w:rsidRPr="00006E76">
        <w:rPr>
          <w:rFonts w:cs="Open Sans"/>
          <w:szCs w:val="20"/>
          <w:lang w:eastAsia="pl-PL"/>
        </w:rPr>
        <w:t>Należy mieć na uwadze, że krajobraz jak i powierzchnia ziemi są elementami antropogeniczne przekształconymi, a więc realizacja działań zapisanych w dokumencie w głównej mierze dotyczyć będzie terenów już przekształconych.</w:t>
      </w:r>
    </w:p>
    <w:p w14:paraId="0352B915" w14:textId="39216C87" w:rsidR="00080473" w:rsidRPr="00006E76" w:rsidRDefault="00080473" w:rsidP="001136CA">
      <w:pPr>
        <w:spacing w:line="360" w:lineRule="auto"/>
        <w:jc w:val="both"/>
        <w:rPr>
          <w:rFonts w:cs="Open Sans"/>
          <w:szCs w:val="20"/>
          <w:lang w:eastAsia="pl-PL"/>
        </w:rPr>
      </w:pPr>
      <w:r w:rsidRPr="00006E76">
        <w:rPr>
          <w:rFonts w:cs="Open Sans"/>
          <w:szCs w:val="20"/>
          <w:lang w:eastAsia="pl-PL"/>
        </w:rPr>
        <w:t xml:space="preserve">Budowa nowych elementów infrastruktury oddziałuje w sposób znaczący na powierzchnię ziemi, ponieważ następuje zmiana ukształtowania terenu oraz zmniejsza się powierzchnia biologicznie czynna, zmianie ulegają stosunki gruntowo-wodne oraz sposób odpływu i retencjonowania wód opadowych i roztopowych. </w:t>
      </w:r>
      <w:r w:rsidR="00D67077" w:rsidRPr="00006E76">
        <w:rPr>
          <w:rFonts w:cs="Open Sans"/>
          <w:szCs w:val="20"/>
          <w:lang w:eastAsia="pl-PL"/>
        </w:rPr>
        <w:t>M</w:t>
      </w:r>
      <w:r w:rsidRPr="00006E76">
        <w:rPr>
          <w:rFonts w:cs="Open Sans"/>
          <w:szCs w:val="20"/>
          <w:lang w:eastAsia="pl-PL"/>
        </w:rPr>
        <w:t>odernizacja (przebudowa) dróg,</w:t>
      </w:r>
      <w:r w:rsidR="00476970" w:rsidRPr="00006E76">
        <w:rPr>
          <w:rFonts w:cs="Open Sans"/>
          <w:szCs w:val="20"/>
          <w:lang w:eastAsia="pl-PL"/>
        </w:rPr>
        <w:t xml:space="preserve"> modernizacja </w:t>
      </w:r>
      <w:r w:rsidRPr="00006E76">
        <w:rPr>
          <w:rFonts w:cs="Open Sans"/>
          <w:szCs w:val="20"/>
          <w:lang w:eastAsia="pl-PL"/>
        </w:rPr>
        <w:t>sieci kanalizacyjnych, uzbrojenie nowych terenów będą prowadzone głównie na terenach zurbanizowanych, gdzie pokrywa glebowa jest już przekształcona.</w:t>
      </w:r>
    </w:p>
    <w:p w14:paraId="1793166D" w14:textId="09FC7734" w:rsidR="00080473" w:rsidRPr="00006E76" w:rsidRDefault="00080473" w:rsidP="001136CA">
      <w:pPr>
        <w:spacing w:line="360" w:lineRule="auto"/>
        <w:jc w:val="both"/>
        <w:rPr>
          <w:rFonts w:cs="Open Sans"/>
          <w:szCs w:val="20"/>
          <w:lang w:eastAsia="pl-PL"/>
        </w:rPr>
      </w:pPr>
      <w:r w:rsidRPr="00006E76">
        <w:rPr>
          <w:rFonts w:cs="Open Sans"/>
          <w:szCs w:val="20"/>
          <w:lang w:eastAsia="pl-PL"/>
        </w:rPr>
        <w:t xml:space="preserve">Rozwój gospodarczy i społeczny </w:t>
      </w:r>
      <w:r w:rsidR="0072321B" w:rsidRPr="00006E76">
        <w:rPr>
          <w:rFonts w:cs="Open Sans"/>
          <w:szCs w:val="20"/>
          <w:lang w:eastAsia="pl-PL"/>
        </w:rPr>
        <w:t>Gminy</w:t>
      </w:r>
      <w:r w:rsidRPr="00006E76">
        <w:rPr>
          <w:rFonts w:cs="Open Sans"/>
          <w:szCs w:val="20"/>
          <w:lang w:eastAsia="pl-PL"/>
        </w:rPr>
        <w:t xml:space="preserve"> musi być spójny z założeniami polityki przestrzennej oraz nie powodować negatywnych oddziaływań w przestrzeni. Gospodarowanie przestrzenią będzie oparte o miejscowe plany zagospodarowania przestrzennego stanowiące akty prawa miejscowego. </w:t>
      </w:r>
    </w:p>
    <w:p w14:paraId="00D00522" w14:textId="1A059510" w:rsidR="00080473" w:rsidRPr="00006E76" w:rsidRDefault="00080473" w:rsidP="001136CA">
      <w:pPr>
        <w:spacing w:line="360" w:lineRule="auto"/>
        <w:jc w:val="both"/>
        <w:rPr>
          <w:rFonts w:cs="Open Sans"/>
          <w:szCs w:val="20"/>
          <w:lang w:eastAsia="pl-PL"/>
        </w:rPr>
      </w:pPr>
      <w:r w:rsidRPr="00006E76">
        <w:rPr>
          <w:rFonts w:cs="Open Sans"/>
          <w:szCs w:val="20"/>
          <w:lang w:eastAsia="pl-PL"/>
        </w:rPr>
        <w:t xml:space="preserve">Nie przewiduje się możliwości powstania zasadniczych zmian czy przekroczeń określonych prawem parametrów i standardów jakości środowiska, naruszenia trwałości zasobów i ciągłości funkcji ekologicznych na dużą skalę, zagrożenia dla liczebności i bioróżnorodności gatunków, istotnych barier dla migracji, zagrożenia dla obszarów przyrodniczo cennych, w tym dla celu i przedmiotu ochrony obszarów </w:t>
      </w:r>
      <w:r w:rsidR="00647F13" w:rsidRPr="00006E76">
        <w:rPr>
          <w:rFonts w:cs="Open Sans"/>
          <w:szCs w:val="20"/>
          <w:lang w:eastAsia="pl-PL"/>
        </w:rPr>
        <w:t xml:space="preserve">chronionych </w:t>
      </w:r>
      <w:r w:rsidRPr="00006E76">
        <w:rPr>
          <w:rFonts w:cs="Open Sans"/>
          <w:szCs w:val="20"/>
          <w:lang w:eastAsia="pl-PL"/>
        </w:rPr>
        <w:t xml:space="preserve">oraz ich integralności w związku z opracowywaniem dokumentu. </w:t>
      </w:r>
    </w:p>
    <w:p w14:paraId="47618FF1" w14:textId="680DC685" w:rsidR="00080473" w:rsidRPr="00006E76" w:rsidRDefault="00080473" w:rsidP="001136CA">
      <w:pPr>
        <w:spacing w:line="360" w:lineRule="auto"/>
        <w:jc w:val="both"/>
        <w:rPr>
          <w:rFonts w:cs="Open Sans"/>
          <w:szCs w:val="20"/>
          <w:lang w:eastAsia="pl-PL"/>
        </w:rPr>
      </w:pPr>
      <w:r w:rsidRPr="00006E76">
        <w:rPr>
          <w:rFonts w:cs="Open Sans"/>
          <w:szCs w:val="20"/>
          <w:lang w:eastAsia="pl-PL"/>
        </w:rPr>
        <w:t xml:space="preserve">Planowane zmiany użytkowania terenu polegać będą na przekształceniu części przestrzeni zielonej w zurbanizowaną. W miejscu powierzchni porośniętej roślinnością niską pojawią się obszary obiekty kubaturowe, elementy sieci infrastruktury technicznej i tereny komunikacji. Realizacja działań zaplanowanych w </w:t>
      </w:r>
      <w:r w:rsidR="00BA3FA5" w:rsidRPr="00006E76">
        <w:rPr>
          <w:rFonts w:cs="Open Sans"/>
          <w:szCs w:val="20"/>
          <w:lang w:eastAsia="pl-PL"/>
        </w:rPr>
        <w:t>Strategii</w:t>
      </w:r>
      <w:r w:rsidRPr="00006E76">
        <w:rPr>
          <w:rFonts w:cs="Open Sans"/>
          <w:szCs w:val="20"/>
          <w:lang w:eastAsia="pl-PL"/>
        </w:rPr>
        <w:t xml:space="preserve"> spowoduj</w:t>
      </w:r>
      <w:r w:rsidR="00865D45" w:rsidRPr="00006E76">
        <w:rPr>
          <w:rFonts w:cs="Open Sans"/>
          <w:color w:val="000000" w:themeColor="text1"/>
          <w:szCs w:val="20"/>
          <w:lang w:eastAsia="pl-PL"/>
        </w:rPr>
        <w:t xml:space="preserve">e </w:t>
      </w:r>
      <w:r w:rsidRPr="00006E76">
        <w:rPr>
          <w:rFonts w:cs="Open Sans"/>
          <w:szCs w:val="20"/>
          <w:lang w:eastAsia="pl-PL"/>
        </w:rPr>
        <w:t>przekształcenie morfologii terenu na potrzebę wykopania fundamentów budynków oraz wykonania innych prac ziemnych na potrzeby realizacji zabudowy, dróg oraz obiektów infrastruktury technicznej. Przekształcenia w rzeźbie terenu będą miały charakter miejscowy. Wprowadzenie nowych elementów zainwestowania wiąże się ze zwiększonym poborem wody z sieci wodociągowej i wzrostem zużycia energii elektrycznej. Powstałe odpady oraz ścieki będą stanowić obciążenie dla środowiska w miejscu ich utylizacji.</w:t>
      </w:r>
    </w:p>
    <w:p w14:paraId="7AC8D513" w14:textId="4A55EB7A" w:rsidR="00080473" w:rsidRPr="00006E76" w:rsidRDefault="00080473" w:rsidP="001136CA">
      <w:pPr>
        <w:spacing w:line="360" w:lineRule="auto"/>
        <w:jc w:val="both"/>
        <w:rPr>
          <w:rFonts w:cs="Open Sans"/>
          <w:szCs w:val="20"/>
          <w:lang w:eastAsia="pl-PL"/>
        </w:rPr>
      </w:pPr>
      <w:r w:rsidRPr="00006E76">
        <w:rPr>
          <w:rFonts w:cs="Open Sans"/>
          <w:szCs w:val="20"/>
          <w:lang w:eastAsia="pl-PL"/>
        </w:rPr>
        <w:lastRenderedPageBreak/>
        <w:t xml:space="preserve">Lokalny ład przestrzenny może zostać zaburzony remontami. Jest to jednak bardzo subiektywne odczucie. Właściwie przeprowadzone prace, projekty wkomponowane w lokalny krajobraz nie powinny negatywnie wpłynąć na wygląd estetyczny obszaru. </w:t>
      </w:r>
    </w:p>
    <w:p w14:paraId="05A33996" w14:textId="77777777" w:rsidR="00080473" w:rsidRPr="00006E76" w:rsidRDefault="00080473" w:rsidP="001136CA">
      <w:pPr>
        <w:spacing w:line="360" w:lineRule="auto"/>
        <w:jc w:val="both"/>
        <w:rPr>
          <w:rFonts w:cs="Open Sans"/>
          <w:szCs w:val="20"/>
          <w:lang w:eastAsia="pl-PL"/>
        </w:rPr>
      </w:pPr>
      <w:r w:rsidRPr="00006E76">
        <w:rPr>
          <w:rFonts w:cs="Open Sans"/>
          <w:szCs w:val="20"/>
          <w:lang w:eastAsia="pl-PL"/>
        </w:rPr>
        <w:t>Szczególnie ważnym elementem jest ochrona krajobrazu w myśl ustawy z dnia 24 kwietnia 2015 r. o zmianie niektórych ustaw w związku ze wzmocnieniem narzędzi ochrony krajobrazu (Dz. U. z 2015 r. poz. 774). W myśl powyższego dokumentu należy dążyć do takiego ustalania lokalizacji, aby ograniczyć do minimum negatywny wpływ nie tylko na zdrowie ludzi, ale także na krajobraz przyrodniczy i kulturowy. Szczegóły lokalizacji tego typu obiektów ustalane będą w miejscowych planach zagospodarowania przestrzennego.</w:t>
      </w:r>
    </w:p>
    <w:p w14:paraId="61E4DBEC" w14:textId="311463EB" w:rsidR="00080473" w:rsidRPr="00006E76" w:rsidRDefault="00080473" w:rsidP="001136CA">
      <w:pPr>
        <w:spacing w:line="360" w:lineRule="auto"/>
        <w:jc w:val="both"/>
        <w:rPr>
          <w:rFonts w:cs="Open Sans"/>
          <w:szCs w:val="20"/>
          <w:lang w:eastAsia="pl-PL"/>
        </w:rPr>
      </w:pPr>
      <w:r w:rsidRPr="00006E76">
        <w:rPr>
          <w:rFonts w:cs="Open Sans"/>
          <w:szCs w:val="20"/>
          <w:lang w:eastAsia="pl-PL"/>
        </w:rPr>
        <w:t xml:space="preserve">Oddziaływanie przyjętych </w:t>
      </w:r>
      <w:r w:rsidR="005265A7" w:rsidRPr="00006E76">
        <w:rPr>
          <w:rFonts w:cs="Open Sans"/>
          <w:szCs w:val="20"/>
          <w:lang w:eastAsia="pl-PL"/>
        </w:rPr>
        <w:t xml:space="preserve">w Strategii </w:t>
      </w:r>
      <w:r w:rsidRPr="00006E76">
        <w:rPr>
          <w:rFonts w:cs="Open Sans"/>
          <w:szCs w:val="20"/>
          <w:lang w:eastAsia="pl-PL"/>
        </w:rPr>
        <w:t xml:space="preserve">rozwiązań na krajobraz w aspekcie środowiskowym opiera się na ocenie stopnia naturalności krajobrazu, jego struktury i zniekształceń. </w:t>
      </w:r>
      <w:r w:rsidR="004F6441" w:rsidRPr="00006E76">
        <w:rPr>
          <w:rFonts w:cs="Open Sans"/>
          <w:szCs w:val="20"/>
          <w:lang w:eastAsia="pl-PL"/>
        </w:rPr>
        <w:t>Krajobraz</w:t>
      </w:r>
      <w:r w:rsidRPr="00006E76">
        <w:rPr>
          <w:rFonts w:cs="Open Sans"/>
          <w:szCs w:val="20"/>
          <w:lang w:eastAsia="pl-PL"/>
        </w:rPr>
        <w:t xml:space="preserve"> jako komponent wielu czynników, ulega przemianom pod wpływem naturalnych procesów zachodzących w środowisku biotycznym i abiotycznym oraz oddziaływań antropogenicznych. Działalność człowieka jest czynnikiem, który najsilniej ingeruje w struktury przyrodnicze, a więc i krajobraz. Zmiany użytkowania terenów doprowadzają do poważnych i nieodwracalnych przekształceń krajobrazu. Prognozuje się jednak, że istniejący krajobraz w szczególności terenów wiejskich zmieni się w małym zakresie, tylko w okolicach wprowadzenia nowej zabudowy, bądź budowy dróg. Założenia ochrony krajobrazu wynikają z Europejskiej Konwencji Krajobrazowej (Dz. U. z 2006 r., nr 14, poz. 98), która wskazuje na potrzebę ochrony krajobrazu oraz konieczność prowadzenia działań na rzecz zachowania i utrzymania ważnych lub charakterystycznych cech krajobrazu. Stąd też wszystkie działania inwestycyjne powinny uwzględniać lokalne warunki krajobrazowe, tak aby ukierunkowywać i harmonizować rozwój przestrzenny i gospodarczy ze specyfiką terenu </w:t>
      </w:r>
      <w:r w:rsidR="0072321B" w:rsidRPr="00006E76">
        <w:rPr>
          <w:rFonts w:cs="Open Sans"/>
          <w:szCs w:val="20"/>
          <w:lang w:eastAsia="pl-PL"/>
        </w:rPr>
        <w:t>Gminy</w:t>
      </w:r>
      <w:r w:rsidRPr="00006E76">
        <w:rPr>
          <w:rFonts w:cs="Open Sans"/>
          <w:szCs w:val="20"/>
          <w:lang w:eastAsia="pl-PL"/>
        </w:rPr>
        <w:t>. Zmiany gospodarcze i społeczne, a także środowiskowe to nakładające się na siebie czynniki, których nie da się niekiedy uniknąć, ale powinno się je ograniczyć w stosunku do negatywnego oddziaływania na krajobraz</w:t>
      </w:r>
      <w:r w:rsidR="00647F13" w:rsidRPr="00006E76">
        <w:rPr>
          <w:rFonts w:cs="Open Sans"/>
          <w:szCs w:val="20"/>
          <w:lang w:eastAsia="pl-PL"/>
        </w:rPr>
        <w:t>.</w:t>
      </w:r>
    </w:p>
    <w:p w14:paraId="6F8D3F93" w14:textId="0575C966" w:rsidR="00D67077" w:rsidRPr="00006E76" w:rsidRDefault="00080473" w:rsidP="001136CA">
      <w:pPr>
        <w:spacing w:line="360" w:lineRule="auto"/>
        <w:jc w:val="both"/>
        <w:rPr>
          <w:rFonts w:cs="Open Sans"/>
          <w:szCs w:val="20"/>
          <w:lang w:eastAsia="pl-PL"/>
        </w:rPr>
      </w:pPr>
      <w:r w:rsidRPr="00006E76">
        <w:rPr>
          <w:rFonts w:cs="Open Sans"/>
          <w:szCs w:val="20"/>
          <w:lang w:eastAsia="pl-PL"/>
        </w:rPr>
        <w:t xml:space="preserve">Dzięki planowanym działaniom znacznie poprawi się krajobraz </w:t>
      </w:r>
      <w:r w:rsidR="00D75A68" w:rsidRPr="00006E76">
        <w:rPr>
          <w:rFonts w:cs="Open Sans"/>
          <w:szCs w:val="20"/>
          <w:lang w:eastAsia="pl-PL"/>
        </w:rPr>
        <w:t>obszaru</w:t>
      </w:r>
      <w:r w:rsidRPr="00006E76">
        <w:rPr>
          <w:rFonts w:cs="Open Sans"/>
          <w:szCs w:val="20"/>
          <w:lang w:eastAsia="pl-PL"/>
        </w:rPr>
        <w:t>, któr</w:t>
      </w:r>
      <w:r w:rsidR="00D75A68" w:rsidRPr="00006E76">
        <w:rPr>
          <w:rFonts w:cs="Open Sans"/>
          <w:szCs w:val="20"/>
          <w:lang w:eastAsia="pl-PL"/>
        </w:rPr>
        <w:t>y</w:t>
      </w:r>
      <w:r w:rsidRPr="00006E76">
        <w:rPr>
          <w:rFonts w:cs="Open Sans"/>
          <w:szCs w:val="20"/>
          <w:lang w:eastAsia="pl-PL"/>
        </w:rPr>
        <w:t xml:space="preserve"> zdecydowanie zyska na wartości. Zachowane zostaną jednak dotychczasowe, charakterystyczne cechy krajobrazu </w:t>
      </w:r>
      <w:r w:rsidR="0072321B" w:rsidRPr="00006E76">
        <w:rPr>
          <w:rFonts w:cs="Open Sans"/>
          <w:szCs w:val="20"/>
          <w:lang w:eastAsia="pl-PL"/>
        </w:rPr>
        <w:t>Gminy</w:t>
      </w:r>
      <w:r w:rsidR="004F6441">
        <w:rPr>
          <w:rFonts w:cs="Open Sans"/>
          <w:szCs w:val="20"/>
          <w:lang w:eastAsia="pl-PL"/>
        </w:rPr>
        <w:t xml:space="preserve"> Bedlno</w:t>
      </w:r>
      <w:r w:rsidRPr="00006E76">
        <w:rPr>
          <w:rFonts w:cs="Open Sans"/>
          <w:szCs w:val="20"/>
          <w:lang w:eastAsia="pl-PL"/>
        </w:rPr>
        <w:t xml:space="preserve">. Dodatkowo znaczna cześć działań dotyczy obiektów umieszczonych pod powierzchnią ziemi, a wszelkie powstałe z tym niegodności zostaną natychmiastowo usunięte, nie powodując zmian w krajobrazie. Teren, na którym zadanie będzie realizowane zostanie uporządkowany. Realizacja zaplanowanych działań nie będzie zakłócała postanowień Europejskiej </w:t>
      </w:r>
      <w:r w:rsidRPr="00006E76">
        <w:rPr>
          <w:rFonts w:cs="Open Sans"/>
          <w:szCs w:val="20"/>
          <w:lang w:eastAsia="pl-PL"/>
        </w:rPr>
        <w:lastRenderedPageBreak/>
        <w:t xml:space="preserve">Konwencji Krajobrazowej.  </w:t>
      </w:r>
      <w:r w:rsidR="00D67077" w:rsidRPr="00006E76">
        <w:rPr>
          <w:rFonts w:cs="Open Sans"/>
          <w:szCs w:val="20"/>
          <w:lang w:eastAsia="pl-PL"/>
        </w:rPr>
        <w:t xml:space="preserve">Wśród wszystkich działań zaplanowanych w Strategii należy wskazać takie, dzięki którym znacznie poprawi się krajobraz </w:t>
      </w:r>
      <w:r w:rsidR="001136CA" w:rsidRPr="00006E76">
        <w:rPr>
          <w:rFonts w:cs="Open Sans"/>
          <w:szCs w:val="20"/>
          <w:lang w:eastAsia="pl-PL"/>
        </w:rPr>
        <w:t>gminy</w:t>
      </w:r>
      <w:r w:rsidR="00D67077" w:rsidRPr="00006E76">
        <w:rPr>
          <w:rFonts w:cs="Open Sans"/>
          <w:szCs w:val="20"/>
          <w:lang w:eastAsia="pl-PL"/>
        </w:rPr>
        <w:t xml:space="preserve">. Należą do nich m.in.: </w:t>
      </w:r>
    </w:p>
    <w:p w14:paraId="4F156CCA"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zwiększenie spójności polityki przestrzennej gminy poprzez opracowanie dokumentów planistycznych i wzrost poziom pokrycia terenu gminy miejscowymi planami zagospodarowania przestrzennego,</w:t>
      </w:r>
    </w:p>
    <w:p w14:paraId="03FB54EF"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zachowanie i wzmocnienie ładu przestrzennego poprzez kształtowanie polityki przestrzennej skoncentrowanej na ograniczaniu rozpraszania zabudowy,</w:t>
      </w:r>
    </w:p>
    <w:p w14:paraId="5BF5F63E"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ochrona gruntów o wysokiej przydatności rolniczej, </w:t>
      </w:r>
    </w:p>
    <w:p w14:paraId="05F482D1"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rozbudowa zasobu mieszkaniowego gminy, w tym m.in. poprzez zaadaptowanie nieużytkowanego budynku po szkole podstawowej w Pniewie na mieszkania komunalne,</w:t>
      </w:r>
    </w:p>
    <w:p w14:paraId="104B3AAF"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poprawa stanu technicznego obiektów komunalnych, w tym świetlic wiejskich, obejmująca m.in. termomodernizację i remonty,</w:t>
      </w:r>
    </w:p>
    <w:p w14:paraId="31170C3D"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zwiększanie walorów estetycznych i funkcjonalnych przestrzeni publicznych poprzez poprawę ich stanu technicznego oraz systematyczne doposażanie w elementy małej architektury, </w:t>
      </w:r>
    </w:p>
    <w:p w14:paraId="5C3D50A2"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renowacja terenów i obiektów charakteryzujących się znacznymi walorami historycznymi, obejmująca m.in. renowację obiektów zabytkowych,</w:t>
      </w:r>
    </w:p>
    <w:p w14:paraId="374B33D7"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zachowanie właściwości ekosystemów poprzez ochronę i racjonalne użytkowanie zasobów przyrodniczych, ze szczególnym uwzględnieniem różnorodności biologicznej i krajobrazowej; </w:t>
      </w:r>
    </w:p>
    <w:p w14:paraId="5B10828A"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utrzymanie i zachowanie właściwości istniejących form ochrony przyrody; </w:t>
      </w:r>
    </w:p>
    <w:p w14:paraId="236CD442"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zwiększenie powierzchni terenów zieleni, w tym </w:t>
      </w:r>
      <w:proofErr w:type="spellStart"/>
      <w:r w:rsidRPr="00135878">
        <w:rPr>
          <w:rFonts w:ascii="Open Sans" w:eastAsia="Batang" w:hAnsi="Open Sans" w:cs="Open Sans"/>
          <w:color w:val="000000" w:themeColor="text1"/>
          <w:szCs w:val="20"/>
        </w:rPr>
        <w:t>zadrzewień</w:t>
      </w:r>
      <w:proofErr w:type="spellEnd"/>
      <w:r w:rsidRPr="00135878">
        <w:rPr>
          <w:rFonts w:ascii="Open Sans" w:eastAsia="Batang" w:hAnsi="Open Sans" w:cs="Open Sans"/>
          <w:color w:val="000000" w:themeColor="text1"/>
          <w:szCs w:val="20"/>
        </w:rPr>
        <w:t xml:space="preserve"> śródpolnych i przydrożnych;</w:t>
      </w:r>
    </w:p>
    <w:p w14:paraId="21179F93"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ochrona i odtwarzanie naturalnych zdolności retencyjnych dolin rzecznych i terenów podmokłych; </w:t>
      </w:r>
    </w:p>
    <w:p w14:paraId="22519BB4"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ochrona lokalnej bioróżnorodności poprzez utrzymanie i wzmacnianie korytarzy ekologicznych oraz działania wspierające siedliska gatunków roślin i zwierząt występujących na terenie gminy, </w:t>
      </w:r>
    </w:p>
    <w:p w14:paraId="2FCEFEF1" w14:textId="77777777" w:rsidR="004F6441" w:rsidRPr="00135878" w:rsidRDefault="004F6441">
      <w:pPr>
        <w:pStyle w:val="Akapitzlist"/>
        <w:numPr>
          <w:ilvl w:val="0"/>
          <w:numId w:val="68"/>
        </w:numPr>
        <w:spacing w:before="20" w:after="20" w:line="360" w:lineRule="auto"/>
        <w:cnfStyle w:val="000000100000" w:firstRow="0" w:lastRow="0" w:firstColumn="0" w:lastColumn="0" w:oddVBand="0" w:evenVBand="0" w:oddHBand="1" w:evenHBand="0" w:firstRowFirstColumn="0" w:firstRowLastColumn="0" w:lastRowFirstColumn="0" w:lastRowLastColumn="0"/>
        <w:rPr>
          <w:rFonts w:ascii="Open Sans" w:eastAsia="Batang" w:hAnsi="Open Sans" w:cs="Open Sans"/>
          <w:color w:val="000000" w:themeColor="text1"/>
          <w:szCs w:val="20"/>
        </w:rPr>
      </w:pPr>
      <w:r w:rsidRPr="00135878">
        <w:rPr>
          <w:rFonts w:ascii="Open Sans" w:eastAsia="Batang" w:hAnsi="Open Sans" w:cs="Open Sans"/>
          <w:color w:val="000000" w:themeColor="text1"/>
          <w:szCs w:val="20"/>
        </w:rPr>
        <w:t xml:space="preserve">ograniczenie skali oddziaływania antropopresji na tereny cenny przyrodniczo poprzez odpowiednią politykę przestrzenną oraz działania informacyjne i edukacyjne, </w:t>
      </w:r>
    </w:p>
    <w:p w14:paraId="5F6B1541" w14:textId="33172005" w:rsidR="005F540E" w:rsidRPr="005F540E" w:rsidRDefault="004F6441">
      <w:pPr>
        <w:numPr>
          <w:ilvl w:val="0"/>
          <w:numId w:val="68"/>
        </w:numPr>
        <w:spacing w:line="360" w:lineRule="auto"/>
        <w:jc w:val="both"/>
        <w:rPr>
          <w:rFonts w:eastAsia="Calibri" w:cs="Open Sans"/>
          <w:color w:val="000000"/>
          <w:szCs w:val="20"/>
          <w:lang w:eastAsia="pl-PL"/>
        </w:rPr>
      </w:pPr>
      <w:r w:rsidRPr="00135878">
        <w:rPr>
          <w:rFonts w:eastAsia="Batang" w:cs="Open Sans"/>
          <w:color w:val="000000" w:themeColor="text1"/>
          <w:szCs w:val="20"/>
        </w:rPr>
        <w:t>uwzględnienie adaptacji do zmian klimatu w działaniach planistycznych inwestycyjnych</w:t>
      </w:r>
      <w:r w:rsidR="005F540E" w:rsidRPr="005F540E">
        <w:rPr>
          <w:rFonts w:eastAsia="Calibri" w:cs="Open Sans"/>
          <w:color w:val="000000"/>
          <w:szCs w:val="20"/>
          <w:lang w:eastAsia="pl-PL"/>
        </w:rPr>
        <w:t xml:space="preserve">. </w:t>
      </w:r>
    </w:p>
    <w:p w14:paraId="1F63106C" w14:textId="4994CE97" w:rsidR="007D238A" w:rsidRDefault="007D238A" w:rsidP="007D238A">
      <w:pPr>
        <w:spacing w:line="360" w:lineRule="auto"/>
        <w:jc w:val="both"/>
        <w:rPr>
          <w:rFonts w:cs="Open Sans"/>
          <w:szCs w:val="20"/>
          <w:lang w:eastAsia="pl-PL"/>
        </w:rPr>
      </w:pPr>
      <w:r w:rsidRPr="00006E76">
        <w:rPr>
          <w:rFonts w:cs="Open Sans"/>
          <w:szCs w:val="20"/>
          <w:lang w:eastAsia="pl-PL"/>
        </w:rPr>
        <w:t xml:space="preserve">Ochrona krajobrazu </w:t>
      </w:r>
      <w:r w:rsidR="0028416E">
        <w:rPr>
          <w:rFonts w:cs="Open Sans"/>
          <w:szCs w:val="20"/>
          <w:lang w:eastAsia="pl-PL"/>
        </w:rPr>
        <w:t xml:space="preserve">Gminy </w:t>
      </w:r>
      <w:r w:rsidR="004F6441">
        <w:rPr>
          <w:rFonts w:cs="Open Sans"/>
          <w:szCs w:val="20"/>
          <w:lang w:eastAsia="pl-PL"/>
        </w:rPr>
        <w:t xml:space="preserve">Bedlno </w:t>
      </w:r>
      <w:r w:rsidRPr="00006E76">
        <w:rPr>
          <w:rFonts w:cs="Open Sans"/>
          <w:szCs w:val="20"/>
          <w:lang w:eastAsia="pl-PL"/>
        </w:rPr>
        <w:t xml:space="preserve">winna obejmować działania, polegające na świadomym kształtowaniu przestrzeni gminy poprzez eksponowanie obszarów atrakcyjnych krajobrazowo. </w:t>
      </w:r>
      <w:r w:rsidRPr="00006E76">
        <w:rPr>
          <w:rFonts w:cs="Open Sans"/>
          <w:szCs w:val="20"/>
          <w:lang w:eastAsia="pl-PL"/>
        </w:rPr>
        <w:lastRenderedPageBreak/>
        <w:t>Należy również systemowo włączać je w pozostałą przestrzeń gminy, by tworzyły harmonijną całość i nadawały lub prezentowały charakterystyczny krajobraz gminy.</w:t>
      </w:r>
    </w:p>
    <w:p w14:paraId="249988C7" w14:textId="77777777" w:rsidR="004F6441" w:rsidRPr="004F6441" w:rsidRDefault="004F6441" w:rsidP="004F6441">
      <w:pPr>
        <w:suppressAutoHyphens/>
        <w:spacing w:line="360" w:lineRule="auto"/>
        <w:jc w:val="both"/>
        <w:rPr>
          <w:rFonts w:cs="Open Sans"/>
          <w:szCs w:val="24"/>
          <w:lang w:eastAsia="pl-PL"/>
        </w:rPr>
      </w:pPr>
      <w:r w:rsidRPr="004F6441">
        <w:rPr>
          <w:rFonts w:cs="Open Sans"/>
          <w:szCs w:val="24"/>
          <w:lang w:eastAsia="pl-PL"/>
        </w:rPr>
        <w:t>Ochrona krajobrazu Gminy Kłodawa winna obejmować działania, polegające na świadomym kształtowaniu przestrzeni gminy poprzez eksponowanie obszarów atrakcyjnych krajobrazowo. Należy również systemowo włączać je w pozostałą przestrzeń gminy, by tworzyły harmonijną całość i nadawały lub prezentowały charakterystyczny krajobraz gminy.</w:t>
      </w:r>
    </w:p>
    <w:p w14:paraId="3120F749" w14:textId="26E3B956" w:rsidR="004F6441" w:rsidRPr="004F6441" w:rsidRDefault="004F6441" w:rsidP="004F6441">
      <w:pPr>
        <w:suppressAutoHyphens/>
        <w:spacing w:line="360" w:lineRule="auto"/>
        <w:jc w:val="both"/>
        <w:rPr>
          <w:rFonts w:cs="Open Sans"/>
          <w:szCs w:val="24"/>
          <w:lang w:eastAsia="pl-PL"/>
        </w:rPr>
      </w:pPr>
      <w:bookmarkStart w:id="105" w:name="_Hlk195732028"/>
      <w:r w:rsidRPr="004F6441">
        <w:rPr>
          <w:rFonts w:cs="Open Sans"/>
          <w:szCs w:val="24"/>
          <w:lang w:eastAsia="pl-PL"/>
        </w:rPr>
        <w:t xml:space="preserve">W ramach </w:t>
      </w:r>
      <w:r w:rsidRPr="004F6441">
        <w:rPr>
          <w:rFonts w:cs="Open Sans"/>
          <w:i/>
          <w:iCs/>
          <w:szCs w:val="24"/>
          <w:lang w:eastAsia="pl-PL"/>
        </w:rPr>
        <w:t xml:space="preserve">Strategii Rozwoju Gminy </w:t>
      </w:r>
      <w:r>
        <w:rPr>
          <w:rFonts w:cs="Open Sans"/>
          <w:i/>
          <w:iCs/>
          <w:szCs w:val="24"/>
          <w:lang w:eastAsia="pl-PL"/>
        </w:rPr>
        <w:t xml:space="preserve">Bedlno </w:t>
      </w:r>
      <w:r w:rsidRPr="004F6441">
        <w:rPr>
          <w:rFonts w:cs="Open Sans"/>
          <w:i/>
          <w:iCs/>
          <w:szCs w:val="24"/>
          <w:lang w:eastAsia="pl-PL"/>
        </w:rPr>
        <w:t>na lata 202</w:t>
      </w:r>
      <w:r>
        <w:rPr>
          <w:rFonts w:cs="Open Sans"/>
          <w:i/>
          <w:iCs/>
          <w:szCs w:val="24"/>
          <w:lang w:eastAsia="pl-PL"/>
        </w:rPr>
        <w:t>7</w:t>
      </w:r>
      <w:r w:rsidRPr="004F6441">
        <w:rPr>
          <w:rFonts w:cs="Open Sans"/>
          <w:i/>
          <w:iCs/>
          <w:szCs w:val="24"/>
          <w:lang w:eastAsia="pl-PL"/>
        </w:rPr>
        <w:t>-203</w:t>
      </w:r>
      <w:r>
        <w:rPr>
          <w:rFonts w:cs="Open Sans"/>
          <w:i/>
          <w:iCs/>
          <w:szCs w:val="24"/>
          <w:lang w:eastAsia="pl-PL"/>
        </w:rPr>
        <w:t>7</w:t>
      </w:r>
      <w:r w:rsidRPr="004F6441">
        <w:rPr>
          <w:rFonts w:cs="Open Sans"/>
          <w:i/>
          <w:iCs/>
          <w:szCs w:val="24"/>
          <w:lang w:eastAsia="pl-PL"/>
        </w:rPr>
        <w:t xml:space="preserve"> istnieje możliwość </w:t>
      </w:r>
      <w:r w:rsidRPr="004F6441">
        <w:rPr>
          <w:rFonts w:cs="Open Sans"/>
          <w:szCs w:val="24"/>
          <w:lang w:eastAsia="pl-PL"/>
        </w:rPr>
        <w:t>realizacji działań dotyczących budowy farm wiatrowych. Jak wskazano w Wytycznych w zakresie prognozowania oddziaływań na środowisko farm wiatrowych (Stryjecki M., Mielniczuk K., GDOŚ, Warszawa 2011),  negatywny wpływ farmy wiatrowej na otaczający ją krajobraz maleje wraz ze wzrostem odległości od inwestycji. Posiłkując się następującym uproszczonym schematem podziału na strefy tzw. „wizualnego oddziaływania” elektrowni wiatrowych dla terenu płaskiego wyróżnić można:</w:t>
      </w:r>
    </w:p>
    <w:p w14:paraId="58BB7FD0" w14:textId="77777777" w:rsidR="004F6441" w:rsidRPr="004F6441" w:rsidRDefault="004F6441">
      <w:pPr>
        <w:numPr>
          <w:ilvl w:val="0"/>
          <w:numId w:val="97"/>
        </w:numPr>
        <w:suppressAutoHyphens/>
        <w:spacing w:line="360" w:lineRule="auto"/>
        <w:jc w:val="both"/>
        <w:rPr>
          <w:rFonts w:cs="Open Sans"/>
          <w:szCs w:val="24"/>
          <w:lang w:eastAsia="pl-PL"/>
        </w:rPr>
      </w:pPr>
      <w:r w:rsidRPr="004F6441">
        <w:rPr>
          <w:rFonts w:cs="Open Sans"/>
          <w:szCs w:val="24"/>
          <w:lang w:eastAsia="pl-PL"/>
        </w:rPr>
        <w:t>Strefa I (w odległości do 2 km od farmy wiatrowej) – farma wiatrowa jest elementem dominującym w krajobrazie. Obrotowy ruch wirnika jest wyraźnie widoczny i dostrzegany przez człowieka.</w:t>
      </w:r>
    </w:p>
    <w:p w14:paraId="2C2335AA" w14:textId="77777777" w:rsidR="004F6441" w:rsidRPr="004F6441" w:rsidRDefault="004F6441">
      <w:pPr>
        <w:numPr>
          <w:ilvl w:val="0"/>
          <w:numId w:val="97"/>
        </w:numPr>
        <w:suppressAutoHyphens/>
        <w:spacing w:line="360" w:lineRule="auto"/>
        <w:jc w:val="both"/>
        <w:rPr>
          <w:rFonts w:cs="Open Sans"/>
          <w:szCs w:val="24"/>
          <w:lang w:eastAsia="pl-PL"/>
        </w:rPr>
      </w:pPr>
      <w:r w:rsidRPr="004F6441">
        <w:rPr>
          <w:rFonts w:cs="Open Sans"/>
          <w:szCs w:val="24"/>
          <w:lang w:eastAsia="pl-PL"/>
        </w:rPr>
        <w:t>Strefa II (w odległości od 2 do 4,5 km od farmy wiatrowej) – elektrownie wiatrowe wyróżniają się w krajobrazie i łatwo je dostrzec, ale nie są elementem dominującym. Obrotowy ruch wirnika jest widoczny i przyciąga wzrok człowieka.</w:t>
      </w:r>
    </w:p>
    <w:p w14:paraId="5DCE9233" w14:textId="77777777" w:rsidR="004F6441" w:rsidRPr="004F6441" w:rsidRDefault="004F6441">
      <w:pPr>
        <w:numPr>
          <w:ilvl w:val="0"/>
          <w:numId w:val="97"/>
        </w:numPr>
        <w:suppressAutoHyphens/>
        <w:spacing w:line="360" w:lineRule="auto"/>
        <w:jc w:val="both"/>
        <w:rPr>
          <w:rFonts w:cs="Open Sans"/>
          <w:szCs w:val="24"/>
          <w:lang w:eastAsia="pl-PL"/>
        </w:rPr>
      </w:pPr>
      <w:r w:rsidRPr="004F6441">
        <w:rPr>
          <w:rFonts w:cs="Open Sans"/>
          <w:szCs w:val="24"/>
          <w:lang w:eastAsia="pl-PL"/>
        </w:rPr>
        <w:t>Strefa III (w odległości od 4,5 do 7 km od farmy wiatrowej) – elektrownie wiatrowe są widoczne, ale nie są „narzucającym się” elementem w krajobrazie. W warunkach dobrej widoczności można dostrzec obracający się wirnik, ale na tle swojego otoczenia same turbiny wydają się być stosunkowo niewielkich rozmiarów.</w:t>
      </w:r>
    </w:p>
    <w:p w14:paraId="58CB8764" w14:textId="77777777" w:rsidR="004F6441" w:rsidRPr="004F6441" w:rsidRDefault="004F6441">
      <w:pPr>
        <w:numPr>
          <w:ilvl w:val="0"/>
          <w:numId w:val="97"/>
        </w:numPr>
        <w:suppressAutoHyphens/>
        <w:spacing w:line="360" w:lineRule="auto"/>
        <w:jc w:val="both"/>
        <w:rPr>
          <w:rFonts w:cs="Open Sans"/>
          <w:szCs w:val="24"/>
          <w:lang w:eastAsia="pl-PL"/>
        </w:rPr>
      </w:pPr>
      <w:r w:rsidRPr="004F6441">
        <w:rPr>
          <w:rFonts w:cs="Open Sans"/>
          <w:szCs w:val="24"/>
          <w:lang w:eastAsia="pl-PL"/>
        </w:rPr>
        <w:t>Strefa IV (w odległości powyżej 7 km od farmy wiatrowej) – elektrownie wiatrowe wydają się być niewielkich rozmiarów i nie wyróżniają się znacząco w otaczającym je krajobrazie. Obrotowy ruch wirnika z takiej odległości jest właściwie niedostrzegalny.</w:t>
      </w:r>
    </w:p>
    <w:p w14:paraId="1315F181" w14:textId="77777777" w:rsidR="004F6441" w:rsidRPr="004F6441" w:rsidRDefault="004F6441" w:rsidP="004F6441">
      <w:pPr>
        <w:suppressAutoHyphens/>
        <w:spacing w:line="360" w:lineRule="auto"/>
        <w:jc w:val="both"/>
        <w:rPr>
          <w:rFonts w:cs="Open Sans"/>
          <w:szCs w:val="24"/>
          <w:lang w:eastAsia="pl-PL"/>
        </w:rPr>
      </w:pPr>
      <w:r w:rsidRPr="004F6441">
        <w:rPr>
          <w:rFonts w:cs="Open Sans"/>
          <w:szCs w:val="24"/>
          <w:lang w:eastAsia="pl-PL"/>
        </w:rPr>
        <w:t xml:space="preserve">Należy zaznaczyć, że powyższe wartości są orientacyjne i mogą bardzo często przyjmować daleko odmienne parametry. W terenie pagórkowatym te odległości mogą być znacząco niższe lub wyższe w zależności od położenia punktu obserwacyjnego oraz lokalizacji elektrowni. Elektrownie położone poza wzniesieniami znajdującymi się na linii obserwacyjnej mogą być niewidoczne, pomimo bliskiej odległości. Jeśli jednak umiejscowione są na szczytach wzniesień, ich widzialność będzie znacząco wzrastać. Przy niektórych lokalizacjach może ona sięgnąć wartości nawet 20 km. </w:t>
      </w:r>
      <w:r w:rsidRPr="004F6441">
        <w:rPr>
          <w:rFonts w:cs="Open Sans"/>
          <w:szCs w:val="24"/>
          <w:lang w:eastAsia="pl-PL"/>
        </w:rPr>
        <w:lastRenderedPageBreak/>
        <w:t>Biorąc powyższe pod uwagę, opracowano szereg wytycznych, których uwzględnienie na etapie projektowania farmy może znacząco ograniczyć jej potencjalny negatywny wpływ na otaczający ją krajobraz oraz negatywne podejście ze strony społeczeństwa, w tym m.in.:</w:t>
      </w:r>
    </w:p>
    <w:p w14:paraId="4BDEA419" w14:textId="77777777" w:rsidR="004F6441" w:rsidRPr="004F6441" w:rsidRDefault="004F6441">
      <w:pPr>
        <w:numPr>
          <w:ilvl w:val="0"/>
          <w:numId w:val="98"/>
        </w:numPr>
        <w:suppressAutoHyphens/>
        <w:spacing w:line="360" w:lineRule="auto"/>
        <w:jc w:val="both"/>
        <w:rPr>
          <w:rFonts w:cs="Open Sans"/>
          <w:szCs w:val="24"/>
          <w:lang w:eastAsia="pl-PL"/>
        </w:rPr>
      </w:pPr>
      <w:r w:rsidRPr="004F6441">
        <w:rPr>
          <w:rFonts w:cs="Open Sans"/>
          <w:szCs w:val="24"/>
          <w:lang w:eastAsia="pl-PL"/>
        </w:rPr>
        <w:t>stosowanie w obrębie jednej farmy wiatrowej lub kilku sąsiadujących ze sobą farm wiatrowych elektrowni wiatrowych o tej samej wielkości,</w:t>
      </w:r>
    </w:p>
    <w:p w14:paraId="374A42CD" w14:textId="77777777" w:rsidR="004F6441" w:rsidRPr="004F6441" w:rsidRDefault="004F6441">
      <w:pPr>
        <w:numPr>
          <w:ilvl w:val="0"/>
          <w:numId w:val="98"/>
        </w:numPr>
        <w:suppressAutoHyphens/>
        <w:spacing w:line="360" w:lineRule="auto"/>
        <w:jc w:val="both"/>
        <w:rPr>
          <w:rFonts w:cs="Open Sans"/>
          <w:szCs w:val="24"/>
          <w:lang w:eastAsia="pl-PL"/>
        </w:rPr>
      </w:pPr>
      <w:r w:rsidRPr="004F6441">
        <w:rPr>
          <w:rFonts w:cs="Open Sans"/>
          <w:szCs w:val="24"/>
          <w:lang w:eastAsia="pl-PL"/>
        </w:rPr>
        <w:t>jasne kolory wież i łopat wirnika (np. szary, beżowy, ewentualnie biały) lub kolor elektrowni wiatrowych dopasowany do otoczenia,</w:t>
      </w:r>
    </w:p>
    <w:p w14:paraId="36F185A5" w14:textId="77777777" w:rsidR="004F6441" w:rsidRPr="004F6441" w:rsidRDefault="004F6441">
      <w:pPr>
        <w:numPr>
          <w:ilvl w:val="0"/>
          <w:numId w:val="98"/>
        </w:numPr>
        <w:suppressAutoHyphens/>
        <w:spacing w:line="360" w:lineRule="auto"/>
        <w:jc w:val="both"/>
        <w:rPr>
          <w:rFonts w:cs="Open Sans"/>
          <w:szCs w:val="24"/>
          <w:lang w:eastAsia="pl-PL"/>
        </w:rPr>
      </w:pPr>
      <w:r w:rsidRPr="004F6441">
        <w:rPr>
          <w:rFonts w:cs="Open Sans"/>
          <w:szCs w:val="24"/>
          <w:lang w:eastAsia="pl-PL"/>
        </w:rPr>
        <w:t>wybór elektrowni wiatrowych, których wirniki składają się z trzech łopat,</w:t>
      </w:r>
    </w:p>
    <w:p w14:paraId="6AA0D63E" w14:textId="77777777" w:rsidR="004F6441" w:rsidRPr="004F6441" w:rsidRDefault="004F6441">
      <w:pPr>
        <w:numPr>
          <w:ilvl w:val="0"/>
          <w:numId w:val="98"/>
        </w:numPr>
        <w:suppressAutoHyphens/>
        <w:spacing w:line="360" w:lineRule="auto"/>
        <w:jc w:val="both"/>
        <w:rPr>
          <w:rFonts w:cs="Open Sans"/>
          <w:szCs w:val="24"/>
          <w:lang w:eastAsia="pl-PL"/>
        </w:rPr>
      </w:pPr>
      <w:r w:rsidRPr="004F6441">
        <w:rPr>
          <w:rFonts w:cs="Open Sans"/>
          <w:szCs w:val="24"/>
          <w:lang w:eastAsia="pl-PL"/>
        </w:rPr>
        <w:t>farma wiatrowa jest bardziej „przyjazna”, gdy składa się na nią mniejsza liczba turbin, ale o większej mocy niż większa liczba turbin o małej mocy,</w:t>
      </w:r>
    </w:p>
    <w:p w14:paraId="3747F76B" w14:textId="77777777" w:rsidR="004F6441" w:rsidRPr="004F6441" w:rsidRDefault="004F6441">
      <w:pPr>
        <w:numPr>
          <w:ilvl w:val="0"/>
          <w:numId w:val="98"/>
        </w:numPr>
        <w:suppressAutoHyphens/>
        <w:spacing w:line="360" w:lineRule="auto"/>
        <w:jc w:val="both"/>
        <w:rPr>
          <w:rFonts w:cs="Open Sans"/>
          <w:szCs w:val="24"/>
          <w:lang w:eastAsia="pl-PL"/>
        </w:rPr>
      </w:pPr>
      <w:r w:rsidRPr="004F6441">
        <w:rPr>
          <w:rFonts w:cs="Open Sans"/>
          <w:szCs w:val="24"/>
          <w:lang w:eastAsia="pl-PL"/>
        </w:rPr>
        <w:t>należy unikać lokalizowania elektrowni wiatrowych w pobliżu miejsc, dla których wyznaczono normy w zakresie klimatu akustycznego i w miejscach, gdzie będą dominującym składnikiem w krajobrazie przedstawiającym szczególne walory widokowe.</w:t>
      </w:r>
    </w:p>
    <w:p w14:paraId="5EEB971D" w14:textId="77777777" w:rsidR="004F6441" w:rsidRPr="004F6441" w:rsidRDefault="004F6441" w:rsidP="004F6441">
      <w:pPr>
        <w:suppressAutoHyphens/>
        <w:spacing w:line="360" w:lineRule="auto"/>
        <w:jc w:val="both"/>
        <w:rPr>
          <w:rFonts w:cs="Open Sans"/>
          <w:szCs w:val="24"/>
          <w:lang w:eastAsia="pl-PL"/>
        </w:rPr>
      </w:pPr>
      <w:r w:rsidRPr="004F6441">
        <w:rPr>
          <w:rFonts w:cs="Open Sans"/>
          <w:szCs w:val="24"/>
          <w:lang w:eastAsia="pl-PL"/>
        </w:rPr>
        <w:t xml:space="preserve">Istotne jest również unikanie lokalizowania elektrowni wiatrowych na terenach o wybitnych walorach krajobrazowych, </w:t>
      </w:r>
      <w:proofErr w:type="gramStart"/>
      <w:r w:rsidRPr="004F6441">
        <w:rPr>
          <w:rFonts w:cs="Open Sans"/>
          <w:szCs w:val="24"/>
          <w:lang w:eastAsia="pl-PL"/>
        </w:rPr>
        <w:t>ze</w:t>
      </w:r>
      <w:proofErr w:type="gramEnd"/>
      <w:r w:rsidRPr="004F6441">
        <w:rPr>
          <w:rFonts w:cs="Open Sans"/>
          <w:szCs w:val="24"/>
          <w:lang w:eastAsia="pl-PL"/>
        </w:rPr>
        <w:t xml:space="preserve"> szczególnym wyróżnieniem parków krajobrazowych i obszarów chronionego krajobrazu</w:t>
      </w:r>
      <w:r w:rsidRPr="004F6441">
        <w:rPr>
          <w:rFonts w:cs="Open Sans"/>
          <w:szCs w:val="24"/>
          <w:vertAlign w:val="superscript"/>
          <w:lang w:eastAsia="pl-PL"/>
        </w:rPr>
        <w:footnoteReference w:id="9"/>
      </w:r>
      <w:r w:rsidRPr="004F6441">
        <w:rPr>
          <w:rFonts w:cs="Open Sans"/>
          <w:szCs w:val="24"/>
          <w:lang w:eastAsia="pl-PL"/>
        </w:rPr>
        <w:t>.</w:t>
      </w:r>
    </w:p>
    <w:bookmarkEnd w:id="105"/>
    <w:p w14:paraId="0F112C2C" w14:textId="77777777" w:rsidR="004F6441" w:rsidRPr="004F6441" w:rsidRDefault="004F6441" w:rsidP="004F6441">
      <w:pPr>
        <w:spacing w:line="360" w:lineRule="auto"/>
        <w:jc w:val="both"/>
        <w:rPr>
          <w:rFonts w:cs="Open Sans"/>
          <w:szCs w:val="24"/>
          <w:lang w:eastAsia="pl-PL"/>
        </w:rPr>
      </w:pPr>
      <w:r w:rsidRPr="004F6441">
        <w:rPr>
          <w:rFonts w:cs="Open Sans"/>
          <w:szCs w:val="24"/>
          <w:lang w:eastAsia="pl-PL"/>
        </w:rPr>
        <w:t>W określeniu stopnia zagrożenia gleb, związanego z planowanymi inwestycjami w zakresie sieci infrastruktury technicznej, istotne znaczenie mają: tracona powierzchnia gleb, ich wartość bonitacyjna oraz wrażliwość na zmiany spowodowane modernizacją. Przy wykonywaniu prac ziemnych, w czasie pracy maszyn budowlanych nastąpi silne przekształcenie gleb w pasie technicznym robót budowlanych, obejmujące:</w:t>
      </w:r>
    </w:p>
    <w:p w14:paraId="20D85865" w14:textId="77777777" w:rsidR="004F6441" w:rsidRPr="004F6441" w:rsidRDefault="004F6441">
      <w:pPr>
        <w:numPr>
          <w:ilvl w:val="0"/>
          <w:numId w:val="96"/>
        </w:numPr>
        <w:spacing w:before="60" w:after="60" w:line="360" w:lineRule="auto"/>
        <w:jc w:val="both"/>
        <w:rPr>
          <w:rFonts w:eastAsia="Calibri" w:cs="Open Sans"/>
          <w:color w:val="000000"/>
          <w:szCs w:val="24"/>
          <w:lang w:eastAsia="pl-PL"/>
        </w:rPr>
      </w:pPr>
      <w:r w:rsidRPr="004F6441">
        <w:rPr>
          <w:rFonts w:eastAsia="Calibri" w:cs="Open Sans"/>
          <w:color w:val="000000"/>
          <w:szCs w:val="24"/>
          <w:lang w:eastAsia="pl-PL"/>
        </w:rPr>
        <w:t xml:space="preserve">usunięcie wierzchniej warstwy humusowej (o znacznej zawartości próchnicy) staje się </w:t>
      </w:r>
      <w:r w:rsidRPr="004F6441">
        <w:rPr>
          <w:rFonts w:eastAsia="Calibri" w:cs="Open Sans"/>
          <w:color w:val="000000"/>
          <w:szCs w:val="24"/>
          <w:lang w:eastAsia="pl-PL"/>
        </w:rPr>
        <w:br/>
        <w:t>to często przyczyną zniszczenia głębiej leżących warstw geologicznych;</w:t>
      </w:r>
    </w:p>
    <w:p w14:paraId="26C3EE50" w14:textId="77777777" w:rsidR="004F6441" w:rsidRPr="004F6441" w:rsidRDefault="004F6441">
      <w:pPr>
        <w:numPr>
          <w:ilvl w:val="0"/>
          <w:numId w:val="96"/>
        </w:numPr>
        <w:spacing w:before="60" w:after="60" w:line="360" w:lineRule="auto"/>
        <w:jc w:val="both"/>
        <w:rPr>
          <w:rFonts w:eastAsia="Calibri" w:cs="Open Sans"/>
          <w:color w:val="000000"/>
          <w:szCs w:val="24"/>
          <w:lang w:eastAsia="pl-PL"/>
        </w:rPr>
      </w:pPr>
      <w:r w:rsidRPr="004F6441">
        <w:rPr>
          <w:rFonts w:eastAsia="Calibri" w:cs="Open Sans"/>
          <w:color w:val="000000"/>
          <w:szCs w:val="24"/>
          <w:lang w:eastAsia="pl-PL"/>
        </w:rPr>
        <w:t>zniekształcenie struktury gleby wskutek jej zagęszczania i ugniatania, spowodowanego pracą ciężkiego sprzętu zmechanizowanego; prace te mogą spowodować poprzez ugniatanie części stałych gleby, zmniejszenie jej porowatości i usunięcie głazów (powietrza glebowego);</w:t>
      </w:r>
    </w:p>
    <w:p w14:paraId="459A41D0" w14:textId="77777777" w:rsidR="004F6441" w:rsidRPr="004F6441" w:rsidRDefault="004F6441">
      <w:pPr>
        <w:numPr>
          <w:ilvl w:val="0"/>
          <w:numId w:val="96"/>
        </w:numPr>
        <w:spacing w:before="60" w:after="60" w:line="360" w:lineRule="auto"/>
        <w:jc w:val="both"/>
        <w:rPr>
          <w:rFonts w:eastAsia="Calibri" w:cs="Open Sans"/>
          <w:color w:val="000000"/>
          <w:szCs w:val="24"/>
          <w:lang w:eastAsia="pl-PL"/>
        </w:rPr>
      </w:pPr>
      <w:r w:rsidRPr="004F6441">
        <w:rPr>
          <w:rFonts w:eastAsia="Calibri" w:cs="Open Sans"/>
          <w:color w:val="000000"/>
          <w:szCs w:val="24"/>
          <w:lang w:eastAsia="pl-PL"/>
        </w:rPr>
        <w:lastRenderedPageBreak/>
        <w:t>lokalne przesuszenie lub zawodnienie gleb spowodowanych zaburzeniem stosunków wodnych przy wykonywaniu wykopów lub w czasie ich odwadniania;</w:t>
      </w:r>
    </w:p>
    <w:p w14:paraId="49DB9EBB" w14:textId="77777777" w:rsidR="004F6441" w:rsidRPr="004F6441" w:rsidRDefault="004F6441">
      <w:pPr>
        <w:numPr>
          <w:ilvl w:val="0"/>
          <w:numId w:val="96"/>
        </w:numPr>
        <w:spacing w:before="60" w:after="60" w:line="360" w:lineRule="auto"/>
        <w:jc w:val="both"/>
        <w:rPr>
          <w:rFonts w:eastAsia="Calibri" w:cs="Open Sans"/>
          <w:color w:val="000000"/>
          <w:szCs w:val="24"/>
          <w:lang w:eastAsia="pl-PL"/>
        </w:rPr>
      </w:pPr>
      <w:r w:rsidRPr="004F6441">
        <w:rPr>
          <w:rFonts w:eastAsia="Calibri" w:cs="Open Sans"/>
          <w:color w:val="000000"/>
          <w:szCs w:val="24"/>
          <w:lang w:eastAsia="pl-PL"/>
        </w:rPr>
        <w:t>zanieczyszczenie gruntu substancjami ropopochodnymi w wyniku wycieków z maszyn drogowych i taboru samochodowego;</w:t>
      </w:r>
    </w:p>
    <w:p w14:paraId="0965416E" w14:textId="77777777" w:rsidR="004F6441" w:rsidRPr="004F6441" w:rsidRDefault="004F6441">
      <w:pPr>
        <w:numPr>
          <w:ilvl w:val="0"/>
          <w:numId w:val="96"/>
        </w:numPr>
        <w:spacing w:before="60" w:after="60" w:line="360" w:lineRule="auto"/>
        <w:jc w:val="both"/>
        <w:rPr>
          <w:rFonts w:eastAsia="Calibri" w:cs="Open Sans"/>
          <w:color w:val="000000"/>
          <w:szCs w:val="24"/>
          <w:lang w:eastAsia="pl-PL"/>
        </w:rPr>
      </w:pPr>
      <w:r w:rsidRPr="004F6441">
        <w:rPr>
          <w:rFonts w:eastAsia="Calibri" w:cs="Open Sans"/>
          <w:color w:val="000000"/>
          <w:szCs w:val="24"/>
          <w:lang w:eastAsia="pl-PL"/>
        </w:rPr>
        <w:t>narażenie zwałowanej ziemi na przesuszenie, przemarznięcie i inne wpływy środowiska zależnie od warunków pogodowych.</w:t>
      </w:r>
    </w:p>
    <w:p w14:paraId="0C8BD61B" w14:textId="77777777" w:rsidR="004F6441" w:rsidRPr="004F6441" w:rsidRDefault="004F6441" w:rsidP="004F6441">
      <w:pPr>
        <w:spacing w:line="360" w:lineRule="auto"/>
        <w:jc w:val="both"/>
        <w:rPr>
          <w:rFonts w:cs="Open Sans"/>
          <w:szCs w:val="24"/>
          <w:lang w:eastAsia="pl-PL"/>
        </w:rPr>
      </w:pPr>
      <w:r w:rsidRPr="004F6441">
        <w:rPr>
          <w:rFonts w:cs="Open Sans"/>
          <w:szCs w:val="24"/>
          <w:lang w:eastAsia="pl-PL"/>
        </w:rPr>
        <w:t>Bezpośrednie oddziaływanie w czasie realizacji inwestycji na powierzchnię ziemi i glebę będzie lokalne i ograniczy się praktycznie do pasa o wielkości kilku metrów.</w:t>
      </w:r>
    </w:p>
    <w:p w14:paraId="0E4F1722" w14:textId="0B80704C" w:rsidR="004F6441" w:rsidRPr="004F09C2" w:rsidRDefault="004F6441" w:rsidP="007D238A">
      <w:pPr>
        <w:spacing w:line="360" w:lineRule="auto"/>
        <w:jc w:val="both"/>
        <w:rPr>
          <w:rFonts w:cs="Open Sans"/>
          <w:szCs w:val="24"/>
          <w:lang w:eastAsia="pl-PL"/>
        </w:rPr>
      </w:pPr>
      <w:r w:rsidRPr="004F6441">
        <w:rPr>
          <w:rFonts w:cs="Open Sans"/>
          <w:szCs w:val="24"/>
          <w:lang w:eastAsia="pl-PL"/>
        </w:rPr>
        <w:t xml:space="preserve">Aby zapobiec zanieczyszczeniu gruntu i wód podziemnych substancjami ropopochodnymi, pojazdy i maszyny pracujące na placu budowy będą sprawne. Zaplecze budowy umiejscowione zostanie na szczelnym i utwardzonym podłożu (np. przy zastosowaniu płyt drogowych), dodatkowo stosowane będą maty chłonne pod maszyny w trakcie postojów. Na terenie placu budowy nie będzie miało miejsce tankowanie pojazdów. </w:t>
      </w:r>
    </w:p>
    <w:p w14:paraId="3679BE8D" w14:textId="58337708" w:rsidR="007D238A" w:rsidRPr="00006E76" w:rsidRDefault="007D238A" w:rsidP="007D238A">
      <w:pPr>
        <w:spacing w:line="360" w:lineRule="auto"/>
        <w:jc w:val="both"/>
        <w:rPr>
          <w:rFonts w:cs="Open Sans"/>
          <w:szCs w:val="20"/>
          <w:lang w:eastAsia="pl-PL"/>
        </w:rPr>
      </w:pPr>
      <w:r w:rsidRPr="00006E76">
        <w:rPr>
          <w:rFonts w:cs="Open Sans"/>
          <w:szCs w:val="20"/>
          <w:lang w:eastAsia="pl-PL"/>
        </w:rPr>
        <w:t xml:space="preserve">Strategia Rozwoju Gminy </w:t>
      </w:r>
      <w:r w:rsidR="004F09C2">
        <w:rPr>
          <w:rFonts w:cs="Open Sans"/>
          <w:szCs w:val="20"/>
          <w:lang w:eastAsia="pl-PL"/>
        </w:rPr>
        <w:t xml:space="preserve">Bedlno </w:t>
      </w:r>
      <w:r w:rsidRPr="00006E76">
        <w:rPr>
          <w:rFonts w:cs="Open Sans"/>
          <w:szCs w:val="20"/>
          <w:lang w:eastAsia="pl-PL"/>
        </w:rPr>
        <w:t>na lata 2025-203</w:t>
      </w:r>
      <w:r w:rsidR="00A925D5">
        <w:rPr>
          <w:rFonts w:cs="Open Sans"/>
          <w:szCs w:val="20"/>
          <w:lang w:eastAsia="pl-PL"/>
        </w:rPr>
        <w:t>2</w:t>
      </w:r>
      <w:r w:rsidRPr="00006E76">
        <w:rPr>
          <w:rFonts w:cs="Open Sans"/>
          <w:szCs w:val="20"/>
          <w:lang w:eastAsia="pl-PL"/>
        </w:rPr>
        <w:t xml:space="preserve"> przewiduje do realizacji również działania dotyczące budowy dróg i ścieżek rowerowych, a także sieci infrastruktury technicznej. Uciążliwość dla środowiska glebowego będzie związana z realizacją robót ziemnych oraz pracy maszyn drogowych. Faza realizacji będzie wymagała zajęcia całego terenu dróg, a nawet obszaru poza nimi szczególnie w tych miejscach</w:t>
      </w:r>
      <w:r w:rsidR="004F09C2">
        <w:rPr>
          <w:rFonts w:cs="Open Sans"/>
          <w:szCs w:val="20"/>
          <w:lang w:eastAsia="pl-PL"/>
        </w:rPr>
        <w:t>,</w:t>
      </w:r>
      <w:r w:rsidRPr="00006E76">
        <w:rPr>
          <w:rFonts w:cs="Open Sans"/>
          <w:szCs w:val="20"/>
          <w:lang w:eastAsia="pl-PL"/>
        </w:rPr>
        <w:t xml:space="preserve"> gdzie przewiduje się budowę chodników. Poza terenem modernizacji dróg, oddziaływanie omawianego przedsięwzięcia na bezpośrednie otoczenie glebowe ograniczy się do pasa drogowego, wyznaczonego planem zagospodarowania terenu. Przebudowa dróg spowoduje całkowitą zmianę formy jej dotychczasowego użytkowania. Na obecnym etapie nie jest możliwe wskazanie miejsc tymczasowej lokalizacji obiektów pomocniczych – dojazdów na plac budowy, placów składowych, parkingów dla maszyn roboczych.</w:t>
      </w:r>
    </w:p>
    <w:p w14:paraId="778FED5A" w14:textId="77777777" w:rsidR="007D238A" w:rsidRPr="00006E76" w:rsidRDefault="007D238A" w:rsidP="007D238A">
      <w:pPr>
        <w:spacing w:line="360" w:lineRule="auto"/>
        <w:jc w:val="both"/>
        <w:rPr>
          <w:rFonts w:cs="Open Sans"/>
          <w:szCs w:val="20"/>
          <w:lang w:eastAsia="pl-PL"/>
        </w:rPr>
      </w:pPr>
      <w:r w:rsidRPr="00006E76">
        <w:rPr>
          <w:rFonts w:cs="Open Sans"/>
          <w:szCs w:val="20"/>
          <w:lang w:eastAsia="pl-PL"/>
        </w:rPr>
        <w:t>W określeniu stopnia zagrożenia gleb, związanego z planowanymi inwestycjami w zakresie budowy dróg, ścieżek rowerowych oraz sieci infrastruktury technicznej, istotne znaczenie mają: tracona powierzchnia gleb, ich wartość bonitacyjna oraz wrażliwość na zmiany spowodowane modernizacją istniejących dróg. Przy wykonywaniu prac ziemnych, w czasie pracy maszyn budowlanych nastąpi silne przekształcenie gleb w pasie technicznym robót budowlanych, obejmujące:</w:t>
      </w:r>
    </w:p>
    <w:p w14:paraId="798C84D4" w14:textId="77777777" w:rsidR="007D238A" w:rsidRPr="00006E76" w:rsidRDefault="007D238A">
      <w:pPr>
        <w:pStyle w:val="Akapitzlist"/>
        <w:numPr>
          <w:ilvl w:val="0"/>
          <w:numId w:val="65"/>
        </w:numPr>
        <w:spacing w:line="360" w:lineRule="auto"/>
        <w:rPr>
          <w:rFonts w:ascii="Open Sans" w:hAnsi="Open Sans" w:cs="Open Sans"/>
          <w:szCs w:val="20"/>
          <w:lang w:eastAsia="pl-PL"/>
        </w:rPr>
      </w:pPr>
      <w:r w:rsidRPr="00006E76">
        <w:rPr>
          <w:rFonts w:ascii="Open Sans" w:hAnsi="Open Sans" w:cs="Open Sans"/>
          <w:szCs w:val="20"/>
          <w:lang w:eastAsia="pl-PL"/>
        </w:rPr>
        <w:t>usunięcie wierzchniej warstwy humusowej (o znacznej zawartości próchnicy) staje się to często przyczyną zniszczenia głębiej leżących warstw geologicznych;</w:t>
      </w:r>
    </w:p>
    <w:p w14:paraId="0B612D45" w14:textId="77777777" w:rsidR="007D238A" w:rsidRPr="00006E76" w:rsidRDefault="007D238A">
      <w:pPr>
        <w:pStyle w:val="Akapitzlist"/>
        <w:numPr>
          <w:ilvl w:val="0"/>
          <w:numId w:val="65"/>
        </w:numPr>
        <w:spacing w:line="360" w:lineRule="auto"/>
        <w:rPr>
          <w:rFonts w:ascii="Open Sans" w:hAnsi="Open Sans" w:cs="Open Sans"/>
          <w:szCs w:val="20"/>
          <w:lang w:eastAsia="pl-PL"/>
        </w:rPr>
      </w:pPr>
      <w:r w:rsidRPr="00006E76">
        <w:rPr>
          <w:rFonts w:ascii="Open Sans" w:hAnsi="Open Sans" w:cs="Open Sans"/>
          <w:szCs w:val="20"/>
          <w:lang w:eastAsia="pl-PL"/>
        </w:rPr>
        <w:lastRenderedPageBreak/>
        <w:t>mechaniczne zniszczenie gleby w obrębie nowych fragmentów jezdni i poboczy;</w:t>
      </w:r>
    </w:p>
    <w:p w14:paraId="7BD82E53" w14:textId="77777777" w:rsidR="007D238A" w:rsidRPr="00006E76" w:rsidRDefault="007D238A">
      <w:pPr>
        <w:pStyle w:val="Akapitzlist"/>
        <w:numPr>
          <w:ilvl w:val="0"/>
          <w:numId w:val="65"/>
        </w:numPr>
        <w:spacing w:line="360" w:lineRule="auto"/>
        <w:rPr>
          <w:rFonts w:ascii="Open Sans" w:hAnsi="Open Sans" w:cs="Open Sans"/>
          <w:szCs w:val="20"/>
          <w:lang w:eastAsia="pl-PL"/>
        </w:rPr>
      </w:pPr>
      <w:r w:rsidRPr="00006E76">
        <w:rPr>
          <w:rFonts w:ascii="Open Sans" w:hAnsi="Open Sans" w:cs="Open Sans"/>
          <w:szCs w:val="20"/>
          <w:lang w:eastAsia="pl-PL"/>
        </w:rPr>
        <w:t>zniekształcenie struktury gleby wskutek jej zagęszczania i ugniatania, spowodowanego pracą ciężkiego sprzętu zmechanizowanego; prace te mogą spowodować poprzez ugniatanie części stałych gleby, zmniejszenie jej porowatości i usunięcie głazów (powietrza glebowego);</w:t>
      </w:r>
    </w:p>
    <w:p w14:paraId="67BBA6F9" w14:textId="77777777" w:rsidR="007D238A" w:rsidRPr="00006E76" w:rsidRDefault="007D238A">
      <w:pPr>
        <w:pStyle w:val="Akapitzlist"/>
        <w:numPr>
          <w:ilvl w:val="0"/>
          <w:numId w:val="65"/>
        </w:numPr>
        <w:spacing w:line="360" w:lineRule="auto"/>
        <w:rPr>
          <w:rFonts w:ascii="Open Sans" w:hAnsi="Open Sans" w:cs="Open Sans"/>
          <w:szCs w:val="20"/>
          <w:lang w:eastAsia="pl-PL"/>
        </w:rPr>
      </w:pPr>
      <w:r w:rsidRPr="00006E76">
        <w:rPr>
          <w:rFonts w:ascii="Open Sans" w:hAnsi="Open Sans" w:cs="Open Sans"/>
          <w:szCs w:val="20"/>
          <w:lang w:eastAsia="pl-PL"/>
        </w:rPr>
        <w:t>lokalne przesuszenie lub zawodnienie gleb spowodowanych zaburzeniem stosunków wodnych przy wykonywaniu wykopów lub w czasie ich odwadniania;</w:t>
      </w:r>
    </w:p>
    <w:p w14:paraId="2BC4D02B" w14:textId="77777777" w:rsidR="007D238A" w:rsidRPr="00006E76" w:rsidRDefault="007D238A">
      <w:pPr>
        <w:pStyle w:val="Akapitzlist"/>
        <w:numPr>
          <w:ilvl w:val="0"/>
          <w:numId w:val="65"/>
        </w:numPr>
        <w:spacing w:line="360" w:lineRule="auto"/>
        <w:rPr>
          <w:rFonts w:ascii="Open Sans" w:hAnsi="Open Sans" w:cs="Open Sans"/>
          <w:szCs w:val="20"/>
          <w:lang w:eastAsia="pl-PL"/>
        </w:rPr>
      </w:pPr>
      <w:r w:rsidRPr="00006E76">
        <w:rPr>
          <w:rFonts w:ascii="Open Sans" w:hAnsi="Open Sans" w:cs="Open Sans"/>
          <w:szCs w:val="20"/>
          <w:lang w:eastAsia="pl-PL"/>
        </w:rPr>
        <w:t>zanieczyszczenie gruntu substancjami ropopochodnymi w wyniku wycieków z maszyn drogowych i taboru samochodowego;</w:t>
      </w:r>
    </w:p>
    <w:p w14:paraId="3B5F918E" w14:textId="13D9F626" w:rsidR="007D238A" w:rsidRPr="00006E76" w:rsidRDefault="007D238A">
      <w:pPr>
        <w:pStyle w:val="Akapitzlist"/>
        <w:numPr>
          <w:ilvl w:val="0"/>
          <w:numId w:val="65"/>
        </w:numPr>
        <w:spacing w:line="360" w:lineRule="auto"/>
        <w:rPr>
          <w:rFonts w:ascii="Open Sans" w:hAnsi="Open Sans" w:cs="Open Sans"/>
          <w:szCs w:val="20"/>
          <w:lang w:eastAsia="pl-PL"/>
        </w:rPr>
      </w:pPr>
      <w:r w:rsidRPr="00006E76">
        <w:rPr>
          <w:rFonts w:ascii="Open Sans" w:hAnsi="Open Sans" w:cs="Open Sans"/>
          <w:szCs w:val="20"/>
          <w:lang w:eastAsia="pl-PL"/>
        </w:rPr>
        <w:t>narażenie zwałowanej ziemi na przesuszenie, przemarznięcie i inne wpływy środowiska zależnie od warunków pogodowych.</w:t>
      </w:r>
    </w:p>
    <w:p w14:paraId="5C5FCFD9" w14:textId="77777777" w:rsidR="007D238A" w:rsidRDefault="007D238A" w:rsidP="007D238A">
      <w:pPr>
        <w:spacing w:line="360" w:lineRule="auto"/>
        <w:jc w:val="both"/>
        <w:rPr>
          <w:rFonts w:cs="Open Sans"/>
          <w:szCs w:val="20"/>
          <w:lang w:eastAsia="pl-PL"/>
        </w:rPr>
      </w:pPr>
      <w:r w:rsidRPr="00006E76">
        <w:rPr>
          <w:rFonts w:cs="Open Sans"/>
          <w:szCs w:val="20"/>
          <w:lang w:eastAsia="pl-PL"/>
        </w:rPr>
        <w:t>Bezpośrednie oddziaływanie w czasie realizacji inwestycji na powierzchnię ziemi i glebę będzie lokalne i ograniczy się praktycznie do pasa o wielkości kilku metrów od osi w obie strony drogi.</w:t>
      </w:r>
    </w:p>
    <w:p w14:paraId="776A77B8" w14:textId="77777777" w:rsidR="004F09C2" w:rsidRPr="004F09C2" w:rsidRDefault="004F09C2" w:rsidP="004F09C2">
      <w:pPr>
        <w:spacing w:line="360" w:lineRule="auto"/>
        <w:jc w:val="both"/>
        <w:rPr>
          <w:rFonts w:cs="Open Sans"/>
          <w:szCs w:val="24"/>
          <w:lang w:eastAsia="pl-PL"/>
        </w:rPr>
      </w:pPr>
      <w:r w:rsidRPr="004F09C2">
        <w:rPr>
          <w:rFonts w:cs="Open Sans"/>
          <w:szCs w:val="24"/>
          <w:lang w:eastAsia="pl-PL"/>
        </w:rPr>
        <w:t xml:space="preserve">Aby zapobiec zanieczyszczeniu gruntu i wód podziemnych substancjami ropopochodnymi, pojazdy i maszyny pracujące na placu budowy będą sprawne. Zaplecze budowy umiejscowione zostanie na szczelnym i utwardzonym podłożu (np. przy zastosowaniu płyt drogowych), dodatkowo stosowane będą maty chłonne pod maszyny w trakcie postojów. Na terenie placu budowy nie będzie miało miejsce tankowanie pojazdów. </w:t>
      </w:r>
    </w:p>
    <w:p w14:paraId="4A7FD3F7" w14:textId="7AA2BEFE" w:rsidR="004F09C2" w:rsidRPr="004F09C2" w:rsidRDefault="004F09C2" w:rsidP="004F09C2">
      <w:pPr>
        <w:spacing w:line="360" w:lineRule="auto"/>
        <w:jc w:val="both"/>
        <w:rPr>
          <w:rFonts w:cs="Open Sans"/>
          <w:szCs w:val="24"/>
          <w:lang w:eastAsia="pl-PL"/>
        </w:rPr>
      </w:pPr>
      <w:r w:rsidRPr="004F09C2">
        <w:rPr>
          <w:rFonts w:cs="Open Sans"/>
          <w:szCs w:val="24"/>
          <w:lang w:eastAsia="pl-PL"/>
        </w:rPr>
        <w:t>Wytwórca odpadów odpowiadający za budowę (zgodnie z art. 27 ust. 2 ustawy o odpadach z dnia 14.12.2012</w:t>
      </w:r>
      <w:r>
        <w:rPr>
          <w:rFonts w:cs="Open Sans"/>
          <w:szCs w:val="24"/>
          <w:lang w:eastAsia="pl-PL"/>
        </w:rPr>
        <w:t xml:space="preserve"> </w:t>
      </w:r>
      <w:r w:rsidRPr="004F09C2">
        <w:rPr>
          <w:rFonts w:cs="Open Sans"/>
          <w:szCs w:val="24"/>
          <w:lang w:eastAsia="pl-PL"/>
        </w:rPr>
        <w:t>r.) będzie zlecał wykonanie obowiązku gospodarowania odpadami wyłącznie podmiotom, które posiadają zezwolenie na zbieranie odpadów lub zezwolenie na przetwarzanie odpadów, a transport odpadów będzie prowadzony zgodnie z zapisami z art. 24 ustawy z dnia 14.12.2012 r. o odpadach, lub będzie samodzielnie gospodarował wytworzonymi przez siebie odpadami (zgodnie z art. 27 ust. 1 ustawy o odpadach z dnia 14.12.2012 r.).</w:t>
      </w:r>
    </w:p>
    <w:p w14:paraId="24F389D1" w14:textId="77777777" w:rsidR="004F09C2" w:rsidRPr="004F09C2" w:rsidRDefault="004F09C2" w:rsidP="004F09C2">
      <w:pPr>
        <w:spacing w:line="360" w:lineRule="auto"/>
        <w:jc w:val="both"/>
        <w:rPr>
          <w:rFonts w:cs="Open Sans"/>
          <w:szCs w:val="24"/>
          <w:lang w:eastAsia="pl-PL"/>
        </w:rPr>
      </w:pPr>
      <w:r w:rsidRPr="004F09C2">
        <w:rPr>
          <w:rFonts w:cs="Open Sans"/>
          <w:szCs w:val="24"/>
          <w:lang w:eastAsia="pl-PL"/>
        </w:rPr>
        <w:t>Wytwórca odpadów zobowiązany jest do stosowania takich metod i technologii prowadzenia prac, które zapobiegają powstawaniu odpadów lub pozwalają utrzymać na możliwie najniższym poziomie ich ilość, a także ograniczyć negatywne oddziaływanie na środowisko lub zagrożenie życia lub zdrowia ludzi. Sposób zbierania odpadów (miejsce, kontenery, częstotliwość odbioru, selektywność zbiórki) będą uzgodnione z odbiorcami odpadów z budowy na etapie organizacji placu budowy.</w:t>
      </w:r>
    </w:p>
    <w:p w14:paraId="2DFADDA9" w14:textId="77777777" w:rsidR="004F09C2" w:rsidRPr="004F09C2" w:rsidRDefault="004F09C2" w:rsidP="004F09C2">
      <w:pPr>
        <w:spacing w:line="360" w:lineRule="auto"/>
        <w:jc w:val="both"/>
        <w:rPr>
          <w:rFonts w:cs="Open Sans"/>
          <w:szCs w:val="24"/>
          <w:lang w:eastAsia="pl-PL"/>
        </w:rPr>
      </w:pPr>
      <w:r w:rsidRPr="004F09C2">
        <w:rPr>
          <w:rFonts w:cs="Open Sans"/>
          <w:szCs w:val="24"/>
          <w:lang w:eastAsia="pl-PL"/>
        </w:rPr>
        <w:lastRenderedPageBreak/>
        <w:t>Odpady z budowy będą gromadzone selektywnie, w sposób uniemożliwiający ich niekontrolowane rozprzestrzenienie lub wyciek i będą zabezpieczone przed działaniem czynników atmosferycznych, dostępem osób trzecich oraz możliwością wymieszania poszczególnych grup i rodzajów odpadów.</w:t>
      </w:r>
    </w:p>
    <w:p w14:paraId="0C1661DB" w14:textId="77777777" w:rsidR="004F09C2" w:rsidRPr="004F09C2" w:rsidRDefault="004F09C2" w:rsidP="004F09C2">
      <w:pPr>
        <w:spacing w:line="360" w:lineRule="auto"/>
        <w:jc w:val="both"/>
        <w:rPr>
          <w:rFonts w:cs="Open Sans"/>
          <w:szCs w:val="24"/>
          <w:lang w:eastAsia="pl-PL"/>
        </w:rPr>
      </w:pPr>
      <w:r w:rsidRPr="004F09C2">
        <w:rPr>
          <w:rFonts w:cs="Open Sans"/>
          <w:szCs w:val="24"/>
          <w:lang w:eastAsia="pl-PL"/>
        </w:rPr>
        <w:t>Powstające odpady będą przekazywane firmom posiadającym stosowne zezwolenia i środki techniczne, a dokumentem poświadczającym przekazanie będzie karta przekazania odpadu. Gospodarka odpadami na terenie budowy prowadzona będzie w oparciu o bazę BDO.</w:t>
      </w:r>
    </w:p>
    <w:p w14:paraId="135322CB" w14:textId="4490ED3F" w:rsidR="004F09C2" w:rsidRPr="004F09C2" w:rsidRDefault="004F09C2" w:rsidP="007D238A">
      <w:pPr>
        <w:spacing w:line="360" w:lineRule="auto"/>
        <w:jc w:val="both"/>
        <w:rPr>
          <w:rFonts w:eastAsia="Calibri" w:cs="Open Sans"/>
          <w:szCs w:val="24"/>
          <w:lang w:eastAsia="pl-PL"/>
        </w:rPr>
      </w:pPr>
      <w:r w:rsidRPr="004F09C2">
        <w:rPr>
          <w:rFonts w:eastAsia="Calibri" w:cs="Open Sans"/>
          <w:szCs w:val="24"/>
          <w:lang w:eastAsia="pl-PL"/>
        </w:rPr>
        <w:t xml:space="preserve">Działania </w:t>
      </w:r>
      <w:r>
        <w:rPr>
          <w:rFonts w:eastAsia="Calibri" w:cs="Open Sans"/>
          <w:szCs w:val="24"/>
          <w:lang w:eastAsia="pl-PL"/>
        </w:rPr>
        <w:t xml:space="preserve">zaplanowane w ramach Strategii </w:t>
      </w:r>
      <w:r w:rsidRPr="004F09C2">
        <w:rPr>
          <w:rFonts w:eastAsia="Calibri" w:cs="Open Sans"/>
          <w:szCs w:val="24"/>
          <w:lang w:eastAsia="pl-PL"/>
        </w:rPr>
        <w:t xml:space="preserve">przyczynią się do zmniejszenia ilości odpadów w środowisku jak i zmniejszenia ich negatywnego wpływu na m.in. różnorodność biologiczną. Można również przyjąć, iż występuje prosta korelacja – im mniej odpadów, szczególnie niebezpiecznych, odprowadzonych zostanie do środowiska, tym mniej zanieczyszczeń znajdzie się w wodach, a więc tym lepsza będzie jakość środowiska wodnego. Znaczenie przy tym ma zarówno unikanie wytwarzania odpadów, jak i wykorzystywanie odpadów jako zasobów. Bardzo istotne jest również zwiększenie efektywności gospodarki odpadami, w tym odpowiednie zbieranie i zagospodarowanie odpadów. W połączeniu z gospodarką o obiegu zamkniętym, spowoduje nie tylko zmniejszenie ilości odpadów wprowadzonych do środowiska, ale także oszczędność surowców, z których te odpady są wykonane. Gospodarka odpadami w Polsce, a szczególnie odpadami komunalnymi była dziedziną zaniedbaną. W efekcie tego zdecydowana większość odpadów trafiała na składowiska, które często powodowały m.in. zanieczyszczenia gleby. W związku z tym tak ważne jest podjęcie szeregu działań związanych z gospodarką odpadami. Realizacja przedmiotowego zadania jest również istotna z uwagi na fakt, iż w wielu obszarach, często o potencjalnie dużej wartości przyrodniczej, występuje degradacja krajobrazu spowodowana składowaniem różnego rodzaju odpadów (tzw. dzikie wysypiska) – z kolei podjęcie tych inwestycji przyczyni się do znacznej poprawy.  </w:t>
      </w:r>
    </w:p>
    <w:p w14:paraId="0D59F763" w14:textId="77777777" w:rsidR="00080473" w:rsidRPr="00080473" w:rsidRDefault="00080473" w:rsidP="00956ED1">
      <w:pPr>
        <w:pStyle w:val="Styl15"/>
        <w:rPr>
          <w:rFonts w:eastAsia="Calibri"/>
          <w:lang w:eastAsia="pl-PL"/>
        </w:rPr>
      </w:pPr>
      <w:bookmarkStart w:id="106" w:name="_Toc97580693"/>
      <w:bookmarkStart w:id="107" w:name="_Toc241616797"/>
      <w:r w:rsidRPr="00080473">
        <w:rPr>
          <w:rFonts w:eastAsia="Calibri"/>
          <w:lang w:eastAsia="pl-PL"/>
        </w:rPr>
        <w:t>Klimat akustyczny</w:t>
      </w:r>
      <w:bookmarkEnd w:id="106"/>
      <w:bookmarkEnd w:id="107"/>
    </w:p>
    <w:p w14:paraId="4F744E7B" w14:textId="77777777" w:rsidR="00080473" w:rsidRPr="00EA1D6F" w:rsidRDefault="00080473"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Podczas prac budowlanych i modernizacyjnych obiektów użyteczności publicznej, dróg, infrastruktury sportowej, kulturalnej i komunalnej, może wystąpić krótkoterminowe zwiększenie się poziom hałasu, a także pojawić się mogą wibracje i drgania. Zmiany te będą miały jednak charakter przejściowy i krótkotrwały.</w:t>
      </w:r>
    </w:p>
    <w:p w14:paraId="3BF3A365" w14:textId="67A1F805" w:rsidR="00080473" w:rsidRPr="00EA1D6F" w:rsidRDefault="00080473"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Budowa i modernizacja infrastruktury drogowej </w:t>
      </w:r>
      <w:r w:rsidR="004F09C2" w:rsidRPr="00EA1D6F">
        <w:rPr>
          <w:rFonts w:eastAsia="Calibri" w:cs="Open Sans"/>
          <w:color w:val="000000"/>
          <w:szCs w:val="20"/>
          <w:lang w:eastAsia="pl-PL"/>
        </w:rPr>
        <w:t>mogą</w:t>
      </w:r>
      <w:r w:rsidRPr="00EA1D6F">
        <w:rPr>
          <w:rFonts w:eastAsia="Calibri" w:cs="Open Sans"/>
          <w:color w:val="000000"/>
          <w:szCs w:val="20"/>
          <w:lang w:eastAsia="pl-PL"/>
        </w:rPr>
        <w:t xml:space="preserve"> oddziaływać na klimat akustyczny. Dopuszczalny poziom hałasu wyrażony równoważnym poziomem dźwięku A [</w:t>
      </w:r>
      <w:proofErr w:type="spellStart"/>
      <w:r w:rsidRPr="00EA1D6F">
        <w:rPr>
          <w:rFonts w:eastAsia="Calibri" w:cs="Open Sans"/>
          <w:color w:val="000000"/>
          <w:szCs w:val="20"/>
          <w:lang w:eastAsia="pl-PL"/>
        </w:rPr>
        <w:t>dB</w:t>
      </w:r>
      <w:proofErr w:type="spellEnd"/>
      <w:r w:rsidRPr="00EA1D6F">
        <w:rPr>
          <w:rFonts w:eastAsia="Calibri" w:cs="Open Sans"/>
          <w:color w:val="000000"/>
          <w:szCs w:val="20"/>
          <w:lang w:eastAsia="pl-PL"/>
        </w:rPr>
        <w:t xml:space="preserve">], zgodnie z </w:t>
      </w:r>
      <w:r w:rsidRPr="00EA1D6F">
        <w:rPr>
          <w:rFonts w:eastAsia="Calibri" w:cs="Open Sans"/>
          <w:color w:val="000000"/>
          <w:szCs w:val="20"/>
          <w:lang w:eastAsia="pl-PL"/>
        </w:rPr>
        <w:lastRenderedPageBreak/>
        <w:t xml:space="preserve">rozporządzeniem Ministra Środowiska z dnia 14 czerwca 2007 r. w sprawie dopuszczalnych poziomów hałasu w środowisku (Dz. U. z 2014 r. poz. 112) dla dróg i linii kolejowych wynosi: </w:t>
      </w:r>
    </w:p>
    <w:p w14:paraId="0CD023F3" w14:textId="7E2AA80B" w:rsidR="00080473" w:rsidRPr="00EA1D6F" w:rsidRDefault="00080473">
      <w:pPr>
        <w:pStyle w:val="Akapitzlist"/>
        <w:numPr>
          <w:ilvl w:val="0"/>
          <w:numId w:val="50"/>
        </w:numPr>
        <w:spacing w:before="0" w:after="123" w:line="360" w:lineRule="auto"/>
        <w:contextualSpacing/>
        <w:rPr>
          <w:rFonts w:ascii="Open Sans" w:hAnsi="Open Sans" w:cs="Open Sans"/>
          <w:szCs w:val="20"/>
          <w:lang w:eastAsia="pl-PL"/>
        </w:rPr>
      </w:pPr>
      <w:r w:rsidRPr="00EA1D6F">
        <w:rPr>
          <w:rFonts w:ascii="Open Sans" w:hAnsi="Open Sans" w:cs="Open Sans"/>
          <w:szCs w:val="20"/>
          <w:lang w:eastAsia="pl-PL"/>
        </w:rPr>
        <w:t xml:space="preserve">dla terenów zabudowy mieszkaniowej jednorodzinnej, terenów zabudowy związanej ze stałym lub czasowym pobytem dzieci i młodzieży, terenów domów opieki społecznej i terenów szpitali w miastach – 64 </w:t>
      </w:r>
      <w:proofErr w:type="spellStart"/>
      <w:r w:rsidRPr="00EA1D6F">
        <w:rPr>
          <w:rFonts w:ascii="Open Sans" w:hAnsi="Open Sans" w:cs="Open Sans"/>
          <w:szCs w:val="20"/>
          <w:lang w:eastAsia="pl-PL"/>
        </w:rPr>
        <w:t>dB</w:t>
      </w:r>
      <w:proofErr w:type="spellEnd"/>
      <w:r w:rsidRPr="00EA1D6F">
        <w:rPr>
          <w:rFonts w:ascii="Open Sans" w:hAnsi="Open Sans" w:cs="Open Sans"/>
          <w:szCs w:val="20"/>
          <w:lang w:eastAsia="pl-PL"/>
        </w:rPr>
        <w:t xml:space="preserve"> dla wszystkich dób w roku, 59 </w:t>
      </w:r>
      <w:proofErr w:type="spellStart"/>
      <w:r w:rsidRPr="00EA1D6F">
        <w:rPr>
          <w:rFonts w:ascii="Open Sans" w:hAnsi="Open Sans" w:cs="Open Sans"/>
          <w:szCs w:val="20"/>
          <w:lang w:eastAsia="pl-PL"/>
        </w:rPr>
        <w:t>dB</w:t>
      </w:r>
      <w:proofErr w:type="spellEnd"/>
      <w:r w:rsidRPr="00EA1D6F">
        <w:rPr>
          <w:rFonts w:ascii="Open Sans" w:hAnsi="Open Sans" w:cs="Open Sans"/>
          <w:szCs w:val="20"/>
          <w:lang w:eastAsia="pl-PL"/>
        </w:rPr>
        <w:t xml:space="preserve"> dla wszystkich pór nocy; </w:t>
      </w:r>
    </w:p>
    <w:p w14:paraId="27FFD4FB" w14:textId="42E28FC5" w:rsidR="00080473" w:rsidRPr="00EA1D6F" w:rsidRDefault="00080473">
      <w:pPr>
        <w:pStyle w:val="Akapitzlist"/>
        <w:numPr>
          <w:ilvl w:val="0"/>
          <w:numId w:val="50"/>
        </w:numPr>
        <w:spacing w:before="0" w:after="123" w:line="360" w:lineRule="auto"/>
        <w:contextualSpacing/>
        <w:rPr>
          <w:rFonts w:ascii="Open Sans" w:hAnsi="Open Sans" w:cs="Open Sans"/>
          <w:szCs w:val="20"/>
          <w:lang w:eastAsia="pl-PL"/>
        </w:rPr>
      </w:pPr>
      <w:r w:rsidRPr="00EA1D6F">
        <w:rPr>
          <w:rFonts w:ascii="Open Sans" w:hAnsi="Open Sans" w:cs="Open Sans"/>
          <w:szCs w:val="20"/>
          <w:lang w:eastAsia="pl-PL"/>
        </w:rPr>
        <w:t xml:space="preserve">dla terenów zabudowy mieszkaniowej wielorodzinnej i zamieszkania zbiorowego, terenów zabudowy zagrodowej, terenów mieszkaniowo-usługowych, terenów rekreacyjno-wypoczynkowych – 68 </w:t>
      </w:r>
      <w:proofErr w:type="spellStart"/>
      <w:r w:rsidRPr="00EA1D6F">
        <w:rPr>
          <w:rFonts w:ascii="Open Sans" w:hAnsi="Open Sans" w:cs="Open Sans"/>
          <w:szCs w:val="20"/>
          <w:lang w:eastAsia="pl-PL"/>
        </w:rPr>
        <w:t>dB</w:t>
      </w:r>
      <w:proofErr w:type="spellEnd"/>
      <w:r w:rsidRPr="00EA1D6F">
        <w:rPr>
          <w:rFonts w:ascii="Open Sans" w:hAnsi="Open Sans" w:cs="Open Sans"/>
          <w:szCs w:val="20"/>
          <w:lang w:eastAsia="pl-PL"/>
        </w:rPr>
        <w:t xml:space="preserve"> dla wszystkich dób w roku, 59 </w:t>
      </w:r>
      <w:proofErr w:type="spellStart"/>
      <w:r w:rsidRPr="00EA1D6F">
        <w:rPr>
          <w:rFonts w:ascii="Open Sans" w:hAnsi="Open Sans" w:cs="Open Sans"/>
          <w:szCs w:val="20"/>
          <w:lang w:eastAsia="pl-PL"/>
        </w:rPr>
        <w:t>dB</w:t>
      </w:r>
      <w:proofErr w:type="spellEnd"/>
      <w:r w:rsidRPr="00EA1D6F">
        <w:rPr>
          <w:rFonts w:ascii="Open Sans" w:hAnsi="Open Sans" w:cs="Open Sans"/>
          <w:szCs w:val="20"/>
          <w:lang w:eastAsia="pl-PL"/>
        </w:rPr>
        <w:t xml:space="preserve"> dla wszystkich pór nocy. </w:t>
      </w:r>
    </w:p>
    <w:p w14:paraId="1C9A6166" w14:textId="77777777" w:rsidR="00080473" w:rsidRPr="00EA1D6F" w:rsidRDefault="00080473"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Określając przewidywane znaczące oddziaływania na klimat akustyczny, należy zwrócić uwagę głównie na przebiegające przez jednostkę ciągi komunikacyjne, gdyż klimat akustyczny na tym terenie kształtują przede wszystkim źródła komunikacyjne - głównie trasy ruchu samochodowego. Głównym powodem uciążliwej emisji hałasu, ogólnie, obok stosunkowo wysokiego natężenia ruchu pojazdów, jest wysoki udział w potoku ruchu pojazdów ciężkich, który w szczególności negatywnie oddziałuje na terenach zwartej zabudowy miejscowości. </w:t>
      </w:r>
    </w:p>
    <w:p w14:paraId="69975314" w14:textId="2826DBDE" w:rsidR="00080473" w:rsidRPr="00EA1D6F" w:rsidRDefault="00080473"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W ramach działań mających poprawić klimat akustyczny na terenie </w:t>
      </w:r>
      <w:r w:rsidR="00F90F72" w:rsidRPr="00EA1D6F">
        <w:rPr>
          <w:rFonts w:eastAsia="Calibri" w:cs="Open Sans"/>
          <w:color w:val="000000"/>
          <w:szCs w:val="20"/>
          <w:lang w:eastAsia="pl-PL"/>
        </w:rPr>
        <w:t>Gminy</w:t>
      </w:r>
      <w:r w:rsidR="004F09C2">
        <w:rPr>
          <w:rFonts w:eastAsia="Calibri" w:cs="Open Sans"/>
          <w:color w:val="000000"/>
          <w:szCs w:val="20"/>
          <w:lang w:eastAsia="pl-PL"/>
        </w:rPr>
        <w:t xml:space="preserve"> Bedlno</w:t>
      </w:r>
      <w:r w:rsidRPr="00EA1D6F">
        <w:rPr>
          <w:rFonts w:eastAsia="Calibri" w:cs="Open Sans"/>
          <w:color w:val="000000"/>
          <w:szCs w:val="20"/>
          <w:lang w:eastAsia="pl-PL"/>
        </w:rPr>
        <w:t xml:space="preserve">, można wyróżnić działania administracyjne oraz inwestycyjne. Te pierwsze polegają na wprowadzaniu standardów akustycznych w planach zagospodarowania przestrzennego, co ma na celu zmniejszenie uciążliwości związanych z hałasem, poprzez odpowiednie planowanie, np. ciągów komunikacyjnych. Działania inwestycyjne obejmują modernizację dróg, </w:t>
      </w:r>
      <w:proofErr w:type="spellStart"/>
      <w:r w:rsidRPr="00EA1D6F">
        <w:rPr>
          <w:rFonts w:eastAsia="Calibri" w:cs="Open Sans"/>
          <w:color w:val="000000"/>
          <w:szCs w:val="20"/>
          <w:lang w:eastAsia="pl-PL"/>
        </w:rPr>
        <w:t>nasadzeń</w:t>
      </w:r>
      <w:proofErr w:type="spellEnd"/>
      <w:r w:rsidRPr="00EA1D6F">
        <w:rPr>
          <w:rFonts w:eastAsia="Calibri" w:cs="Open Sans"/>
          <w:color w:val="000000"/>
          <w:szCs w:val="20"/>
          <w:lang w:eastAsia="pl-PL"/>
        </w:rPr>
        <w:t xml:space="preserve"> pasów zieleni izolacyjnej oraz instalację urządzeń ograniczających hałas. Modernizacja nawierzchni dróg zmniejsza ilość hałasu i wibracji przedostających się do otoczenia, co ma korzystny wpływ na organizmy żywe jak i budynki. </w:t>
      </w:r>
    </w:p>
    <w:p w14:paraId="6D5B1BFA" w14:textId="77777777" w:rsidR="00080473" w:rsidRPr="00EA1D6F" w:rsidRDefault="00080473"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Podsumowując, polepszenie stanu klimatu akustycznego, jak również zmniejszenie obszarów narażonych na hałas powinno nastąpić głównie poprzez: </w:t>
      </w:r>
    </w:p>
    <w:p w14:paraId="111B551A" w14:textId="77777777" w:rsidR="005D75C1" w:rsidRPr="00EA1D6F" w:rsidRDefault="005D75C1">
      <w:pPr>
        <w:numPr>
          <w:ilvl w:val="0"/>
          <w:numId w:val="51"/>
        </w:num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odciążanie ciągów komunikacyjnych (budowa alternatywnych odcinków dróg),  </w:t>
      </w:r>
    </w:p>
    <w:p w14:paraId="609C87B5" w14:textId="77777777" w:rsidR="005D75C1" w:rsidRPr="00EA1D6F" w:rsidRDefault="005D75C1">
      <w:pPr>
        <w:numPr>
          <w:ilvl w:val="0"/>
          <w:numId w:val="51"/>
        </w:num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metody organizacyjne (np. kontrole i/lub ograniczanie prędkości pojazdów),  </w:t>
      </w:r>
    </w:p>
    <w:p w14:paraId="700F0C9C" w14:textId="77777777" w:rsidR="005D75C1" w:rsidRPr="00EA1D6F" w:rsidRDefault="005D75C1">
      <w:pPr>
        <w:numPr>
          <w:ilvl w:val="0"/>
          <w:numId w:val="51"/>
        </w:num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stosowanie nawierzchni SMA (</w:t>
      </w:r>
      <w:proofErr w:type="spellStart"/>
      <w:r w:rsidRPr="00EA1D6F">
        <w:rPr>
          <w:rFonts w:eastAsia="Calibri" w:cs="Open Sans"/>
          <w:color w:val="000000"/>
          <w:szCs w:val="20"/>
          <w:lang w:eastAsia="pl-PL"/>
        </w:rPr>
        <w:t>Stone</w:t>
      </w:r>
      <w:proofErr w:type="spellEnd"/>
      <w:r w:rsidRPr="00EA1D6F">
        <w:rPr>
          <w:rFonts w:eastAsia="Calibri" w:cs="Open Sans"/>
          <w:color w:val="000000"/>
          <w:szCs w:val="20"/>
          <w:lang w:eastAsia="pl-PL"/>
        </w:rPr>
        <w:t xml:space="preserve"> </w:t>
      </w:r>
      <w:proofErr w:type="spellStart"/>
      <w:r w:rsidRPr="00EA1D6F">
        <w:rPr>
          <w:rFonts w:eastAsia="Calibri" w:cs="Open Sans"/>
          <w:color w:val="000000"/>
          <w:szCs w:val="20"/>
          <w:lang w:eastAsia="pl-PL"/>
        </w:rPr>
        <w:t>Mastic</w:t>
      </w:r>
      <w:proofErr w:type="spellEnd"/>
      <w:r w:rsidRPr="00EA1D6F">
        <w:rPr>
          <w:rFonts w:eastAsia="Calibri" w:cs="Open Sans"/>
          <w:color w:val="000000"/>
          <w:szCs w:val="20"/>
          <w:lang w:eastAsia="pl-PL"/>
        </w:rPr>
        <w:t xml:space="preserve"> </w:t>
      </w:r>
      <w:proofErr w:type="spellStart"/>
      <w:r w:rsidRPr="00EA1D6F">
        <w:rPr>
          <w:rFonts w:eastAsia="Calibri" w:cs="Open Sans"/>
          <w:color w:val="000000"/>
          <w:szCs w:val="20"/>
          <w:lang w:eastAsia="pl-PL"/>
        </w:rPr>
        <w:t>Asphalt</w:t>
      </w:r>
      <w:proofErr w:type="spellEnd"/>
      <w:r w:rsidRPr="00EA1D6F">
        <w:rPr>
          <w:rFonts w:eastAsia="Calibri" w:cs="Open Sans"/>
          <w:color w:val="000000"/>
          <w:szCs w:val="20"/>
          <w:lang w:eastAsia="pl-PL"/>
        </w:rPr>
        <w:t xml:space="preserve">), </w:t>
      </w:r>
    </w:p>
    <w:p w14:paraId="0C639F0E" w14:textId="77777777" w:rsidR="005D75C1" w:rsidRPr="00EA1D6F" w:rsidRDefault="005D75C1">
      <w:pPr>
        <w:numPr>
          <w:ilvl w:val="0"/>
          <w:numId w:val="51"/>
        </w:num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wprowadzenie ekranów akustycznych (w ostateczności),  </w:t>
      </w:r>
    </w:p>
    <w:p w14:paraId="64D9A297" w14:textId="77777777" w:rsidR="005D75C1" w:rsidRPr="00EA1D6F" w:rsidRDefault="005D75C1">
      <w:pPr>
        <w:numPr>
          <w:ilvl w:val="0"/>
          <w:numId w:val="51"/>
        </w:num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strefy ograniczonego użytkowania (Jeżeli z przeglądu ekologicznego albo z oceny oddziaływania przedsięwzięcia na środowisko wymaganej przepisami ustawy z dnia 3 </w:t>
      </w:r>
      <w:r w:rsidRPr="00EA1D6F">
        <w:rPr>
          <w:rFonts w:eastAsia="Calibri" w:cs="Open Sans"/>
          <w:color w:val="000000"/>
          <w:szCs w:val="20"/>
          <w:lang w:eastAsia="pl-PL"/>
        </w:rPr>
        <w:lastRenderedPageBreak/>
        <w:t xml:space="preserve">października 2008 r. o udostępnianiu informacji o środowisku i jego ochronie, udziale społeczeństwa w ochronie środowiska oraz o ocenach oddziaływania na środowisko, albo z analizy </w:t>
      </w:r>
      <w:proofErr w:type="spellStart"/>
      <w:r w:rsidRPr="00EA1D6F">
        <w:rPr>
          <w:rFonts w:eastAsia="Calibri" w:cs="Open Sans"/>
          <w:color w:val="000000"/>
          <w:szCs w:val="20"/>
          <w:lang w:eastAsia="pl-PL"/>
        </w:rPr>
        <w:t>porealizacyjnej</w:t>
      </w:r>
      <w:proofErr w:type="spellEnd"/>
      <w:r w:rsidRPr="00EA1D6F">
        <w:rPr>
          <w:rFonts w:eastAsia="Calibri" w:cs="Open Sans"/>
          <w:color w:val="000000"/>
          <w:szCs w:val="20"/>
          <w:lang w:eastAsia="pl-PL"/>
        </w:rPr>
        <w:t xml:space="preserve"> wynika, że mimo zastosowania dostępnych rozwiązań technicznych, technologicznych i organizacyjnych nie mogą być dotrzymane standardy jakości środowiska poza terenem zakładu lub innego obiektu, to dla oczyszczalni ścieków, składowiska odpadów komunalnych, kompostowni, trasy komunikacyjnej, lotniska, linii i stacji elektroenergetycznej, obiektów sieci gazowej oraz instalacji radiokomunikacyjnej, radionawigacyjnej i radiolokacyjnej tworzy się obszar ograniczonego użytkowania). </w:t>
      </w:r>
    </w:p>
    <w:p w14:paraId="6B8351D3" w14:textId="77777777" w:rsidR="00080473" w:rsidRPr="00EA1D6F" w:rsidRDefault="00080473"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Oddziaływania na klimat akustyczny mogą być również notowane podczas prowadzenia prac budowlanych, nie tylko przy budowie i modernizacji ciągów komunikacyjnych. Uciążliwości dla środowiska mogą być powodowane także przez proces budowy systemów kanalizacyjnych i wodociągowych. Niemniej jednak, wszystkie działania związane z gospodarką ściekową powinny być prowadzone z zastosowaniem najlepszych dostępnych technik (BAT) oraz rozwiązań gwarantujących oszczędność energetyczną i surowcową. </w:t>
      </w:r>
    </w:p>
    <w:p w14:paraId="27E70A82" w14:textId="77777777" w:rsidR="00080473" w:rsidRPr="00EA1D6F" w:rsidRDefault="00080473"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Uciążliwość ze strony zakładów produkcyjnych czy usługowych może wynikać z braku zachowania standardów i dopuszczalnych norm, odpowiedzialność za negatywne oddziaływania należy przede wszystkim do użytkowników urządzeń, instalacji będących źródłami hałasu. Źródła te nie mogą powodować przekroczenia standardów jakości środowiska poza terenem, do którego zarządzający ma tytuł prawny. </w:t>
      </w:r>
    </w:p>
    <w:p w14:paraId="658AE4A2" w14:textId="58B9FBD7" w:rsidR="00080473" w:rsidRDefault="00901FBE"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P</w:t>
      </w:r>
      <w:r w:rsidR="00080473" w:rsidRPr="00EA1D6F">
        <w:rPr>
          <w:rFonts w:eastAsia="Calibri" w:cs="Open Sans"/>
          <w:color w:val="000000"/>
          <w:szCs w:val="20"/>
          <w:lang w:eastAsia="pl-PL"/>
        </w:rPr>
        <w:t xml:space="preserve">rojekt </w:t>
      </w:r>
      <w:r w:rsidRPr="00EA1D6F">
        <w:rPr>
          <w:rFonts w:eastAsia="Calibri" w:cs="Open Sans"/>
          <w:color w:val="000000"/>
          <w:szCs w:val="20"/>
          <w:lang w:eastAsia="pl-PL"/>
        </w:rPr>
        <w:t>Strategii</w:t>
      </w:r>
      <w:r w:rsidR="00080473" w:rsidRPr="00EA1D6F">
        <w:rPr>
          <w:rFonts w:eastAsia="Calibri" w:cs="Open Sans"/>
          <w:color w:val="000000"/>
          <w:szCs w:val="20"/>
          <w:lang w:eastAsia="pl-PL"/>
        </w:rPr>
        <w:t xml:space="preserve"> przewiduje podejmowanie działań, które będą wpływały na środowisko. Działania te, to przede wszystkim działania inwestycyjne, które będą ingerować w środowisko głównie na etapie ich realizacji, powodując przejściowe uciążliwości. W wyniku realizacji ustaleń programu na terenach, na których wprowadzone zostanie nowe zainwestowanie, dojdzie do przekształceń w środowisku, typowych dla terenów nowych inwestycji w zakresie powierzchni biologicznie czynnych, roślinności, krajobrazu, zagrożeń hałasem. Jednocześnie ustalenia programu porządkują zasady zagospodarowania na tym terenie, wprowadzając szereg zapisów, których celem jest ograniczenie przekształceń środowiska przyrodniczego. Ograniczenie negatywnego oddziaływania na środowisko, na etapie realizacji poszczególnych zadań leży w gestii wykonawców i dotyczy sprzętu (hałas, emisja spalin), organizacji prac (unikanie prac będących źródłem hałasu w porze nocnej).  </w:t>
      </w:r>
    </w:p>
    <w:p w14:paraId="7546321E" w14:textId="77777777" w:rsidR="004F09C2" w:rsidRPr="004F09C2" w:rsidRDefault="004F09C2" w:rsidP="004F09C2">
      <w:pPr>
        <w:suppressAutoHyphens/>
        <w:spacing w:after="123" w:line="360" w:lineRule="auto"/>
        <w:jc w:val="both"/>
        <w:rPr>
          <w:rFonts w:eastAsia="Calibri" w:cs="Open Sans"/>
          <w:color w:val="000000"/>
          <w:szCs w:val="24"/>
          <w:lang w:eastAsia="pl-PL"/>
        </w:rPr>
      </w:pPr>
      <w:r w:rsidRPr="004F09C2">
        <w:rPr>
          <w:rFonts w:eastAsia="Calibri" w:cs="Open Sans"/>
          <w:color w:val="000000"/>
          <w:szCs w:val="24"/>
          <w:lang w:eastAsia="pl-PL"/>
        </w:rPr>
        <w:t>Wg Wytycznych w zakresie prognozowania oddziaływań na środowisko farm wiatrowych (Stryjecki M., Mielniczuk K., GDOŚ, Warszawa 2011), turbina wiatrowa jest źródłem dwóch rodzajów hałasu:</w:t>
      </w:r>
    </w:p>
    <w:p w14:paraId="20FDADF9" w14:textId="77777777" w:rsidR="004F09C2" w:rsidRPr="004F09C2" w:rsidRDefault="004F09C2">
      <w:pPr>
        <w:numPr>
          <w:ilvl w:val="0"/>
          <w:numId w:val="99"/>
        </w:numPr>
        <w:suppressAutoHyphens/>
        <w:spacing w:after="123" w:line="360" w:lineRule="auto"/>
        <w:jc w:val="both"/>
        <w:rPr>
          <w:rFonts w:eastAsia="Calibri" w:cs="Open Sans"/>
          <w:color w:val="000000"/>
          <w:szCs w:val="24"/>
          <w:lang w:eastAsia="pl-PL"/>
        </w:rPr>
      </w:pPr>
      <w:r w:rsidRPr="004F09C2">
        <w:rPr>
          <w:rFonts w:eastAsia="Calibri" w:cs="Open Sans"/>
          <w:color w:val="000000"/>
          <w:szCs w:val="24"/>
          <w:lang w:eastAsia="pl-PL"/>
        </w:rPr>
        <w:lastRenderedPageBreak/>
        <w:t xml:space="preserve">hałasu mechanicznego, emitowanego przez przekładnię i generator, </w:t>
      </w:r>
    </w:p>
    <w:p w14:paraId="3F07F3B6" w14:textId="77777777" w:rsidR="004F09C2" w:rsidRPr="004F09C2" w:rsidRDefault="004F09C2">
      <w:pPr>
        <w:numPr>
          <w:ilvl w:val="0"/>
          <w:numId w:val="99"/>
        </w:numPr>
        <w:suppressAutoHyphens/>
        <w:spacing w:after="123" w:line="360" w:lineRule="auto"/>
        <w:jc w:val="both"/>
        <w:rPr>
          <w:rFonts w:eastAsia="Calibri" w:cs="Open Sans"/>
          <w:color w:val="000000"/>
          <w:szCs w:val="24"/>
          <w:lang w:eastAsia="pl-PL"/>
        </w:rPr>
      </w:pPr>
      <w:r w:rsidRPr="004F09C2">
        <w:rPr>
          <w:rFonts w:eastAsia="Calibri" w:cs="Open Sans"/>
          <w:color w:val="000000"/>
          <w:szCs w:val="24"/>
          <w:lang w:eastAsia="pl-PL"/>
        </w:rPr>
        <w:t xml:space="preserve">szumu aerodynamicznego, emitowanego przez obracające się łopaty wirnika, którego natężenie jest uzależnione od „prędkości końcówek” łopat (tzw. </w:t>
      </w:r>
      <w:proofErr w:type="spellStart"/>
      <w:r w:rsidRPr="004F09C2">
        <w:rPr>
          <w:rFonts w:eastAsia="Calibri" w:cs="Open Sans"/>
          <w:color w:val="000000"/>
          <w:szCs w:val="24"/>
          <w:lang w:eastAsia="pl-PL"/>
        </w:rPr>
        <w:t>tip</w:t>
      </w:r>
      <w:proofErr w:type="spellEnd"/>
      <w:r w:rsidRPr="004F09C2">
        <w:rPr>
          <w:rFonts w:eastAsia="Calibri" w:cs="Open Sans"/>
          <w:color w:val="000000"/>
          <w:szCs w:val="24"/>
          <w:lang w:eastAsia="pl-PL"/>
        </w:rPr>
        <w:t xml:space="preserve"> </w:t>
      </w:r>
      <w:proofErr w:type="spellStart"/>
      <w:r w:rsidRPr="004F09C2">
        <w:rPr>
          <w:rFonts w:eastAsia="Calibri" w:cs="Open Sans"/>
          <w:color w:val="000000"/>
          <w:szCs w:val="24"/>
          <w:lang w:eastAsia="pl-PL"/>
        </w:rPr>
        <w:t>speed</w:t>
      </w:r>
      <w:proofErr w:type="spellEnd"/>
      <w:r w:rsidRPr="004F09C2">
        <w:rPr>
          <w:rFonts w:eastAsia="Calibri" w:cs="Open Sans"/>
          <w:color w:val="000000"/>
          <w:szCs w:val="24"/>
          <w:lang w:eastAsia="pl-PL"/>
        </w:rPr>
        <w:t>).</w:t>
      </w:r>
    </w:p>
    <w:p w14:paraId="2F1D672F" w14:textId="77777777" w:rsidR="004F09C2" w:rsidRPr="004F09C2" w:rsidRDefault="004F09C2" w:rsidP="004F09C2">
      <w:pPr>
        <w:suppressAutoHyphens/>
        <w:spacing w:after="123" w:line="360" w:lineRule="auto"/>
        <w:jc w:val="both"/>
        <w:rPr>
          <w:rFonts w:eastAsia="Calibri" w:cs="Open Sans"/>
          <w:color w:val="000000"/>
          <w:szCs w:val="24"/>
          <w:lang w:eastAsia="pl-PL"/>
        </w:rPr>
      </w:pPr>
      <w:r w:rsidRPr="004F09C2">
        <w:rPr>
          <w:rFonts w:eastAsia="Calibri" w:cs="Open Sans"/>
          <w:color w:val="000000"/>
          <w:szCs w:val="24"/>
          <w:lang w:eastAsia="pl-PL"/>
        </w:rPr>
        <w:t xml:space="preserve">Dzięki zaawansowanym technologiom izolacji gondoli, hałas mechaniczny został w stosowanych obecnie modelach turbin ograniczony do poziomu poniżej szumu aerodynamicznego. Wynika to również z faktu, iż poziom emitowanego hałasu mechanicznego nie wzrasta wraz ze wzrostem wielkości turbiny w takim tempie, jak obserwuje się to w przypadku szumu aerodynamicznego. W związku z tym, że źródłem szumu aerodynamicznego jest przepływające przez łopaty wirnika powietrze, hałas ten jest nieunikniony i dominuje w bezpośrednim sąsiedztwie farmy wiatrowej.  Pomimo zmian konstrukcyjnych, mających na celu obniżenie natężenia szumu aerodynamicznego poprzez obniżenie „prędkości końcówek” (najlepiej tak, by nie przekraczała ona 65 m/s [W specyfikacji technicznej turbin wiatrowych producenci podają zakres „prędkości końcówek”. O ile dolna granica jest dość niska, górna granica zwykle przekracza próg 65 m/s, np. </w:t>
      </w:r>
      <w:proofErr w:type="spellStart"/>
      <w:r w:rsidRPr="004F09C2">
        <w:rPr>
          <w:rFonts w:eastAsia="Calibri" w:cs="Open Sans"/>
          <w:color w:val="000000"/>
          <w:szCs w:val="24"/>
          <w:lang w:eastAsia="pl-PL"/>
        </w:rPr>
        <w:t>Enercon</w:t>
      </w:r>
      <w:proofErr w:type="spellEnd"/>
      <w:r w:rsidRPr="004F09C2">
        <w:rPr>
          <w:rFonts w:eastAsia="Calibri" w:cs="Open Sans"/>
          <w:color w:val="000000"/>
          <w:szCs w:val="24"/>
          <w:lang w:eastAsia="pl-PL"/>
        </w:rPr>
        <w:t xml:space="preserve"> E-70: 22-80 m/s, </w:t>
      </w:r>
      <w:proofErr w:type="spellStart"/>
      <w:r w:rsidRPr="004F09C2">
        <w:rPr>
          <w:rFonts w:eastAsia="Calibri" w:cs="Open Sans"/>
          <w:color w:val="000000"/>
          <w:szCs w:val="24"/>
          <w:lang w:eastAsia="pl-PL"/>
        </w:rPr>
        <w:t>Enercon</w:t>
      </w:r>
      <w:proofErr w:type="spellEnd"/>
      <w:r w:rsidRPr="004F09C2">
        <w:rPr>
          <w:rFonts w:eastAsia="Calibri" w:cs="Open Sans"/>
          <w:color w:val="000000"/>
          <w:szCs w:val="24"/>
          <w:lang w:eastAsia="pl-PL"/>
        </w:rPr>
        <w:t xml:space="preserve"> E-82: 25-80 m/s]) czy też wprowadzenie regulacji ustawienia kąta łopat (tzw. </w:t>
      </w:r>
      <w:proofErr w:type="spellStart"/>
      <w:r w:rsidRPr="004F09C2">
        <w:rPr>
          <w:rFonts w:eastAsia="Calibri" w:cs="Open Sans"/>
          <w:color w:val="000000"/>
          <w:szCs w:val="24"/>
          <w:lang w:eastAsia="pl-PL"/>
        </w:rPr>
        <w:t>pitch</w:t>
      </w:r>
      <w:proofErr w:type="spellEnd"/>
      <w:r w:rsidRPr="004F09C2">
        <w:rPr>
          <w:rFonts w:eastAsia="Calibri" w:cs="Open Sans"/>
          <w:color w:val="000000"/>
          <w:szCs w:val="24"/>
          <w:lang w:eastAsia="pl-PL"/>
        </w:rPr>
        <w:t xml:space="preserve"> </w:t>
      </w:r>
      <w:proofErr w:type="spellStart"/>
      <w:r w:rsidRPr="004F09C2">
        <w:rPr>
          <w:rFonts w:eastAsia="Calibri" w:cs="Open Sans"/>
          <w:color w:val="000000"/>
          <w:szCs w:val="24"/>
          <w:lang w:eastAsia="pl-PL"/>
        </w:rPr>
        <w:t>control</w:t>
      </w:r>
      <w:proofErr w:type="spellEnd"/>
      <w:r w:rsidRPr="004F09C2">
        <w:rPr>
          <w:rFonts w:eastAsia="Calibri" w:cs="Open Sans"/>
          <w:color w:val="000000"/>
          <w:szCs w:val="24"/>
          <w:lang w:eastAsia="pl-PL"/>
        </w:rPr>
        <w:t xml:space="preserve"> system), hałas ten został już w znacznym stopniu ograniczony, ale niestety nie udało się go całkowicie wyeliminować. Natężenie emitowanego przez farmę hałasu uzależnione jest od wielu czynników, przede wszystkim od:</w:t>
      </w:r>
    </w:p>
    <w:p w14:paraId="160C364A" w14:textId="77777777" w:rsidR="004F09C2" w:rsidRPr="004F09C2" w:rsidRDefault="004F09C2">
      <w:pPr>
        <w:numPr>
          <w:ilvl w:val="0"/>
          <w:numId w:val="100"/>
        </w:numPr>
        <w:suppressAutoHyphens/>
        <w:spacing w:after="123" w:line="360" w:lineRule="auto"/>
        <w:jc w:val="both"/>
        <w:rPr>
          <w:rFonts w:eastAsia="Calibri" w:cs="Open Sans"/>
          <w:color w:val="000000"/>
          <w:szCs w:val="24"/>
          <w:lang w:eastAsia="pl-PL"/>
        </w:rPr>
      </w:pPr>
      <w:r w:rsidRPr="004F09C2">
        <w:rPr>
          <w:rFonts w:eastAsia="Calibri" w:cs="Open Sans"/>
          <w:color w:val="000000"/>
          <w:szCs w:val="24"/>
          <w:lang w:eastAsia="pl-PL"/>
        </w:rPr>
        <w:t>sposobu rozmieszczenia turbin w obrębie farmy oraz ich modelu,</w:t>
      </w:r>
    </w:p>
    <w:p w14:paraId="6D8B81E8" w14:textId="77777777" w:rsidR="004F09C2" w:rsidRPr="004F09C2" w:rsidRDefault="004F09C2">
      <w:pPr>
        <w:numPr>
          <w:ilvl w:val="0"/>
          <w:numId w:val="100"/>
        </w:numPr>
        <w:suppressAutoHyphens/>
        <w:spacing w:after="123" w:line="360" w:lineRule="auto"/>
        <w:jc w:val="both"/>
        <w:rPr>
          <w:rFonts w:eastAsia="Calibri" w:cs="Open Sans"/>
          <w:color w:val="000000"/>
          <w:szCs w:val="24"/>
          <w:lang w:eastAsia="pl-PL"/>
        </w:rPr>
      </w:pPr>
      <w:r w:rsidRPr="004F09C2">
        <w:rPr>
          <w:rFonts w:eastAsia="Calibri" w:cs="Open Sans"/>
          <w:color w:val="000000"/>
          <w:szCs w:val="24"/>
          <w:lang w:eastAsia="pl-PL"/>
        </w:rPr>
        <w:t>ukształtowania terenu,</w:t>
      </w:r>
    </w:p>
    <w:p w14:paraId="1C0396FF" w14:textId="77777777" w:rsidR="004F09C2" w:rsidRPr="004F09C2" w:rsidRDefault="004F09C2">
      <w:pPr>
        <w:numPr>
          <w:ilvl w:val="0"/>
          <w:numId w:val="100"/>
        </w:numPr>
        <w:suppressAutoHyphens/>
        <w:spacing w:after="123" w:line="360" w:lineRule="auto"/>
        <w:jc w:val="both"/>
        <w:rPr>
          <w:rFonts w:eastAsia="Calibri" w:cs="Open Sans"/>
          <w:color w:val="000000"/>
          <w:szCs w:val="24"/>
          <w:lang w:eastAsia="pl-PL"/>
        </w:rPr>
      </w:pPr>
      <w:r w:rsidRPr="004F09C2">
        <w:rPr>
          <w:rFonts w:eastAsia="Calibri" w:cs="Open Sans"/>
          <w:color w:val="000000"/>
          <w:szCs w:val="24"/>
          <w:lang w:eastAsia="pl-PL"/>
        </w:rPr>
        <w:t>prędkości i kierunku wiatru oraz</w:t>
      </w:r>
    </w:p>
    <w:p w14:paraId="50C475E6" w14:textId="77777777" w:rsidR="004F09C2" w:rsidRPr="004F09C2" w:rsidRDefault="004F09C2">
      <w:pPr>
        <w:numPr>
          <w:ilvl w:val="0"/>
          <w:numId w:val="100"/>
        </w:numPr>
        <w:suppressAutoHyphens/>
        <w:spacing w:after="123" w:line="360" w:lineRule="auto"/>
        <w:jc w:val="both"/>
        <w:rPr>
          <w:rFonts w:eastAsia="Calibri" w:cs="Open Sans"/>
          <w:color w:val="000000"/>
          <w:szCs w:val="24"/>
          <w:lang w:eastAsia="pl-PL"/>
        </w:rPr>
      </w:pPr>
      <w:r w:rsidRPr="004F09C2">
        <w:rPr>
          <w:rFonts w:eastAsia="Calibri" w:cs="Open Sans"/>
          <w:color w:val="000000"/>
          <w:szCs w:val="24"/>
          <w:lang w:eastAsia="pl-PL"/>
        </w:rPr>
        <w:t>rozchodzenia się fal dźwiękowych w powietrzu.</w:t>
      </w:r>
    </w:p>
    <w:p w14:paraId="2FE16757" w14:textId="69BB3C32" w:rsidR="004F09C2" w:rsidRPr="004F09C2" w:rsidRDefault="004F09C2" w:rsidP="004F09C2">
      <w:pPr>
        <w:suppressAutoHyphens/>
        <w:spacing w:after="123" w:line="360" w:lineRule="auto"/>
        <w:jc w:val="both"/>
        <w:rPr>
          <w:rFonts w:eastAsia="Calibri" w:cs="Open Sans"/>
          <w:color w:val="000000"/>
          <w:szCs w:val="24"/>
          <w:lang w:eastAsia="pl-PL"/>
        </w:rPr>
      </w:pPr>
      <w:r w:rsidRPr="004F09C2">
        <w:rPr>
          <w:rFonts w:eastAsia="Calibri" w:cs="Open Sans"/>
          <w:color w:val="000000"/>
          <w:szCs w:val="24"/>
          <w:lang w:eastAsia="pl-PL"/>
        </w:rPr>
        <w:t xml:space="preserve">Przykładowo, wraz ze wzrostem prędkości wiatru wzrasta poziom szumu aerodynamicznego emitowanego przez turbinę. Jednocześnie jednak wzrasta natężenie szumu wiatru, który w dużym stopniu maskuje dźwięki emitowane przez turbinę.  To, w jaki sposób człowiek będzie odbierać dźwięki emitowane przez turbiny (czy będą one dla niego uciążliwe czy nie), w głównej mierze uzależnione jest od poziomu tzw. hałasu tła oraz od odległości od farmy.  Jeżeli natężenie hałasu tła jest zbliżone do poziomu hałasu emitowanego przez pracującą turbinę, dźwięki emitowane przez farmę wiatrową stają się właściwie „nierozróżnialne” od otoczenia.  Należy zatem na terenie, na którym planowana jest FW wykonać pomiary tła akustycznego. Podstawowym sposobem na ograniczenie uciążliwości hałasu generowanego przez elektrownie wiatrowe jest utrzymanie </w:t>
      </w:r>
      <w:r w:rsidRPr="004F09C2">
        <w:rPr>
          <w:rFonts w:eastAsia="Calibri" w:cs="Open Sans"/>
          <w:color w:val="000000"/>
          <w:szCs w:val="24"/>
          <w:lang w:eastAsia="pl-PL"/>
        </w:rPr>
        <w:lastRenderedPageBreak/>
        <w:t>odpowiedniej odległości tych instalacji od terenów, dla których wyznaczono normy w zakresie klimatu akustycznego. Odległość ta powinna wynikać z przeprowadzonych przez ekspertów analiz.</w:t>
      </w:r>
    </w:p>
    <w:p w14:paraId="1C71F8AA" w14:textId="62567BFB" w:rsidR="00080473" w:rsidRPr="00EA1D6F" w:rsidRDefault="00080473"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Analiza działań </w:t>
      </w:r>
      <w:r w:rsidR="00865D45" w:rsidRPr="00EA1D6F">
        <w:rPr>
          <w:rFonts w:eastAsia="Calibri" w:cs="Open Sans"/>
          <w:color w:val="000000"/>
          <w:szCs w:val="20"/>
          <w:lang w:eastAsia="pl-PL"/>
        </w:rPr>
        <w:t xml:space="preserve">zaplanowanych </w:t>
      </w:r>
      <w:r w:rsidRPr="00EA1D6F">
        <w:rPr>
          <w:rFonts w:eastAsia="Calibri" w:cs="Open Sans"/>
          <w:color w:val="000000"/>
          <w:szCs w:val="20"/>
          <w:lang w:eastAsia="pl-PL"/>
        </w:rPr>
        <w:t xml:space="preserve">w </w:t>
      </w:r>
      <w:r w:rsidR="00901FBE" w:rsidRPr="00EA1D6F">
        <w:rPr>
          <w:rFonts w:eastAsia="Calibri" w:cs="Open Sans"/>
          <w:color w:val="000000"/>
          <w:szCs w:val="20"/>
          <w:lang w:eastAsia="pl-PL"/>
        </w:rPr>
        <w:t>Strategii</w:t>
      </w:r>
      <w:r w:rsidRPr="00EA1D6F">
        <w:rPr>
          <w:rFonts w:eastAsia="Calibri" w:cs="Open Sans"/>
          <w:color w:val="000000"/>
          <w:szCs w:val="20"/>
          <w:lang w:eastAsia="pl-PL"/>
        </w:rPr>
        <w:t xml:space="preserve"> pozw</w:t>
      </w:r>
      <w:r w:rsidR="00865D45" w:rsidRPr="00EA1D6F">
        <w:rPr>
          <w:rFonts w:eastAsia="Calibri" w:cs="Open Sans"/>
          <w:color w:val="000000"/>
          <w:szCs w:val="20"/>
          <w:lang w:eastAsia="pl-PL"/>
        </w:rPr>
        <w:t>oliła</w:t>
      </w:r>
      <w:r w:rsidRPr="00EA1D6F">
        <w:rPr>
          <w:rFonts w:eastAsia="Calibri" w:cs="Open Sans"/>
          <w:color w:val="000000"/>
          <w:szCs w:val="20"/>
          <w:lang w:eastAsia="pl-PL"/>
        </w:rPr>
        <w:t xml:space="preserve"> stwierdzić</w:t>
      </w:r>
      <w:r w:rsidR="00865D45" w:rsidRPr="00EA1D6F">
        <w:rPr>
          <w:rFonts w:eastAsia="Calibri" w:cs="Open Sans"/>
          <w:color w:val="000000"/>
          <w:szCs w:val="20"/>
          <w:lang w:eastAsia="pl-PL"/>
        </w:rPr>
        <w:t>, że</w:t>
      </w:r>
      <w:r w:rsidRPr="00EA1D6F">
        <w:rPr>
          <w:rFonts w:eastAsia="Calibri" w:cs="Open Sans"/>
          <w:color w:val="000000"/>
          <w:szCs w:val="20"/>
          <w:lang w:eastAsia="pl-PL"/>
        </w:rPr>
        <w:t xml:space="preserve"> </w:t>
      </w:r>
      <w:r w:rsidR="00865D45" w:rsidRPr="00EA1D6F">
        <w:rPr>
          <w:rFonts w:eastAsia="Calibri" w:cs="Open Sans"/>
          <w:color w:val="000000"/>
          <w:szCs w:val="20"/>
          <w:lang w:eastAsia="pl-PL"/>
        </w:rPr>
        <w:t>nie</w:t>
      </w:r>
      <w:r w:rsidRPr="00EA1D6F">
        <w:rPr>
          <w:rFonts w:eastAsia="Calibri" w:cs="Open Sans"/>
          <w:color w:val="000000"/>
          <w:szCs w:val="20"/>
          <w:lang w:eastAsia="pl-PL"/>
        </w:rPr>
        <w:t xml:space="preserve"> przewid</w:t>
      </w:r>
      <w:r w:rsidR="00865D45" w:rsidRPr="00EA1D6F">
        <w:rPr>
          <w:rFonts w:eastAsia="Calibri" w:cs="Open Sans"/>
          <w:color w:val="000000"/>
          <w:szCs w:val="20"/>
          <w:lang w:eastAsia="pl-PL"/>
        </w:rPr>
        <w:t>uje się</w:t>
      </w:r>
      <w:r w:rsidRPr="00EA1D6F">
        <w:rPr>
          <w:rFonts w:eastAsia="Calibri" w:cs="Open Sans"/>
          <w:color w:val="000000"/>
          <w:szCs w:val="20"/>
          <w:lang w:eastAsia="pl-PL"/>
        </w:rPr>
        <w:t xml:space="preserve"> znacząc</w:t>
      </w:r>
      <w:r w:rsidR="00865D45" w:rsidRPr="00EA1D6F">
        <w:rPr>
          <w:rFonts w:eastAsia="Calibri" w:cs="Open Sans"/>
          <w:color w:val="000000"/>
          <w:szCs w:val="20"/>
          <w:lang w:eastAsia="pl-PL"/>
        </w:rPr>
        <w:t>ego</w:t>
      </w:r>
      <w:r w:rsidRPr="00EA1D6F">
        <w:rPr>
          <w:rFonts w:eastAsia="Calibri" w:cs="Open Sans"/>
          <w:color w:val="000000"/>
          <w:szCs w:val="20"/>
          <w:lang w:eastAsia="pl-PL"/>
        </w:rPr>
        <w:t xml:space="preserve"> oddziaływa</w:t>
      </w:r>
      <w:r w:rsidR="00865D45" w:rsidRPr="00EA1D6F">
        <w:rPr>
          <w:rFonts w:eastAsia="Calibri" w:cs="Open Sans"/>
          <w:color w:val="000000"/>
          <w:szCs w:val="20"/>
          <w:lang w:eastAsia="pl-PL"/>
        </w:rPr>
        <w:t>nia</w:t>
      </w:r>
      <w:r w:rsidRPr="00EA1D6F">
        <w:rPr>
          <w:rFonts w:eastAsia="Calibri" w:cs="Open Sans"/>
          <w:color w:val="000000"/>
          <w:szCs w:val="20"/>
          <w:lang w:eastAsia="pl-PL"/>
        </w:rPr>
        <w:t xml:space="preserve"> na pogorszenie stanu klimatu akustycznego. Krótkotrwałe negatywne oddziaływania mogą pojawić się jedynie na etapie realizacji inwestycji (np. przebudowy drogi). Jednak w konsekwencji prowadzonych prac (np. modernizacji nawierzchni) osiągnięta zostanie trwała poprawa jakości klimatu akustycznego.</w:t>
      </w:r>
    </w:p>
    <w:p w14:paraId="5B5D551E" w14:textId="7048EA3F" w:rsidR="00080473" w:rsidRPr="00EA1D6F" w:rsidRDefault="00080473"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Oddziaływanie na środowisko budowy nowych dróg jest odmienne od realizacji prac modernizacyjnych na istniejących już drogach i zwykle powoduje przeniesienie negatywnego oddziaływania akustycznego, w tym stałego z jednego miejsca w inne.</w:t>
      </w:r>
    </w:p>
    <w:p w14:paraId="7DF4F722" w14:textId="0B65273C" w:rsidR="005D097B" w:rsidRPr="00EA1D6F" w:rsidRDefault="00080473"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Realizacja inwestycji w zakresie infrastruktu</w:t>
      </w:r>
      <w:r w:rsidR="00422E67" w:rsidRPr="00EA1D6F">
        <w:rPr>
          <w:rFonts w:eastAsia="Calibri" w:cs="Open Sans"/>
          <w:color w:val="000000"/>
          <w:szCs w:val="20"/>
          <w:lang w:eastAsia="pl-PL"/>
        </w:rPr>
        <w:t>ry drogowej zostanie poprzedzon</w:t>
      </w:r>
      <w:r w:rsidR="00422E67" w:rsidRPr="00EA1D6F">
        <w:rPr>
          <w:rFonts w:eastAsia="Calibri" w:cs="Open Sans"/>
          <w:color w:val="000000" w:themeColor="text1"/>
          <w:szCs w:val="20"/>
          <w:lang w:eastAsia="pl-PL"/>
        </w:rPr>
        <w:t>a</w:t>
      </w:r>
      <w:r w:rsidRPr="00EA1D6F">
        <w:rPr>
          <w:rFonts w:eastAsia="Calibri" w:cs="Open Sans"/>
          <w:color w:val="000000"/>
          <w:szCs w:val="20"/>
          <w:lang w:eastAsia="pl-PL"/>
        </w:rPr>
        <w:t xml:space="preserve"> proce</w:t>
      </w:r>
      <w:r w:rsidR="00422E67" w:rsidRPr="00EA1D6F">
        <w:rPr>
          <w:rFonts w:eastAsia="Calibri" w:cs="Open Sans"/>
          <w:color w:val="000000"/>
          <w:szCs w:val="20"/>
          <w:lang w:eastAsia="pl-PL"/>
        </w:rPr>
        <w:t>dur</w:t>
      </w:r>
      <w:r w:rsidR="00422E67" w:rsidRPr="00EA1D6F">
        <w:rPr>
          <w:rFonts w:eastAsia="Calibri" w:cs="Open Sans"/>
          <w:color w:val="000000" w:themeColor="text1"/>
          <w:szCs w:val="20"/>
          <w:lang w:eastAsia="pl-PL"/>
        </w:rPr>
        <w:t>ą</w:t>
      </w:r>
      <w:r w:rsidRPr="00EA1D6F">
        <w:rPr>
          <w:rFonts w:eastAsia="Calibri" w:cs="Open Sans"/>
          <w:color w:val="000000"/>
          <w:szCs w:val="20"/>
          <w:lang w:eastAsia="pl-PL"/>
        </w:rPr>
        <w:t xml:space="preserve"> oddziaływania na środowisko, jeżeli jest ona wymagana przepisami ustawy </w:t>
      </w:r>
      <w:proofErr w:type="spellStart"/>
      <w:r w:rsidRPr="00EA1D6F">
        <w:rPr>
          <w:rFonts w:eastAsia="Calibri" w:cs="Open Sans"/>
          <w:color w:val="000000"/>
          <w:szCs w:val="20"/>
          <w:lang w:eastAsia="pl-PL"/>
        </w:rPr>
        <w:t>ooś</w:t>
      </w:r>
      <w:proofErr w:type="spellEnd"/>
      <w:r w:rsidRPr="00EA1D6F">
        <w:rPr>
          <w:rFonts w:eastAsia="Calibri" w:cs="Open Sans"/>
          <w:color w:val="000000"/>
          <w:szCs w:val="20"/>
          <w:lang w:eastAsia="pl-PL"/>
        </w:rPr>
        <w:t>, w ramach której zostaną przeprowadzone obliczenia prognozowanej emisji hałasu, a decyzja o środowiskowych uwarunkowaniach będzie określać warunki korzystania ze środowiska uwzględniając obowiązujące normy. Zakłada się, że uciążliwość inwestycji realizowanych w ramach Strategii ograniczać się będzie do uciążliwości w granicach władania poszczególnych inwestycji i nie będzie przekraczać dopuszczalnych norm określonych ww. rozporządzeniem.</w:t>
      </w:r>
    </w:p>
    <w:p w14:paraId="02D092EB" w14:textId="77777777" w:rsidR="00C04D85" w:rsidRPr="00EA1D6F" w:rsidRDefault="00C04D85"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Przygotowanie i promocja oferty inwestycyjnej Gminy pozwoli na skoncentrowanie zabudowy przemysłowej w obrębie terenów inwestycyjnych, co spowoduje lokalny wzrost poziomu hałasu, jednakże pozwoli na zmniejszenie uciążliwości akustycznej na obszarach mieszkaniowych lub innych terenach chronionych. </w:t>
      </w:r>
    </w:p>
    <w:p w14:paraId="7D9BADEB" w14:textId="6296EDDF" w:rsidR="00C04D85" w:rsidRPr="00EA1D6F" w:rsidRDefault="00C04D85" w:rsidP="00EA1D6F">
      <w:pPr>
        <w:spacing w:after="123" w:line="360" w:lineRule="auto"/>
        <w:jc w:val="both"/>
        <w:rPr>
          <w:rFonts w:eastAsia="Calibri" w:cs="Open Sans"/>
          <w:color w:val="000000"/>
          <w:szCs w:val="20"/>
          <w:lang w:eastAsia="pl-PL"/>
        </w:rPr>
      </w:pPr>
      <w:r w:rsidRPr="00EA1D6F">
        <w:rPr>
          <w:rFonts w:eastAsia="Calibri" w:cs="Open Sans"/>
          <w:color w:val="000000"/>
          <w:szCs w:val="20"/>
          <w:lang w:eastAsia="pl-PL"/>
        </w:rPr>
        <w:t xml:space="preserve">W ramach Strategii Rozwoju Gminy </w:t>
      </w:r>
      <w:r w:rsidR="00755FB7">
        <w:rPr>
          <w:rFonts w:eastAsia="Calibri" w:cs="Open Sans"/>
          <w:color w:val="000000"/>
          <w:szCs w:val="20"/>
          <w:lang w:eastAsia="pl-PL"/>
        </w:rPr>
        <w:t xml:space="preserve">Bedlno </w:t>
      </w:r>
      <w:r w:rsidRPr="00EA1D6F">
        <w:rPr>
          <w:rFonts w:eastAsia="Calibri" w:cs="Open Sans"/>
          <w:color w:val="000000"/>
          <w:szCs w:val="20"/>
          <w:lang w:eastAsia="pl-PL"/>
        </w:rPr>
        <w:t>na lata 202</w:t>
      </w:r>
      <w:r w:rsidR="00755FB7">
        <w:rPr>
          <w:rFonts w:eastAsia="Calibri" w:cs="Open Sans"/>
          <w:color w:val="000000"/>
          <w:szCs w:val="20"/>
          <w:lang w:eastAsia="pl-PL"/>
        </w:rPr>
        <w:t>7</w:t>
      </w:r>
      <w:r w:rsidRPr="00EA1D6F">
        <w:rPr>
          <w:rFonts w:eastAsia="Calibri" w:cs="Open Sans"/>
          <w:color w:val="000000"/>
          <w:szCs w:val="20"/>
          <w:lang w:eastAsia="pl-PL"/>
        </w:rPr>
        <w:t>-203</w:t>
      </w:r>
      <w:r w:rsidR="00755FB7">
        <w:rPr>
          <w:rFonts w:eastAsia="Calibri" w:cs="Open Sans"/>
          <w:color w:val="000000"/>
          <w:szCs w:val="20"/>
          <w:lang w:eastAsia="pl-PL"/>
        </w:rPr>
        <w:t>7</w:t>
      </w:r>
      <w:r w:rsidRPr="00EA1D6F">
        <w:rPr>
          <w:rFonts w:eastAsia="Calibri" w:cs="Open Sans"/>
          <w:color w:val="000000"/>
          <w:szCs w:val="20"/>
          <w:lang w:eastAsia="pl-PL"/>
        </w:rPr>
        <w:t xml:space="preserve"> nie zaplanowano kierunków działań, które mogłyby przyczynić się do emisji pól elektromagnetycznych.</w:t>
      </w:r>
    </w:p>
    <w:p w14:paraId="18BCE0C3" w14:textId="77777777" w:rsidR="00080473" w:rsidRPr="00080473" w:rsidRDefault="00080473" w:rsidP="00956ED1">
      <w:pPr>
        <w:pStyle w:val="Styl15"/>
        <w:rPr>
          <w:rFonts w:eastAsia="Calibri"/>
          <w:lang w:eastAsia="pl-PL"/>
        </w:rPr>
      </w:pPr>
      <w:bookmarkStart w:id="108" w:name="_Toc97580694"/>
      <w:bookmarkStart w:id="109" w:name="_Toc241616798"/>
      <w:r w:rsidRPr="00080473">
        <w:rPr>
          <w:rFonts w:eastAsia="Calibri"/>
          <w:lang w:eastAsia="pl-PL"/>
        </w:rPr>
        <w:t>Zasoby naturalne</w:t>
      </w:r>
      <w:bookmarkEnd w:id="108"/>
      <w:bookmarkEnd w:id="109"/>
      <w:r w:rsidRPr="00080473">
        <w:rPr>
          <w:rFonts w:eastAsia="Calibri"/>
          <w:lang w:eastAsia="pl-PL"/>
        </w:rPr>
        <w:t xml:space="preserve"> </w:t>
      </w:r>
    </w:p>
    <w:p w14:paraId="38F8B130" w14:textId="0D6413D2" w:rsidR="003B4EFE" w:rsidRPr="00BC370F" w:rsidRDefault="00080473" w:rsidP="00B967CD">
      <w:pPr>
        <w:spacing w:after="4" w:line="360" w:lineRule="auto"/>
        <w:jc w:val="both"/>
        <w:rPr>
          <w:rFonts w:eastAsia="Calibri" w:cs="Open Sans"/>
          <w:color w:val="000000"/>
          <w:szCs w:val="20"/>
          <w:lang w:eastAsia="pl-PL"/>
        </w:rPr>
      </w:pPr>
      <w:r w:rsidRPr="00BC370F">
        <w:rPr>
          <w:rFonts w:eastAsia="Calibri" w:cs="Open Sans"/>
          <w:color w:val="000000"/>
          <w:szCs w:val="20"/>
          <w:lang w:eastAsia="pl-PL"/>
        </w:rPr>
        <w:t xml:space="preserve">Realizacja wskazanych działań w ramach niniejszego obszaru będzie miała w większości pozytywny wpływ na zasoby naturalne </w:t>
      </w:r>
      <w:r w:rsidR="00185508" w:rsidRPr="00BC370F">
        <w:rPr>
          <w:rFonts w:eastAsia="Calibri" w:cs="Open Sans"/>
          <w:color w:val="000000"/>
          <w:szCs w:val="20"/>
          <w:lang w:eastAsia="pl-PL"/>
        </w:rPr>
        <w:t>Gminy</w:t>
      </w:r>
      <w:r w:rsidRPr="00BC370F">
        <w:rPr>
          <w:rFonts w:eastAsia="Calibri" w:cs="Open Sans"/>
          <w:color w:val="000000"/>
          <w:szCs w:val="20"/>
          <w:lang w:eastAsia="pl-PL"/>
        </w:rPr>
        <w:t>. Nastąpi poprawa stanu środowiska naturalnego, a tym samym warunków i jakości życia. W ramach planowanych działań nie planuje się realizacji jakichkolwiek zadań lub wytworzenia infrastruktury, które mogłyby negatywnie wpływać na stan zasobów naturalnych</w:t>
      </w:r>
      <w:r w:rsidR="001A0F86" w:rsidRPr="00BC370F">
        <w:rPr>
          <w:rFonts w:eastAsia="Calibri" w:cs="Open Sans"/>
          <w:color w:val="000000"/>
          <w:szCs w:val="20"/>
          <w:lang w:eastAsia="pl-PL"/>
        </w:rPr>
        <w:t xml:space="preserve">. </w:t>
      </w:r>
      <w:r w:rsidR="003B4EFE" w:rsidRPr="00BC370F">
        <w:rPr>
          <w:rFonts w:eastAsia="Calibri" w:cs="Open Sans"/>
          <w:color w:val="000000"/>
          <w:szCs w:val="20"/>
          <w:lang w:eastAsia="pl-PL"/>
        </w:rPr>
        <w:t xml:space="preserve">Odstąpienie od realizacji założeń Strategii byłoby utratą szansy na realizację działań sprzyjających rozwojowi gospodarki niskoemisyjnej i gospodarki o obiegu zamkniętym. Wynika to z tego, że w wyniku realizacji kierunków wskazanych w projekcie </w:t>
      </w:r>
      <w:r w:rsidR="004D47BC" w:rsidRPr="00BC370F">
        <w:rPr>
          <w:rFonts w:eastAsia="Calibri" w:cs="Open Sans"/>
          <w:color w:val="000000"/>
          <w:szCs w:val="20"/>
          <w:lang w:eastAsia="pl-PL"/>
        </w:rPr>
        <w:t>Strategii</w:t>
      </w:r>
      <w:r w:rsidR="003B4EFE" w:rsidRPr="00BC370F">
        <w:rPr>
          <w:rFonts w:eastAsia="Calibri" w:cs="Open Sans"/>
          <w:color w:val="000000"/>
          <w:szCs w:val="20"/>
          <w:lang w:eastAsia="pl-PL"/>
        </w:rPr>
        <w:t xml:space="preserve"> możliwe będzie:</w:t>
      </w:r>
    </w:p>
    <w:p w14:paraId="6DC95795" w14:textId="77777777" w:rsidR="003B4EFE" w:rsidRPr="00BC370F" w:rsidRDefault="003B4EFE">
      <w:pPr>
        <w:pStyle w:val="Akapitzlist"/>
        <w:numPr>
          <w:ilvl w:val="0"/>
          <w:numId w:val="53"/>
        </w:numPr>
        <w:spacing w:after="4" w:line="360" w:lineRule="auto"/>
        <w:rPr>
          <w:rFonts w:ascii="Open Sans" w:hAnsi="Open Sans" w:cs="Open Sans"/>
          <w:szCs w:val="20"/>
          <w:lang w:eastAsia="pl-PL"/>
        </w:rPr>
      </w:pPr>
      <w:r w:rsidRPr="00BC370F">
        <w:rPr>
          <w:rFonts w:ascii="Open Sans" w:hAnsi="Open Sans" w:cs="Open Sans"/>
          <w:szCs w:val="20"/>
          <w:lang w:eastAsia="pl-PL"/>
        </w:rPr>
        <w:lastRenderedPageBreak/>
        <w:t>zmniejszenie zapotrzebowania na nieodnawialne surowce energetyczne i mineralne,</w:t>
      </w:r>
    </w:p>
    <w:p w14:paraId="3AFD10D3" w14:textId="77777777" w:rsidR="003B4EFE" w:rsidRPr="00BC370F" w:rsidRDefault="003B4EFE">
      <w:pPr>
        <w:pStyle w:val="Akapitzlist"/>
        <w:numPr>
          <w:ilvl w:val="0"/>
          <w:numId w:val="53"/>
        </w:numPr>
        <w:spacing w:after="4" w:line="360" w:lineRule="auto"/>
        <w:rPr>
          <w:rFonts w:ascii="Open Sans" w:hAnsi="Open Sans" w:cs="Open Sans"/>
          <w:szCs w:val="20"/>
          <w:lang w:eastAsia="pl-PL"/>
        </w:rPr>
      </w:pPr>
      <w:r w:rsidRPr="00BC370F">
        <w:rPr>
          <w:rFonts w:ascii="Open Sans" w:hAnsi="Open Sans" w:cs="Open Sans"/>
          <w:szCs w:val="20"/>
          <w:lang w:eastAsia="pl-PL"/>
        </w:rPr>
        <w:t>wspieranie projektów z dziedziny gospodarki o obiegu zamkniętym,</w:t>
      </w:r>
    </w:p>
    <w:p w14:paraId="310485B8" w14:textId="0CAA5BD3" w:rsidR="00080473" w:rsidRPr="00BC370F" w:rsidRDefault="003B4EFE">
      <w:pPr>
        <w:pStyle w:val="Akapitzlist"/>
        <w:numPr>
          <w:ilvl w:val="0"/>
          <w:numId w:val="53"/>
        </w:numPr>
        <w:spacing w:after="4" w:line="360" w:lineRule="auto"/>
        <w:rPr>
          <w:rFonts w:ascii="Open Sans" w:hAnsi="Open Sans" w:cs="Open Sans"/>
          <w:szCs w:val="20"/>
          <w:lang w:eastAsia="pl-PL"/>
        </w:rPr>
      </w:pPr>
      <w:r w:rsidRPr="00BC370F">
        <w:rPr>
          <w:rFonts w:ascii="Open Sans" w:hAnsi="Open Sans" w:cs="Open Sans"/>
          <w:szCs w:val="20"/>
          <w:lang w:eastAsia="pl-PL"/>
        </w:rPr>
        <w:t>wspieranie projektów związanych z wykorzystaniem odnawialnych źródeł energii.</w:t>
      </w:r>
    </w:p>
    <w:p w14:paraId="158AABDA" w14:textId="77777777" w:rsidR="00080473" w:rsidRPr="00080473" w:rsidRDefault="00080473" w:rsidP="00956ED1">
      <w:pPr>
        <w:pStyle w:val="Styl15"/>
        <w:rPr>
          <w:rFonts w:eastAsia="Calibri"/>
          <w:lang w:eastAsia="pl-PL"/>
        </w:rPr>
      </w:pPr>
      <w:bookmarkStart w:id="110" w:name="_Toc97580695"/>
      <w:bookmarkStart w:id="111" w:name="_Toc241616799"/>
      <w:r w:rsidRPr="00080473">
        <w:rPr>
          <w:rFonts w:eastAsia="Calibri"/>
          <w:lang w:eastAsia="pl-PL"/>
        </w:rPr>
        <w:t>Zabytki i dobra materialne</w:t>
      </w:r>
      <w:bookmarkEnd w:id="110"/>
      <w:bookmarkEnd w:id="111"/>
      <w:r w:rsidRPr="00080473">
        <w:rPr>
          <w:rFonts w:eastAsia="Calibri"/>
          <w:lang w:eastAsia="pl-PL"/>
        </w:rPr>
        <w:t xml:space="preserve"> </w:t>
      </w:r>
    </w:p>
    <w:p w14:paraId="502425EB" w14:textId="77777777" w:rsidR="00CF71FF" w:rsidRPr="004C0D55" w:rsidRDefault="00080473" w:rsidP="00CF71FF">
      <w:pPr>
        <w:pStyle w:val="Bezodstpw"/>
        <w:spacing w:line="360" w:lineRule="auto"/>
        <w:jc w:val="both"/>
        <w:rPr>
          <w:rFonts w:ascii="Open Sans" w:hAnsi="Open Sans" w:cs="Open Sans"/>
          <w:lang w:eastAsia="pl-PL"/>
        </w:rPr>
      </w:pPr>
      <w:r w:rsidRPr="004C0D55">
        <w:rPr>
          <w:rFonts w:ascii="Open Sans" w:hAnsi="Open Sans" w:cs="Open Sans"/>
          <w:lang w:eastAsia="pl-PL"/>
        </w:rPr>
        <w:t xml:space="preserve">Działania wyznaczone w projekcie </w:t>
      </w:r>
      <w:r w:rsidR="005F7872" w:rsidRPr="004C0D55">
        <w:rPr>
          <w:rFonts w:ascii="Open Sans" w:hAnsi="Open Sans" w:cs="Open Sans"/>
          <w:lang w:eastAsia="pl-PL"/>
        </w:rPr>
        <w:t xml:space="preserve">Strategii </w:t>
      </w:r>
      <w:r w:rsidRPr="004C0D55">
        <w:rPr>
          <w:rFonts w:ascii="Open Sans" w:hAnsi="Open Sans" w:cs="Open Sans"/>
          <w:lang w:eastAsia="pl-PL"/>
        </w:rPr>
        <w:t>w większości mają charakter neutralny lub pozytywny. Wynika z tego, że wszelkie realizowane</w:t>
      </w:r>
      <w:r w:rsidR="00CF71FF" w:rsidRPr="004C0D55">
        <w:rPr>
          <w:rFonts w:ascii="Open Sans" w:hAnsi="Open Sans" w:cs="Open Sans"/>
          <w:lang w:eastAsia="pl-PL"/>
        </w:rPr>
        <w:t xml:space="preserve"> działania</w:t>
      </w:r>
      <w:r w:rsidRPr="004C0D55">
        <w:rPr>
          <w:rFonts w:ascii="Open Sans" w:hAnsi="Open Sans" w:cs="Open Sans"/>
          <w:lang w:eastAsia="pl-PL"/>
        </w:rPr>
        <w:t xml:space="preserve"> będą miały wpływ na ogólną poprawę stanu i jakości dóbr materialnych i dóbr kultury. Do działań tych zaliczyć należy wszelkie projekty obejmujące modernizację i rewitalizację obiektów użyteczności publicznej, obiektów o znaczeniu kulturowym, obiektów edukacyjnych, sportowych itp. </w:t>
      </w:r>
      <w:r w:rsidR="0024171F" w:rsidRPr="004C0D55">
        <w:rPr>
          <w:rFonts w:ascii="Open Sans" w:hAnsi="Open Sans" w:cs="Open Sans"/>
          <w:lang w:eastAsia="pl-PL"/>
        </w:rPr>
        <w:t xml:space="preserve"> </w:t>
      </w:r>
    </w:p>
    <w:p w14:paraId="5025C842" w14:textId="0D3C20FC" w:rsidR="00CF71FF" w:rsidRPr="004C0D55" w:rsidRDefault="00CF71FF" w:rsidP="00CF71FF">
      <w:pPr>
        <w:pStyle w:val="Bezodstpw"/>
        <w:spacing w:line="360" w:lineRule="auto"/>
        <w:jc w:val="both"/>
        <w:rPr>
          <w:rFonts w:ascii="Open Sans" w:hAnsi="Open Sans" w:cs="Open Sans"/>
          <w:lang w:eastAsia="pl-PL"/>
        </w:rPr>
      </w:pPr>
      <w:r w:rsidRPr="004C0D55">
        <w:rPr>
          <w:rFonts w:ascii="Open Sans" w:hAnsi="Open Sans" w:cs="Open Sans"/>
          <w:lang w:eastAsia="pl-PL"/>
        </w:rPr>
        <w:t>Oczywiste pozytywne oddziaływanie będą miały projekty bezpośrednio ukierunkowane na ochronę i popularyzację dziedzictwa kulturowego Gminy</w:t>
      </w:r>
      <w:r w:rsidR="00260631">
        <w:rPr>
          <w:rFonts w:ascii="Open Sans" w:hAnsi="Open Sans" w:cs="Open Sans"/>
          <w:lang w:eastAsia="pl-PL"/>
        </w:rPr>
        <w:t xml:space="preserve"> Bedlno</w:t>
      </w:r>
      <w:r w:rsidRPr="004C0D55">
        <w:rPr>
          <w:rFonts w:ascii="Open Sans" w:hAnsi="Open Sans" w:cs="Open Sans"/>
          <w:lang w:eastAsia="pl-PL"/>
        </w:rPr>
        <w:t>, a także tworzenie poczucia wspólnoty i tożsamości lokalnej, dbanie o lokalne dziedzictwo historyczne i tradycje.</w:t>
      </w:r>
    </w:p>
    <w:p w14:paraId="5EA64545" w14:textId="54805BED" w:rsidR="00BA5F4F" w:rsidRPr="004C0D55" w:rsidRDefault="00CF71FF" w:rsidP="00CF71FF">
      <w:pPr>
        <w:pStyle w:val="Bezodstpw"/>
        <w:spacing w:line="360" w:lineRule="auto"/>
        <w:jc w:val="both"/>
        <w:rPr>
          <w:rFonts w:ascii="Open Sans" w:hAnsi="Open Sans" w:cs="Open Sans"/>
          <w:lang w:eastAsia="pl-PL"/>
        </w:rPr>
      </w:pPr>
      <w:r w:rsidRPr="004C0D55">
        <w:rPr>
          <w:rFonts w:ascii="Open Sans" w:hAnsi="Open Sans" w:cs="Open Sans"/>
          <w:lang w:eastAsia="pl-PL"/>
        </w:rPr>
        <w:t xml:space="preserve">Z uwagi na występowanie obiektów zabytkowych na obszarze gminy, należy każdorazowo stosować przepisy odrębne dotyczące ich ochrony, a w przypadku prowadzenia robót budowlanych przy obiektach lub na obszarach wpisanych do rejestru zabytków uzyskać pozwolenie konserwatorskie (art. 36 pkt. 1 ustawy o ochronie zabytków i opiece nad zabytkami, </w:t>
      </w:r>
      <w:proofErr w:type="spellStart"/>
      <w:r w:rsidRPr="004C0D55">
        <w:rPr>
          <w:rFonts w:ascii="Open Sans" w:hAnsi="Open Sans" w:cs="Open Sans"/>
          <w:lang w:eastAsia="pl-PL"/>
        </w:rPr>
        <w:t>t.j</w:t>
      </w:r>
      <w:proofErr w:type="spellEnd"/>
      <w:r w:rsidRPr="004C0D55">
        <w:rPr>
          <w:rFonts w:ascii="Open Sans" w:hAnsi="Open Sans" w:cs="Open Sans"/>
          <w:lang w:eastAsia="pl-PL"/>
        </w:rPr>
        <w:t>. Dz.U. z 2024 r., poz. 1292).</w:t>
      </w:r>
    </w:p>
    <w:p w14:paraId="2218F02D" w14:textId="37DA3A5D" w:rsidR="005471A1" w:rsidRDefault="005471A1" w:rsidP="005471A1">
      <w:pPr>
        <w:pStyle w:val="Styl15"/>
        <w:rPr>
          <w:lang w:eastAsia="pl-PL"/>
        </w:rPr>
      </w:pPr>
      <w:bookmarkStart w:id="112" w:name="_Toc241616800"/>
      <w:r>
        <w:rPr>
          <w:lang w:eastAsia="pl-PL"/>
        </w:rPr>
        <w:t>Oddziaływania skumulowane</w:t>
      </w:r>
      <w:bookmarkEnd w:id="112"/>
    </w:p>
    <w:p w14:paraId="44503427" w14:textId="77777777" w:rsidR="005471A1" w:rsidRPr="00616B7F" w:rsidRDefault="005471A1" w:rsidP="005471A1">
      <w:pPr>
        <w:spacing w:line="360" w:lineRule="auto"/>
        <w:jc w:val="both"/>
        <w:rPr>
          <w:rFonts w:cs="Open Sans"/>
          <w:szCs w:val="20"/>
          <w:lang w:eastAsia="pl-PL"/>
        </w:rPr>
      </w:pPr>
      <w:r w:rsidRPr="00616B7F">
        <w:rPr>
          <w:rFonts w:cs="Open Sans"/>
          <w:szCs w:val="20"/>
          <w:lang w:eastAsia="pl-PL"/>
        </w:rPr>
        <w:t>Oddziaływania skumulowane są definiowane jako zmiany w środowisku, wywołane wpływem danego rodzaju działalności, w połączeniu z innymi przeszłymi, obecnymi lub realnymi przyszłymi działaniami</w:t>
      </w:r>
      <w:r w:rsidRPr="00616B7F">
        <w:rPr>
          <w:rFonts w:cs="Open Sans"/>
          <w:szCs w:val="20"/>
          <w:vertAlign w:val="superscript"/>
          <w:lang w:eastAsia="pl-PL"/>
        </w:rPr>
        <w:footnoteReference w:id="10"/>
      </w:r>
      <w:r w:rsidRPr="00616B7F">
        <w:rPr>
          <w:rFonts w:cs="Open Sans"/>
          <w:szCs w:val="20"/>
          <w:lang w:eastAsia="pl-PL"/>
        </w:rPr>
        <w:t xml:space="preserve">. W związku z tym oddziaływanie na środowisko, należy rozpatrywać nie tylko w kontekście poszczególnych jego komponentów, ale także w kontekście środowiska jako całości, biorąc pod uwagę sumę oddziaływujących na nie jednocześnie czynników. Kumulacja oddziaływań następuje w wyniku jednoczesnego oddziaływania kilku czynników lub różnych działań oraz kumulacji oddziaływań skutków w czasie. </w:t>
      </w:r>
    </w:p>
    <w:p w14:paraId="53ED8D04" w14:textId="77777777" w:rsidR="005471A1" w:rsidRDefault="005471A1" w:rsidP="005471A1">
      <w:pPr>
        <w:spacing w:line="360" w:lineRule="auto"/>
        <w:jc w:val="both"/>
        <w:rPr>
          <w:rFonts w:cs="Open Sans"/>
          <w:szCs w:val="20"/>
          <w:lang w:eastAsia="pl-PL"/>
        </w:rPr>
      </w:pPr>
      <w:r w:rsidRPr="00616B7F">
        <w:rPr>
          <w:rFonts w:cs="Open Sans"/>
          <w:szCs w:val="20"/>
          <w:lang w:eastAsia="pl-PL"/>
        </w:rPr>
        <w:t>Analiza potencjalnego oddziaływania skumulowanego wskazuje, że niebezpieczna jest kumulacja oddziaływania przede wszystkim następujących kierunków działań:</w:t>
      </w:r>
    </w:p>
    <w:p w14:paraId="3039AB0E" w14:textId="77777777" w:rsidR="00CB21A7" w:rsidRPr="008D21A2" w:rsidRDefault="00CB21A7">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lastRenderedPageBreak/>
        <w:t>termomodernizacja, remont, modernizacja oraz doposażanie remiz OSP na terenie gminy w celu zwiększenia ich zdolności bojowej,</w:t>
      </w:r>
    </w:p>
    <w:p w14:paraId="2F640437" w14:textId="77777777" w:rsidR="00CB21A7" w:rsidRPr="008D21A2" w:rsidRDefault="00CB21A7">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rozbudowa infrastruktury dla rowerzystów na terenie gminy, w tym m.in. budowa ciągów pieszo-rowerowych, </w:t>
      </w:r>
    </w:p>
    <w:p w14:paraId="1724E658" w14:textId="77777777" w:rsidR="00CB21A7" w:rsidRPr="008D21A2" w:rsidRDefault="00CB21A7">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rozwój systemu OZE (panele fotowoltaiczne i kolektory słoneczne), w tym m.in. wspieranie mieszkańców w zakresie zwiększenia wykorzystania odnawialnych źródeł energii, </w:t>
      </w:r>
    </w:p>
    <w:p w14:paraId="7DA56EC8" w14:textId="77777777" w:rsidR="00CB21A7" w:rsidRPr="008D21A2" w:rsidRDefault="00CB21A7">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podejmowanie działań na rzecz poprawy efektywności energetycznej obiektów i instalacji grzewczych w obiektach prywatnych oraz komunalnych, </w:t>
      </w:r>
    </w:p>
    <w:p w14:paraId="4E97E8AD" w14:textId="77777777" w:rsidR="00CB21A7" w:rsidRPr="008D21A2" w:rsidRDefault="00CB21A7">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 xml:space="preserve">modernizacja i rozbudowa we współpracy z operatorami sieci infrastruktury elektroenergetycznej, </w:t>
      </w:r>
    </w:p>
    <w:p w14:paraId="34C61A3A" w14:textId="77777777" w:rsidR="00CB21A7" w:rsidRPr="008D21A2" w:rsidRDefault="00CB21A7">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systemów magazynowania energii,</w:t>
      </w:r>
    </w:p>
    <w:p w14:paraId="39D9B839" w14:textId="77777777" w:rsidR="00CB21A7" w:rsidRPr="007D08E6" w:rsidRDefault="00CB21A7">
      <w:pPr>
        <w:pStyle w:val="Akapitzlist"/>
        <w:numPr>
          <w:ilvl w:val="0"/>
          <w:numId w:val="90"/>
        </w:numPr>
        <w:spacing w:line="360" w:lineRule="auto"/>
        <w:rPr>
          <w:rFonts w:ascii="Open Sans" w:hAnsi="Open Sans" w:cs="Open Sans"/>
          <w:szCs w:val="20"/>
        </w:rPr>
      </w:pPr>
      <w:r w:rsidRPr="008D21A2">
        <w:rPr>
          <w:rFonts w:ascii="Open Sans" w:eastAsia="Batang" w:hAnsi="Open Sans" w:cs="Open Sans"/>
          <w:color w:val="000000" w:themeColor="text1"/>
          <w:szCs w:val="20"/>
        </w:rPr>
        <w:t>rozwój błękitno-zielonej infrastruktury zwiększającej retencję i odporność na zmiany klimatu</w:t>
      </w:r>
      <w:r>
        <w:rPr>
          <w:rFonts w:ascii="Open Sans" w:eastAsia="Batang" w:hAnsi="Open Sans" w:cs="Open Sans"/>
          <w:color w:val="000000" w:themeColor="text1"/>
          <w:szCs w:val="20"/>
        </w:rPr>
        <w:t xml:space="preserve">, </w:t>
      </w:r>
    </w:p>
    <w:p w14:paraId="2B07EF17" w14:textId="77777777" w:rsidR="00CB21A7" w:rsidRPr="007D08E6" w:rsidRDefault="00CB21A7">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renowacja terenów i obiektów charakteryzujących się znacznymi walorami historycznymi, obejmująca m.in. renowację obiektów zabytkowych,</w:t>
      </w:r>
    </w:p>
    <w:p w14:paraId="679A2EE0" w14:textId="77777777" w:rsidR="00CB21A7" w:rsidRPr="007D08E6" w:rsidRDefault="00CB21A7">
      <w:pPr>
        <w:pStyle w:val="Akapitzlist"/>
        <w:numPr>
          <w:ilvl w:val="0"/>
          <w:numId w:val="90"/>
        </w:numPr>
        <w:spacing w:line="360" w:lineRule="auto"/>
        <w:rPr>
          <w:rFonts w:ascii="Open Sans" w:hAnsi="Open Sans" w:cs="Open Sans"/>
          <w:szCs w:val="20"/>
        </w:rPr>
      </w:pPr>
      <w:r w:rsidRPr="007D08E6">
        <w:rPr>
          <w:rFonts w:ascii="Open Sans" w:eastAsia="Batang" w:hAnsi="Open Sans" w:cs="Open Sans"/>
          <w:color w:val="000000" w:themeColor="text1"/>
          <w:szCs w:val="20"/>
        </w:rPr>
        <w:t xml:space="preserve">ochrona i odtwarzanie naturalnych zdolności retencyjnych dolin rzecznych i terenów podmokłych; </w:t>
      </w:r>
    </w:p>
    <w:p w14:paraId="69CEE397" w14:textId="77777777" w:rsidR="00CB21A7" w:rsidRPr="00752917" w:rsidRDefault="00CB21A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działanie na rzecz zwiększenia retencji wodnej na terenach rolniczych, leśnych i zurbanizowanych, poprzez promowanie prawidłowego użytkowania rolniczego gleb, prowadzenia prac przeciwerozyjnych, tworzenie stref buforowych wzdłuż cieków, ochronę i odtwarzanie oczek wodnych i mokradeł, retencjonowanie wody w już istniejących zbiornikach i rowach oraz zachęcanie do wykonywania nowych zbiorników wodnych;</w:t>
      </w:r>
    </w:p>
    <w:p w14:paraId="77336466" w14:textId="77777777" w:rsidR="00CB21A7" w:rsidRPr="00752917" w:rsidRDefault="00CB21A7">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 xml:space="preserve">budowa, rozbudowa, przebudowa i modernizacja sieci wodociągowej i ujęć wody na terenie gminy, obejmująca m.in. wymianę rur </w:t>
      </w:r>
      <w:proofErr w:type="spellStart"/>
      <w:r w:rsidRPr="00752917">
        <w:rPr>
          <w:rFonts w:ascii="Open Sans" w:eastAsia="Batang" w:hAnsi="Open Sans" w:cs="Open Sans"/>
          <w:color w:val="000000" w:themeColor="text1"/>
          <w:szCs w:val="20"/>
        </w:rPr>
        <w:t>azbestowocementowych</w:t>
      </w:r>
      <w:proofErr w:type="spellEnd"/>
      <w:r w:rsidRPr="00752917">
        <w:rPr>
          <w:rFonts w:ascii="Open Sans" w:eastAsia="Batang" w:hAnsi="Open Sans" w:cs="Open Sans"/>
          <w:color w:val="000000" w:themeColor="text1"/>
          <w:szCs w:val="20"/>
        </w:rPr>
        <w:t xml:space="preserve"> </w:t>
      </w:r>
    </w:p>
    <w:p w14:paraId="099F886E" w14:textId="77777777" w:rsidR="00CB21A7" w:rsidRPr="00752917" w:rsidRDefault="00CB21A7">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 xml:space="preserve">utworzenie na terenie gminy modułowej oczyszczalni ścieków oraz sieci kanalizacyjnej; </w:t>
      </w:r>
    </w:p>
    <w:p w14:paraId="4841A2AD" w14:textId="77777777" w:rsidR="00CB21A7" w:rsidRPr="00752917" w:rsidRDefault="00CB21A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budowa przydomowych oczyszczalni ścieków, w tym wsparcie mieszkańców w zakresie tworzenia przydomowych oczyszczalni ścieków, </w:t>
      </w:r>
    </w:p>
    <w:p w14:paraId="190AA1F7" w14:textId="77777777" w:rsidR="00CB21A7" w:rsidRPr="00752917" w:rsidRDefault="00CB21A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tworzenie na obszarze gminy zbiorników retencyjnych oraz rozwój małej retencji i retencji krajobrazowej; </w:t>
      </w:r>
    </w:p>
    <w:p w14:paraId="47F42F69" w14:textId="77777777" w:rsidR="00CB21A7" w:rsidRPr="00752917" w:rsidRDefault="00CB21A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 xml:space="preserve">podejmowanie działań na rzecz poprawy efektywności energetycznej obiektów i instalacji grzewczych w obiektach prywatnych oraz komunalnych, </w:t>
      </w:r>
    </w:p>
    <w:p w14:paraId="7DCBAF33" w14:textId="77777777" w:rsidR="00CB21A7" w:rsidRPr="00752917" w:rsidRDefault="00CB21A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lastRenderedPageBreak/>
        <w:t xml:space="preserve">modernizacja systemu melioracji, mająca na celu zwiększenie jego przepustowości; </w:t>
      </w:r>
    </w:p>
    <w:p w14:paraId="0A0D327D" w14:textId="77777777" w:rsidR="00CB21A7" w:rsidRPr="00752917" w:rsidRDefault="00CB21A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modernizacja i rozbudowa we współpracy z operatorami sieci infrastruktury elektroenergetycznej;</w:t>
      </w:r>
    </w:p>
    <w:p w14:paraId="37569BBC" w14:textId="77777777" w:rsidR="00CB21A7" w:rsidRPr="00752917" w:rsidRDefault="00CB21A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rozwój systemów magazynowania energii;</w:t>
      </w:r>
    </w:p>
    <w:p w14:paraId="10A1493A" w14:textId="77777777" w:rsidR="00CB21A7" w:rsidRPr="00752917" w:rsidRDefault="00CB21A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podejmowanie działań na rzecz poprawy jakości powietrza poprzez wsparcie mieszkańców w wymianie źródeł ciepła i ograniczanie niskiej emisji;</w:t>
      </w:r>
    </w:p>
    <w:p w14:paraId="1682E5F4" w14:textId="77777777" w:rsidR="00CB21A7" w:rsidRPr="00752917" w:rsidRDefault="00CB21A7">
      <w:pPr>
        <w:pStyle w:val="Akapitzlist"/>
        <w:numPr>
          <w:ilvl w:val="0"/>
          <w:numId w:val="90"/>
        </w:numPr>
        <w:spacing w:before="20" w:after="20" w:line="360" w:lineRule="auto"/>
        <w:rPr>
          <w:rFonts w:ascii="Open Sans" w:eastAsia="Batang" w:hAnsi="Open Sans" w:cs="Open Sans"/>
          <w:color w:val="000000" w:themeColor="text1"/>
          <w:szCs w:val="20"/>
        </w:rPr>
      </w:pPr>
      <w:r w:rsidRPr="00752917">
        <w:rPr>
          <w:rFonts w:ascii="Open Sans" w:eastAsia="Batang" w:hAnsi="Open Sans" w:cs="Open Sans"/>
          <w:color w:val="000000" w:themeColor="text1"/>
          <w:szCs w:val="20"/>
        </w:rPr>
        <w:t>rozwój błękitno-zielonej infrastruktury zwiększającej retencję i odporność na zmiany klimatu;</w:t>
      </w:r>
    </w:p>
    <w:p w14:paraId="36BC77BD" w14:textId="77777777" w:rsidR="00CB21A7" w:rsidRPr="00752917" w:rsidRDefault="00CB21A7">
      <w:pPr>
        <w:pStyle w:val="Akapitzlist"/>
        <w:numPr>
          <w:ilvl w:val="0"/>
          <w:numId w:val="90"/>
        </w:numPr>
        <w:spacing w:line="360" w:lineRule="auto"/>
        <w:rPr>
          <w:rFonts w:ascii="Open Sans" w:hAnsi="Open Sans" w:cs="Open Sans"/>
          <w:szCs w:val="20"/>
        </w:rPr>
      </w:pPr>
      <w:r w:rsidRPr="00752917">
        <w:rPr>
          <w:rFonts w:ascii="Open Sans" w:eastAsia="Batang" w:hAnsi="Open Sans" w:cs="Open Sans"/>
          <w:color w:val="000000" w:themeColor="text1"/>
          <w:szCs w:val="20"/>
        </w:rPr>
        <w:t>budowa, rewitalizacja i odbudowa urządzeń hydrotechnicznych na rzekach, kanałach i rowach melioracyjnych na terenie gminy, w sposób umożliwiający zapewnienie ciągłości biologicznej i spełnienie celów środowiskowych.</w:t>
      </w:r>
    </w:p>
    <w:p w14:paraId="65ADC49A" w14:textId="726224A8" w:rsidR="005471A1" w:rsidRPr="00616B7F" w:rsidRDefault="005471A1" w:rsidP="005471A1">
      <w:pPr>
        <w:spacing w:line="360" w:lineRule="auto"/>
        <w:jc w:val="both"/>
        <w:rPr>
          <w:rFonts w:cs="Open Sans"/>
          <w:szCs w:val="20"/>
          <w:lang w:eastAsia="pl-PL"/>
        </w:rPr>
      </w:pPr>
      <w:r w:rsidRPr="00616B7F">
        <w:rPr>
          <w:rFonts w:cs="Open Sans"/>
          <w:szCs w:val="20"/>
          <w:lang w:eastAsia="pl-PL"/>
        </w:rPr>
        <w:t>W celu minimalizacji tego oddziaływania zaleca się</w:t>
      </w:r>
      <w:r w:rsidR="00CB21A7">
        <w:rPr>
          <w:rFonts w:cs="Open Sans"/>
          <w:szCs w:val="20"/>
          <w:lang w:eastAsia="pl-PL"/>
        </w:rPr>
        <w:t>,</w:t>
      </w:r>
      <w:r w:rsidRPr="00616B7F">
        <w:rPr>
          <w:rFonts w:cs="Open Sans"/>
          <w:szCs w:val="20"/>
          <w:lang w:eastAsia="pl-PL"/>
        </w:rPr>
        <w:t xml:space="preserve"> aby nowe strefy aktywizacji gospodarczej były lokalizowane na obszarach już zagospodarowanych/zabudowanych. Ponadto w przypadku realizacji obu kierunków w tych samych lub sąsiadujących ze sobą obszarach należy tak zaplanować </w:t>
      </w:r>
      <w:r w:rsidR="00CB21A7" w:rsidRPr="00616B7F">
        <w:rPr>
          <w:rFonts w:cs="Open Sans"/>
          <w:szCs w:val="20"/>
          <w:lang w:eastAsia="pl-PL"/>
        </w:rPr>
        <w:t>inwestycje,</w:t>
      </w:r>
      <w:r w:rsidRPr="00616B7F">
        <w:rPr>
          <w:rFonts w:cs="Open Sans"/>
          <w:szCs w:val="20"/>
          <w:lang w:eastAsia="pl-PL"/>
        </w:rPr>
        <w:t xml:space="preserve"> aby były realizowane w tym samym lub następującym po sobie czasie. Pozwoli to uniknięcia np. wjeżdżania ciężkim sprzętem dwa razy w ten sam teren. Nie może być tak, że realizacja jednego z tych kierunków, będzie degradowała powierzchnię ziemi już uporządkowaną po realizacji innego z ww. kierunków. Ponadto, duże znaczenie ma unikanie lokalizacji tego rodzaju inwestycji zarówno na obszarach, jak i w sąsiedztwie obszarów o najlepszych glebach, o wysokiej przydatności rolniczej. Ważne jest też prowadzenie racjonalnej gospodarki odpadami w czasie realizacji oraz eksploatacji inwestycji.</w:t>
      </w:r>
    </w:p>
    <w:p w14:paraId="565C3B8F" w14:textId="77777777" w:rsidR="005471A1" w:rsidRPr="00616B7F" w:rsidRDefault="005471A1" w:rsidP="005471A1">
      <w:pPr>
        <w:spacing w:line="360" w:lineRule="auto"/>
        <w:jc w:val="both"/>
        <w:rPr>
          <w:rFonts w:cs="Open Sans"/>
          <w:szCs w:val="20"/>
          <w:lang w:eastAsia="pl-PL"/>
        </w:rPr>
      </w:pPr>
      <w:r w:rsidRPr="00616B7F">
        <w:rPr>
          <w:rFonts w:cs="Open Sans"/>
          <w:szCs w:val="20"/>
          <w:lang w:eastAsia="pl-PL"/>
        </w:rPr>
        <w:t>Ponadto, termin i sposób wykonania prac należy dostosować do okresów lęgowych, rozrodczych i hibernacji. Wykonywane prace muszą być poprzedzone szczegółową inwentaryzacją przyrodniczą.</w:t>
      </w:r>
    </w:p>
    <w:p w14:paraId="2B65C134" w14:textId="77777777" w:rsidR="005471A1" w:rsidRPr="00616B7F" w:rsidRDefault="005471A1" w:rsidP="005471A1">
      <w:pPr>
        <w:spacing w:line="360" w:lineRule="auto"/>
        <w:jc w:val="both"/>
        <w:rPr>
          <w:rFonts w:cs="Open Sans"/>
          <w:szCs w:val="20"/>
          <w:lang w:eastAsia="pl-PL"/>
        </w:rPr>
      </w:pPr>
      <w:r w:rsidRPr="00616B7F">
        <w:rPr>
          <w:rFonts w:cs="Open Sans"/>
          <w:szCs w:val="20"/>
          <w:lang w:eastAsia="pl-PL"/>
        </w:rPr>
        <w:t>Skumulowane oddziaływania planowanych inwestycji nie powinny powodować znaczących niekorzystnych oddziaływań w środowisku. Kumulacja oddziaływań w środowisku związana będzie przede wszystkim ze wzmocnieniem działań budowlanych i związanych z tym procesem oddziaływań.</w:t>
      </w:r>
    </w:p>
    <w:p w14:paraId="79B1C313" w14:textId="77777777" w:rsidR="005471A1" w:rsidRPr="00616B7F" w:rsidRDefault="005471A1" w:rsidP="005471A1">
      <w:pPr>
        <w:spacing w:line="360" w:lineRule="auto"/>
        <w:jc w:val="both"/>
        <w:rPr>
          <w:rFonts w:cs="Open Sans"/>
          <w:szCs w:val="20"/>
          <w:lang w:eastAsia="pl-PL"/>
        </w:rPr>
      </w:pPr>
      <w:r w:rsidRPr="00616B7F">
        <w:rPr>
          <w:rFonts w:cs="Open Sans"/>
          <w:szCs w:val="20"/>
          <w:lang w:eastAsia="pl-PL"/>
        </w:rPr>
        <w:t xml:space="preserve">Uporządkowanie terenu z ukierunkowaniem przyrostu zabudowy, określenie zasad kształtowania nowego zainwestowania wykorzystującego walory kulturowe i przyrodnicze terenu inwestycji i terenów sąsiednich spowoduje podniesienie rangi obszaru. </w:t>
      </w:r>
    </w:p>
    <w:p w14:paraId="3395B247" w14:textId="77777777" w:rsidR="005471A1" w:rsidRPr="00616B7F" w:rsidRDefault="005471A1" w:rsidP="005471A1">
      <w:pPr>
        <w:spacing w:line="360" w:lineRule="auto"/>
        <w:jc w:val="both"/>
        <w:rPr>
          <w:rFonts w:cs="Open Sans"/>
          <w:szCs w:val="20"/>
          <w:lang w:eastAsia="pl-PL"/>
        </w:rPr>
      </w:pPr>
      <w:r w:rsidRPr="00616B7F">
        <w:rPr>
          <w:rFonts w:cs="Open Sans"/>
          <w:szCs w:val="20"/>
          <w:lang w:eastAsia="pl-PL"/>
        </w:rPr>
        <w:lastRenderedPageBreak/>
        <w:t>Na tą chwilę przewiduje się, że zakres i skala planowanych w Strategii inwestycji nie powoduje ryzyka skumulowania oddziaływań – realizacja zadań będzie rozłożona w czasie, także ze względu na ograniczone środki finansowe.</w:t>
      </w:r>
    </w:p>
    <w:p w14:paraId="10E529BC" w14:textId="77777777" w:rsidR="005471A1" w:rsidRPr="00616B7F" w:rsidRDefault="005471A1" w:rsidP="005471A1">
      <w:pPr>
        <w:spacing w:line="360" w:lineRule="auto"/>
        <w:jc w:val="both"/>
        <w:rPr>
          <w:rFonts w:cs="Open Sans"/>
          <w:szCs w:val="20"/>
          <w:lang w:eastAsia="pl-PL"/>
        </w:rPr>
      </w:pPr>
      <w:r w:rsidRPr="00616B7F">
        <w:rPr>
          <w:rFonts w:cs="Open Sans"/>
          <w:szCs w:val="20"/>
          <w:lang w:eastAsia="pl-PL"/>
        </w:rPr>
        <w:t xml:space="preserve">Realizacja zadań, w wyniku których nastąpi zmniejszenie emisji gazów cieplarnianych i ich prekursorów wpłynie pozytywnie na łagodzenie zmian klimatu. Nie przewiduje się również negatywnego oddziaływania zadań na różnorodność biologiczną. W wyniku realizacji zadań ujętych w Strategii siedliska występujące na analizowanym obszarze oraz objęte ochroną gatunki flory i fauny nie zostaną poddane negatywnym oddziaływaniom. </w:t>
      </w:r>
    </w:p>
    <w:p w14:paraId="427EBFE7" w14:textId="77777777" w:rsidR="005471A1" w:rsidRPr="00616B7F" w:rsidRDefault="005471A1" w:rsidP="005471A1">
      <w:pPr>
        <w:spacing w:line="360" w:lineRule="auto"/>
        <w:jc w:val="both"/>
        <w:rPr>
          <w:rFonts w:cs="Open Sans"/>
          <w:szCs w:val="20"/>
          <w:lang w:eastAsia="pl-PL"/>
        </w:rPr>
      </w:pPr>
      <w:r w:rsidRPr="00616B7F">
        <w:rPr>
          <w:rFonts w:cs="Open Sans"/>
          <w:szCs w:val="20"/>
          <w:lang w:eastAsia="pl-PL"/>
        </w:rPr>
        <w:t xml:space="preserve">Inwestycje będą prowadzone przy zachowaniu zasad bezpieczeństwa i minimalizacji uciążliwości ich prowadzenia. W celu uniknięcia uciążliwości związanych z oddziaływaniami skumulowanymi należy dokładnie zaplanować harmonogram prac oraz na bieżąco informować interesantów z określonym wyprzedzeniem o zamiarze i harmonogramie prowadzenia prac budowlanych. Zaplanowanie zadania nie będą oddziaływały w sposób skumulowany na środowisko. </w:t>
      </w:r>
    </w:p>
    <w:p w14:paraId="1394DA03" w14:textId="77777777" w:rsidR="005471A1" w:rsidRPr="00616B7F" w:rsidRDefault="005471A1" w:rsidP="005471A1">
      <w:pPr>
        <w:spacing w:line="360" w:lineRule="auto"/>
        <w:jc w:val="both"/>
        <w:rPr>
          <w:rFonts w:cs="Open Sans"/>
          <w:szCs w:val="20"/>
          <w:lang w:eastAsia="pl-PL"/>
        </w:rPr>
      </w:pPr>
      <w:r w:rsidRPr="00616B7F">
        <w:rPr>
          <w:rFonts w:cs="Open Sans"/>
          <w:szCs w:val="20"/>
          <w:lang w:eastAsia="pl-PL"/>
        </w:rPr>
        <w:t>Jednocześnie należy podkreślić, iż w niektórych sytuacjach korzystne dla poszczególnych komponentów środowiska oraz dla ludzi jest łączenie realizacji niektórych przedsięwzięć, np. budowa sieci kanalizacyjnej i budowa ścieżek rowerowych. Pozwoli to na zmniejszenie negatywnego oddziaływania w trakcie prowadzonych prac (skrócenie okresu uciążliwości).</w:t>
      </w:r>
    </w:p>
    <w:p w14:paraId="2033C9C7" w14:textId="77777777" w:rsidR="005471A1" w:rsidRPr="00616B7F" w:rsidRDefault="005471A1" w:rsidP="005471A1">
      <w:pPr>
        <w:spacing w:line="360" w:lineRule="auto"/>
        <w:rPr>
          <w:rFonts w:cs="Open Sans"/>
          <w:szCs w:val="20"/>
          <w:lang w:eastAsia="pl-PL"/>
        </w:rPr>
      </w:pPr>
    </w:p>
    <w:p w14:paraId="42228936" w14:textId="5CA90F57" w:rsidR="004F3833" w:rsidRDefault="001A60FC" w:rsidP="00D67BB6">
      <w:pPr>
        <w:pStyle w:val="Styl16"/>
      </w:pPr>
      <w:bookmarkStart w:id="113" w:name="_Toc241616801"/>
      <w:r w:rsidRPr="00D67BB6">
        <w:rPr>
          <w:caps w:val="0"/>
        </w:rPr>
        <w:lastRenderedPageBreak/>
        <w:t xml:space="preserve">Przewidywane rozwiązania mające na celu zapobieganie, ograniczenie lub kompensację przyrodniczą negatywnych oddziaływań na środowisko wynikających z realizacji </w:t>
      </w:r>
      <w:r w:rsidR="004C6BAD">
        <w:rPr>
          <w:caps w:val="0"/>
        </w:rPr>
        <w:t>S</w:t>
      </w:r>
      <w:r>
        <w:rPr>
          <w:caps w:val="0"/>
        </w:rPr>
        <w:t xml:space="preserve">trategii </w:t>
      </w:r>
      <w:r w:rsidR="008A2AA1">
        <w:rPr>
          <w:caps w:val="0"/>
        </w:rPr>
        <w:t>R</w:t>
      </w:r>
      <w:r>
        <w:rPr>
          <w:caps w:val="0"/>
        </w:rPr>
        <w:t>ozwoju</w:t>
      </w:r>
      <w:r w:rsidR="00343025">
        <w:rPr>
          <w:caps w:val="0"/>
        </w:rPr>
        <w:t xml:space="preserve"> Gminy Bedlno na lata 2027-2037</w:t>
      </w:r>
      <w:bookmarkEnd w:id="113"/>
    </w:p>
    <w:p w14:paraId="2858B7FA" w14:textId="78F84F91" w:rsidR="00D67BB6" w:rsidRPr="003770AD" w:rsidRDefault="00D67BB6" w:rsidP="003770AD">
      <w:pPr>
        <w:spacing w:after="4" w:line="360" w:lineRule="auto"/>
        <w:ind w:left="-10"/>
        <w:jc w:val="both"/>
        <w:rPr>
          <w:rFonts w:eastAsia="Calibri" w:cs="Open Sans"/>
          <w:color w:val="000000"/>
          <w:szCs w:val="20"/>
          <w:lang w:eastAsia="pl-PL"/>
        </w:rPr>
      </w:pPr>
      <w:r w:rsidRPr="003770AD">
        <w:rPr>
          <w:rFonts w:eastAsia="Calibri" w:cs="Open Sans"/>
          <w:color w:val="000000"/>
          <w:szCs w:val="20"/>
          <w:lang w:eastAsia="pl-PL"/>
        </w:rPr>
        <w:t xml:space="preserve">Większość z wyznaczonych działań zakłada poprawę stanu środowiska oraz warunków życia mieszkańców analizowanego obszaru. Zaplanowane do realizacji działania cechuje uwzględnienie aspektów środowiskowych oraz wspieranie idei zrównoważonego rozwoju. W ramach </w:t>
      </w:r>
      <w:r w:rsidR="00797125" w:rsidRPr="003770AD">
        <w:rPr>
          <w:rFonts w:eastAsia="Calibri" w:cs="Open Sans"/>
          <w:color w:val="000000"/>
          <w:szCs w:val="20"/>
          <w:lang w:eastAsia="pl-PL"/>
        </w:rPr>
        <w:t xml:space="preserve">Strategii Rozwoju </w:t>
      </w:r>
      <w:r w:rsidRPr="003770AD">
        <w:rPr>
          <w:rFonts w:eastAsia="Calibri" w:cs="Open Sans"/>
          <w:color w:val="000000"/>
          <w:szCs w:val="20"/>
          <w:lang w:eastAsia="pl-PL"/>
        </w:rPr>
        <w:t>nie przewidziano kierunków działań ani inwestycji, które mogłyby negatywnie oddziaływać na środowisko. Realizacja przede wszystki</w:t>
      </w:r>
      <w:r w:rsidR="00CD5D18" w:rsidRPr="003770AD">
        <w:rPr>
          <w:rFonts w:eastAsia="Calibri" w:cs="Open Sans"/>
          <w:color w:val="000000"/>
          <w:szCs w:val="20"/>
          <w:lang w:eastAsia="pl-PL"/>
        </w:rPr>
        <w:t>m</w:t>
      </w:r>
      <w:r w:rsidRPr="003770AD">
        <w:rPr>
          <w:rFonts w:eastAsia="Calibri" w:cs="Open Sans"/>
          <w:color w:val="000000"/>
          <w:szCs w:val="20"/>
          <w:lang w:eastAsia="pl-PL"/>
        </w:rPr>
        <w:t xml:space="preserve"> działań o charakterze infrastrukturalnym może czasowo negatywnie wpływać na środowisko, co wiąże się z prowadzeniem robót budowlanych. Jednakże oddziaływania te będą miały charakter odwracalny i będą występowały krótkoterminowo. </w:t>
      </w:r>
    </w:p>
    <w:p w14:paraId="667EF62C" w14:textId="77777777" w:rsidR="00B43762" w:rsidRPr="003770AD" w:rsidRDefault="00B43762" w:rsidP="003770AD">
      <w:pPr>
        <w:spacing w:after="4" w:line="360" w:lineRule="auto"/>
        <w:ind w:left="-10"/>
        <w:jc w:val="both"/>
        <w:rPr>
          <w:rFonts w:eastAsia="Calibri" w:cs="Open Sans"/>
          <w:color w:val="000000"/>
          <w:szCs w:val="20"/>
          <w:lang w:eastAsia="pl-PL"/>
        </w:rPr>
      </w:pPr>
    </w:p>
    <w:p w14:paraId="2597D78A" w14:textId="7E8ABD2A" w:rsidR="00D67BB6" w:rsidRPr="003770AD" w:rsidRDefault="00D67BB6" w:rsidP="003770AD">
      <w:pPr>
        <w:spacing w:after="4" w:line="360" w:lineRule="auto"/>
        <w:ind w:left="-10"/>
        <w:jc w:val="both"/>
        <w:rPr>
          <w:rFonts w:eastAsia="Calibri" w:cs="Open Sans"/>
          <w:color w:val="000000"/>
          <w:szCs w:val="20"/>
          <w:lang w:eastAsia="pl-PL"/>
        </w:rPr>
      </w:pPr>
      <w:r w:rsidRPr="003770AD">
        <w:rPr>
          <w:rFonts w:eastAsia="Calibri" w:cs="Open Sans"/>
          <w:color w:val="000000"/>
          <w:szCs w:val="20"/>
          <w:lang w:eastAsia="pl-PL"/>
        </w:rPr>
        <w:t xml:space="preserve">Możliwe negatywne oddziaływanie inwestycji na środowisko można ograniczyć poprzez podjęcie wszelkich możliwych działań łagodzących, zapobiegających już na etapie planowania negatywnym oddziaływaniom na środowisko. Poniższej przedstawiono propozycje działań łagodzących dla poszczególnych komponentów środowiska przyrodniczego. </w:t>
      </w:r>
    </w:p>
    <w:p w14:paraId="7790EB4E" w14:textId="77777777" w:rsidR="00BE1ED0" w:rsidRPr="00BE1ED0" w:rsidRDefault="00BE1ED0" w:rsidP="008A2AA1">
      <w:pPr>
        <w:spacing w:after="4" w:line="360" w:lineRule="auto"/>
        <w:ind w:left="-10"/>
        <w:jc w:val="both"/>
        <w:rPr>
          <w:rFonts w:ascii="Century Gothic" w:eastAsia="Calibri" w:hAnsi="Century Gothic" w:cstheme="minorHAnsi"/>
          <w:color w:val="000000"/>
          <w:szCs w:val="20"/>
          <w:lang w:eastAsia="pl-PL"/>
        </w:rPr>
      </w:pPr>
    </w:p>
    <w:p w14:paraId="4D349915" w14:textId="179A9290" w:rsidR="00D67BB6" w:rsidRPr="00D67BB6" w:rsidRDefault="00D67BB6" w:rsidP="008A2AA1">
      <w:pPr>
        <w:pStyle w:val="Tabeleirysunki"/>
        <w:rPr>
          <w:iCs/>
        </w:rPr>
      </w:pPr>
      <w:bookmarkStart w:id="114" w:name="_Toc97580631"/>
      <w:bookmarkStart w:id="115" w:name="_Toc241528244"/>
      <w:r w:rsidRPr="00D67BB6">
        <w:rPr>
          <w:iCs/>
        </w:rPr>
        <w:t xml:space="preserve">Tabela </w:t>
      </w:r>
      <w:r w:rsidRPr="00D67BB6">
        <w:rPr>
          <w:iCs/>
        </w:rPr>
        <w:fldChar w:fldCharType="begin"/>
      </w:r>
      <w:r w:rsidRPr="00D67BB6">
        <w:rPr>
          <w:iCs/>
        </w:rPr>
        <w:instrText xml:space="preserve"> SEQ Tabela \* ARABIC </w:instrText>
      </w:r>
      <w:r w:rsidRPr="00D67BB6">
        <w:rPr>
          <w:iCs/>
        </w:rPr>
        <w:fldChar w:fldCharType="separate"/>
      </w:r>
      <w:r w:rsidR="00343025">
        <w:rPr>
          <w:iCs/>
          <w:noProof/>
        </w:rPr>
        <w:t>14</w:t>
      </w:r>
      <w:r w:rsidRPr="00D67BB6">
        <w:rPr>
          <w:iCs/>
          <w:noProof/>
        </w:rPr>
        <w:fldChar w:fldCharType="end"/>
      </w:r>
      <w:r w:rsidR="007D0E6D">
        <w:rPr>
          <w:iCs/>
          <w:noProof/>
        </w:rPr>
        <w:t>.</w:t>
      </w:r>
      <w:r w:rsidRPr="00D67BB6">
        <w:rPr>
          <w:iCs/>
        </w:rPr>
        <w:t xml:space="preserve"> </w:t>
      </w:r>
      <w:r w:rsidRPr="00D67BB6">
        <w:t>Propozycje możliwych sposobów ograniczania negatywnych oddziaływań na środowisko</w:t>
      </w:r>
      <w:bookmarkEnd w:id="114"/>
      <w:bookmarkEnd w:id="115"/>
    </w:p>
    <w:tbl>
      <w:tblPr>
        <w:tblStyle w:val="Tabelasiatki5ciemnaakcent2"/>
        <w:tblW w:w="939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ook w:val="04A0" w:firstRow="1" w:lastRow="0" w:firstColumn="1" w:lastColumn="0" w:noHBand="0" w:noVBand="1"/>
      </w:tblPr>
      <w:tblGrid>
        <w:gridCol w:w="2256"/>
        <w:gridCol w:w="7138"/>
      </w:tblGrid>
      <w:tr w:rsidR="00D67BB6" w:rsidRPr="00343025" w14:paraId="168F9BC4" w14:textId="77777777" w:rsidTr="00343025">
        <w:trPr>
          <w:cnfStyle w:val="100000000000" w:firstRow="1" w:lastRow="0" w:firstColumn="0" w:lastColumn="0" w:oddVBand="0" w:evenVBand="0" w:oddHBand="0" w:evenHBand="0" w:firstRowFirstColumn="0" w:firstRowLastColumn="0" w:lastRowFirstColumn="0" w:lastRowLastColumn="0"/>
          <w:trHeight w:val="814"/>
        </w:trPr>
        <w:tc>
          <w:tcPr>
            <w:cnfStyle w:val="001000000000" w:firstRow="0" w:lastRow="0" w:firstColumn="1" w:lastColumn="0" w:oddVBand="0" w:evenVBand="0" w:oddHBand="0" w:evenHBand="0" w:firstRowFirstColumn="0" w:firstRowLastColumn="0" w:lastRowFirstColumn="0" w:lastRowLastColumn="0"/>
            <w:tcW w:w="2256" w:type="dxa"/>
            <w:tcBorders>
              <w:top w:val="none" w:sz="0" w:space="0" w:color="auto"/>
              <w:left w:val="none" w:sz="0" w:space="0" w:color="auto"/>
              <w:right w:val="none" w:sz="0" w:space="0" w:color="auto"/>
            </w:tcBorders>
            <w:shd w:val="clear" w:color="auto" w:fill="D50000"/>
            <w:vAlign w:val="center"/>
          </w:tcPr>
          <w:p w14:paraId="75E18D32" w14:textId="42E1C994" w:rsidR="00D67BB6" w:rsidRPr="00343025" w:rsidRDefault="00D67BB6" w:rsidP="00343025">
            <w:pPr>
              <w:ind w:left="12"/>
              <w:jc w:val="center"/>
              <w:rPr>
                <w:rFonts w:eastAsia="Calibri" w:cs="Open Sans"/>
                <w:b w:val="0"/>
                <w:bCs w:val="0"/>
                <w:sz w:val="18"/>
                <w:szCs w:val="18"/>
              </w:rPr>
            </w:pPr>
            <w:r w:rsidRPr="00343025">
              <w:rPr>
                <w:rFonts w:eastAsia="Calibri" w:cs="Open Sans"/>
                <w:sz w:val="18"/>
                <w:szCs w:val="18"/>
              </w:rPr>
              <w:t>ELEMENT</w:t>
            </w:r>
          </w:p>
          <w:p w14:paraId="68F2BDCF" w14:textId="6AFEF959" w:rsidR="00D67BB6" w:rsidRPr="00343025" w:rsidRDefault="00D67BB6" w:rsidP="00343025">
            <w:pPr>
              <w:ind w:left="16"/>
              <w:jc w:val="center"/>
              <w:rPr>
                <w:rFonts w:eastAsia="Calibri" w:cs="Open Sans"/>
                <w:b w:val="0"/>
                <w:bCs w:val="0"/>
                <w:sz w:val="18"/>
                <w:szCs w:val="18"/>
              </w:rPr>
            </w:pPr>
            <w:r w:rsidRPr="00343025">
              <w:rPr>
                <w:rFonts w:eastAsia="Calibri" w:cs="Open Sans"/>
                <w:sz w:val="18"/>
                <w:szCs w:val="18"/>
              </w:rPr>
              <w:t>ŚRODOWISKA</w:t>
            </w:r>
          </w:p>
          <w:p w14:paraId="436897C6" w14:textId="52B0A937" w:rsidR="00D67BB6" w:rsidRPr="00343025" w:rsidRDefault="00D67BB6" w:rsidP="00343025">
            <w:pPr>
              <w:ind w:left="125"/>
              <w:jc w:val="center"/>
              <w:rPr>
                <w:rFonts w:eastAsia="Calibri" w:cs="Open Sans"/>
                <w:b w:val="0"/>
                <w:bCs w:val="0"/>
                <w:sz w:val="18"/>
                <w:szCs w:val="18"/>
              </w:rPr>
            </w:pPr>
            <w:r w:rsidRPr="00343025">
              <w:rPr>
                <w:rFonts w:eastAsia="Calibri" w:cs="Open Sans"/>
                <w:sz w:val="18"/>
                <w:szCs w:val="18"/>
              </w:rPr>
              <w:t>PRZYRODNNICZEGO</w:t>
            </w:r>
          </w:p>
        </w:tc>
        <w:tc>
          <w:tcPr>
            <w:tcW w:w="7138" w:type="dxa"/>
            <w:tcBorders>
              <w:top w:val="none" w:sz="0" w:space="0" w:color="auto"/>
              <w:left w:val="none" w:sz="0" w:space="0" w:color="auto"/>
              <w:right w:val="none" w:sz="0" w:space="0" w:color="auto"/>
            </w:tcBorders>
            <w:shd w:val="clear" w:color="auto" w:fill="D50000"/>
            <w:vAlign w:val="center"/>
          </w:tcPr>
          <w:p w14:paraId="1E935E26" w14:textId="73BEEE5B" w:rsidR="00D67BB6" w:rsidRPr="00343025" w:rsidRDefault="00D67BB6" w:rsidP="00343025">
            <w:pPr>
              <w:ind w:left="1382"/>
              <w:jc w:val="center"/>
              <w:cnfStyle w:val="100000000000" w:firstRow="1" w:lastRow="0" w:firstColumn="0" w:lastColumn="0" w:oddVBand="0" w:evenVBand="0" w:oddHBand="0" w:evenHBand="0" w:firstRowFirstColumn="0" w:firstRowLastColumn="0" w:lastRowFirstColumn="0" w:lastRowLastColumn="0"/>
              <w:rPr>
                <w:rFonts w:eastAsia="Calibri" w:cs="Open Sans"/>
                <w:b w:val="0"/>
                <w:bCs w:val="0"/>
                <w:sz w:val="18"/>
                <w:szCs w:val="18"/>
              </w:rPr>
            </w:pPr>
            <w:r w:rsidRPr="00343025">
              <w:rPr>
                <w:rFonts w:eastAsia="Calibri" w:cs="Open Sans"/>
                <w:sz w:val="18"/>
                <w:szCs w:val="18"/>
              </w:rPr>
              <w:t>PROPOZYCJE DZIAŁAŃ ŁAGODZĄCYCH</w:t>
            </w:r>
          </w:p>
        </w:tc>
      </w:tr>
      <w:tr w:rsidR="00D67BB6" w:rsidRPr="00343025" w14:paraId="03422422" w14:textId="77777777" w:rsidTr="00343025">
        <w:trPr>
          <w:cnfStyle w:val="000000100000" w:firstRow="0" w:lastRow="0" w:firstColumn="0" w:lastColumn="0" w:oddVBand="0" w:evenVBand="0" w:oddHBand="1" w:evenHBand="0" w:firstRowFirstColumn="0" w:firstRowLastColumn="0" w:lastRowFirstColumn="0" w:lastRowLastColumn="0"/>
          <w:trHeight w:val="1582"/>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1E577E61" w14:textId="5E5893BF" w:rsidR="00D67BB6" w:rsidRPr="00343025" w:rsidRDefault="00D67BB6" w:rsidP="00327C89">
            <w:pPr>
              <w:spacing w:line="239" w:lineRule="auto"/>
              <w:jc w:val="center"/>
              <w:rPr>
                <w:rFonts w:eastAsia="Calibri" w:cs="Open Sans"/>
                <w:sz w:val="18"/>
                <w:szCs w:val="18"/>
              </w:rPr>
            </w:pPr>
            <w:r w:rsidRPr="00343025">
              <w:rPr>
                <w:rFonts w:eastAsia="Calibri" w:cs="Open Sans"/>
                <w:sz w:val="18"/>
                <w:szCs w:val="18"/>
              </w:rPr>
              <w:t>Różnorodność biologiczna/rośliny</w:t>
            </w:r>
          </w:p>
          <w:p w14:paraId="1D98105A" w14:textId="0728EE64" w:rsidR="00D67BB6" w:rsidRPr="00343025" w:rsidRDefault="00D67BB6" w:rsidP="00327C89">
            <w:pPr>
              <w:ind w:left="10"/>
              <w:jc w:val="center"/>
              <w:rPr>
                <w:rFonts w:eastAsia="Calibri" w:cs="Open Sans"/>
                <w:sz w:val="18"/>
                <w:szCs w:val="18"/>
              </w:rPr>
            </w:pPr>
            <w:r w:rsidRPr="00343025">
              <w:rPr>
                <w:rFonts w:eastAsia="Calibri" w:cs="Open Sans"/>
                <w:sz w:val="18"/>
                <w:szCs w:val="18"/>
              </w:rPr>
              <w:t>/zwierzęta</w:t>
            </w:r>
          </w:p>
        </w:tc>
        <w:tc>
          <w:tcPr>
            <w:tcW w:w="7138" w:type="dxa"/>
            <w:shd w:val="clear" w:color="auto" w:fill="FFFFFF" w:themeFill="background1"/>
          </w:tcPr>
          <w:p w14:paraId="6DB8209D" w14:textId="77777777" w:rsidR="00D67BB6" w:rsidRPr="00343025" w:rsidRDefault="00D67BB6">
            <w:pPr>
              <w:pStyle w:val="Akapitzlist"/>
              <w:numPr>
                <w:ilvl w:val="0"/>
                <w:numId w:val="36"/>
              </w:numPr>
              <w:spacing w:before="0" w:after="0" w:line="247" w:lineRule="auto"/>
              <w:ind w:right="100"/>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inwentaryzacja przyrodnicza pod kątem występowania ptaków czy innych zwierząt oraz cennych gatunków roślin, szczególnie objętych ochroną; przeprowadzanie wszelkich prac poza okresem lęgowym ptaków czy okresem godowym innych zwierząt; </w:t>
            </w:r>
          </w:p>
          <w:p w14:paraId="4BC811A8" w14:textId="77777777" w:rsidR="00D67BB6" w:rsidRPr="00343025" w:rsidRDefault="00D67BB6">
            <w:pPr>
              <w:pStyle w:val="Akapitzlist"/>
              <w:numPr>
                <w:ilvl w:val="0"/>
                <w:numId w:val="36"/>
              </w:numPr>
              <w:spacing w:before="0" w:after="0" w:line="247" w:lineRule="auto"/>
              <w:ind w:right="100"/>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zapewnienie stałego monitorowania wpływu inwestycji na różnorodność biologiczną, faunę i florę; </w:t>
            </w:r>
          </w:p>
          <w:p w14:paraId="555A4627" w14:textId="77777777" w:rsidR="00D67BB6" w:rsidRPr="00343025" w:rsidRDefault="00D67BB6">
            <w:pPr>
              <w:pStyle w:val="Akapitzlist"/>
              <w:numPr>
                <w:ilvl w:val="0"/>
                <w:numId w:val="36"/>
              </w:numPr>
              <w:spacing w:before="0" w:after="0" w:line="247" w:lineRule="auto"/>
              <w:ind w:right="100"/>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wprowadzenie dodatkowych </w:t>
            </w:r>
            <w:proofErr w:type="spellStart"/>
            <w:r w:rsidRPr="00343025">
              <w:rPr>
                <w:rFonts w:ascii="Open Sans" w:hAnsi="Open Sans" w:cs="Open Sans"/>
                <w:sz w:val="18"/>
                <w:szCs w:val="18"/>
              </w:rPr>
              <w:t>nasadzeń</w:t>
            </w:r>
            <w:proofErr w:type="spellEnd"/>
            <w:r w:rsidRPr="00343025">
              <w:rPr>
                <w:rFonts w:ascii="Open Sans" w:hAnsi="Open Sans" w:cs="Open Sans"/>
                <w:sz w:val="18"/>
                <w:szCs w:val="18"/>
              </w:rPr>
              <w:t xml:space="preserve"> drzew i zieleni urządzonej (gatunków rodzimych) w celu ewentualnej kompensacji przyrodniczej,</w:t>
            </w:r>
          </w:p>
        </w:tc>
      </w:tr>
      <w:tr w:rsidR="00D67BB6" w:rsidRPr="00343025" w14:paraId="564D3F2F" w14:textId="77777777" w:rsidTr="00343025">
        <w:trPr>
          <w:trHeight w:val="825"/>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1B70D74A" w14:textId="77777777" w:rsidR="00D67BB6" w:rsidRPr="00343025" w:rsidRDefault="00D67BB6" w:rsidP="00327C89">
            <w:pPr>
              <w:ind w:left="14"/>
              <w:jc w:val="center"/>
              <w:rPr>
                <w:rFonts w:eastAsia="Calibri" w:cs="Open Sans"/>
                <w:sz w:val="18"/>
                <w:szCs w:val="18"/>
              </w:rPr>
            </w:pPr>
            <w:r w:rsidRPr="00343025">
              <w:rPr>
                <w:rFonts w:eastAsia="Calibri" w:cs="Open Sans"/>
                <w:sz w:val="18"/>
                <w:szCs w:val="18"/>
              </w:rPr>
              <w:t>Ludzie</w:t>
            </w:r>
          </w:p>
        </w:tc>
        <w:tc>
          <w:tcPr>
            <w:tcW w:w="7138" w:type="dxa"/>
            <w:shd w:val="clear" w:color="auto" w:fill="FFFFFF" w:themeFill="background1"/>
          </w:tcPr>
          <w:p w14:paraId="52FFE86F" w14:textId="77777777" w:rsidR="00D67BB6" w:rsidRPr="00343025" w:rsidRDefault="00D67BB6">
            <w:pPr>
              <w:pStyle w:val="Akapitzlist"/>
              <w:numPr>
                <w:ilvl w:val="0"/>
                <w:numId w:val="37"/>
              </w:numPr>
              <w:spacing w:before="0" w:after="0"/>
              <w:ind w:right="902"/>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oznakowanie obszarów w miejscach prowadzenia robót budowlanych; </w:t>
            </w:r>
          </w:p>
          <w:p w14:paraId="3E84BDCB" w14:textId="77777777" w:rsidR="00D67BB6" w:rsidRPr="00343025" w:rsidRDefault="00D67BB6">
            <w:pPr>
              <w:pStyle w:val="Akapitzlist"/>
              <w:numPr>
                <w:ilvl w:val="0"/>
                <w:numId w:val="37"/>
              </w:numPr>
              <w:spacing w:before="0" w:after="0"/>
              <w:ind w:right="902"/>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realizacja robót zgodnie z zasadami BHP i PPOŻ;</w:t>
            </w:r>
          </w:p>
          <w:p w14:paraId="0571FBED" w14:textId="77777777" w:rsidR="00D67BB6" w:rsidRPr="00343025" w:rsidRDefault="00D67BB6">
            <w:pPr>
              <w:pStyle w:val="Akapitzlist"/>
              <w:numPr>
                <w:ilvl w:val="0"/>
                <w:numId w:val="37"/>
              </w:numPr>
              <w:spacing w:before="0" w:after="0"/>
              <w:ind w:right="902"/>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 wykorzystywanie wyłącznie sprawnych maszyn i urządzeń;</w:t>
            </w:r>
          </w:p>
          <w:p w14:paraId="50B0F305" w14:textId="77777777" w:rsidR="00D67BB6" w:rsidRPr="00343025" w:rsidRDefault="00D67BB6">
            <w:pPr>
              <w:pStyle w:val="Akapitzlist"/>
              <w:numPr>
                <w:ilvl w:val="0"/>
                <w:numId w:val="37"/>
              </w:numPr>
              <w:spacing w:before="0" w:after="0"/>
              <w:ind w:right="902"/>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 wykonywanie działań inwestycyjnych tylko w dozwolonych godzinach w celu minimalizacji emisji zanieczyszczeń i uciążliwego hałasu;</w:t>
            </w:r>
          </w:p>
          <w:p w14:paraId="0DFBCED3" w14:textId="77777777" w:rsidR="00B145A5" w:rsidRPr="00343025" w:rsidRDefault="00B145A5">
            <w:pPr>
              <w:pStyle w:val="Akapitzlist"/>
              <w:numPr>
                <w:ilvl w:val="0"/>
                <w:numId w:val="37"/>
              </w:numPr>
              <w:spacing w:before="0" w:after="0"/>
              <w:ind w:right="902"/>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stosowanie systemów zabezpieczających rusztowania oraz maszyny i urządzenia podczas remontów i innych prac budowlanych;</w:t>
            </w:r>
          </w:p>
          <w:p w14:paraId="00DA6B26" w14:textId="3C8C8A8C" w:rsidR="00B145A5" w:rsidRPr="00343025" w:rsidRDefault="00B145A5">
            <w:pPr>
              <w:pStyle w:val="Akapitzlist"/>
              <w:numPr>
                <w:ilvl w:val="0"/>
                <w:numId w:val="37"/>
              </w:numPr>
              <w:spacing w:before="0" w:after="0"/>
              <w:ind w:right="902"/>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stosowanie roślinności izolacyjnej.</w:t>
            </w:r>
          </w:p>
        </w:tc>
      </w:tr>
      <w:tr w:rsidR="00D67BB6" w:rsidRPr="00343025" w14:paraId="4BF808D4" w14:textId="77777777" w:rsidTr="00343025">
        <w:trPr>
          <w:cnfStyle w:val="000000100000" w:firstRow="0" w:lastRow="0" w:firstColumn="0" w:lastColumn="0" w:oddVBand="0" w:evenVBand="0" w:oddHBand="1" w:evenHBand="0" w:firstRowFirstColumn="0" w:firstRowLastColumn="0" w:lastRowFirstColumn="0" w:lastRowLastColumn="0"/>
          <w:trHeight w:val="834"/>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6C7DD89F" w14:textId="77777777" w:rsidR="00D67BB6" w:rsidRPr="00343025" w:rsidRDefault="00D67BB6" w:rsidP="00327C89">
            <w:pPr>
              <w:ind w:left="14"/>
              <w:jc w:val="center"/>
              <w:rPr>
                <w:rFonts w:eastAsia="Calibri" w:cs="Open Sans"/>
                <w:sz w:val="18"/>
                <w:szCs w:val="18"/>
              </w:rPr>
            </w:pPr>
            <w:r w:rsidRPr="00343025">
              <w:rPr>
                <w:rFonts w:eastAsia="Calibri" w:cs="Open Sans"/>
                <w:sz w:val="18"/>
                <w:szCs w:val="18"/>
              </w:rPr>
              <w:t>Woda</w:t>
            </w:r>
          </w:p>
        </w:tc>
        <w:tc>
          <w:tcPr>
            <w:tcW w:w="7138" w:type="dxa"/>
            <w:shd w:val="clear" w:color="auto" w:fill="FFFFFF" w:themeFill="background1"/>
          </w:tcPr>
          <w:p w14:paraId="32EC3C4E" w14:textId="77777777" w:rsidR="00D67BB6" w:rsidRPr="00343025" w:rsidRDefault="00D67BB6">
            <w:pPr>
              <w:pStyle w:val="Akapitzlist"/>
              <w:numPr>
                <w:ilvl w:val="0"/>
                <w:numId w:val="38"/>
              </w:numPr>
              <w:spacing w:before="0" w:after="0"/>
              <w:ind w:right="100"/>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odpowiednie zabezpieczenia terenów przed przedostaniem się niepożądanych substancji do wód dbałość o szczelność zbiorników paliw w maszynach wykorzystywanych podczas prac; </w:t>
            </w:r>
          </w:p>
          <w:p w14:paraId="2BD24F95" w14:textId="78E2D675" w:rsidR="00D67BB6" w:rsidRPr="00343025" w:rsidRDefault="00D67BB6">
            <w:pPr>
              <w:pStyle w:val="Akapitzlist"/>
              <w:numPr>
                <w:ilvl w:val="0"/>
                <w:numId w:val="38"/>
              </w:numPr>
              <w:spacing w:before="0" w:after="0"/>
              <w:ind w:right="100"/>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lastRenderedPageBreak/>
              <w:t>zachowanie szczególnej ostrożności podczas prowadzenia prac w bezpośrednim sąsiedztwie rzek czy zbiorników wodnych;</w:t>
            </w:r>
          </w:p>
          <w:p w14:paraId="3CDF3150" w14:textId="77777777" w:rsidR="00D67BB6" w:rsidRPr="00343025" w:rsidRDefault="00D67BB6">
            <w:pPr>
              <w:pStyle w:val="Akapitzlist"/>
              <w:numPr>
                <w:ilvl w:val="0"/>
                <w:numId w:val="38"/>
              </w:numPr>
              <w:spacing w:before="0" w:after="0"/>
              <w:ind w:right="100"/>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zapewnienie pracownikom dostępu do przenośnych toalet;</w:t>
            </w:r>
          </w:p>
          <w:p w14:paraId="3E43D967" w14:textId="2ABE3BD9" w:rsidR="00B145A5" w:rsidRPr="00343025" w:rsidRDefault="00B145A5">
            <w:pPr>
              <w:pStyle w:val="Akapitzlist"/>
              <w:numPr>
                <w:ilvl w:val="0"/>
                <w:numId w:val="38"/>
              </w:numPr>
              <w:spacing w:before="0" w:after="0"/>
              <w:ind w:right="100"/>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ograniczanie powierzchni nieprzepuszczalnych np. poprzez stosowanie materiałów przepuszczalnych do budowy parkingów, ciągów pieszych i rowerowych.</w:t>
            </w:r>
          </w:p>
        </w:tc>
      </w:tr>
      <w:tr w:rsidR="00D67BB6" w:rsidRPr="00343025" w14:paraId="7EBF0784" w14:textId="77777777" w:rsidTr="00343025">
        <w:trPr>
          <w:trHeight w:val="798"/>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057780A4" w14:textId="77777777" w:rsidR="00D67BB6" w:rsidRPr="00343025" w:rsidRDefault="00D67BB6" w:rsidP="00327C89">
            <w:pPr>
              <w:ind w:left="13"/>
              <w:jc w:val="center"/>
              <w:rPr>
                <w:rFonts w:eastAsia="Calibri" w:cs="Open Sans"/>
                <w:sz w:val="18"/>
                <w:szCs w:val="18"/>
              </w:rPr>
            </w:pPr>
            <w:r w:rsidRPr="00343025">
              <w:rPr>
                <w:rFonts w:eastAsia="Calibri" w:cs="Open Sans"/>
                <w:sz w:val="18"/>
                <w:szCs w:val="18"/>
              </w:rPr>
              <w:t>Powietrze</w:t>
            </w:r>
          </w:p>
        </w:tc>
        <w:tc>
          <w:tcPr>
            <w:tcW w:w="7138" w:type="dxa"/>
            <w:shd w:val="clear" w:color="auto" w:fill="FFFFFF" w:themeFill="background1"/>
          </w:tcPr>
          <w:p w14:paraId="548EBBF7" w14:textId="77777777" w:rsidR="00D67BB6" w:rsidRPr="00343025" w:rsidRDefault="00D67BB6">
            <w:pPr>
              <w:pStyle w:val="Akapitzlist"/>
              <w:numPr>
                <w:ilvl w:val="0"/>
                <w:numId w:val="39"/>
              </w:numPr>
              <w:spacing w:before="0" w:after="0"/>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tworzenie pasów zieleni izolacyjnej; </w:t>
            </w:r>
          </w:p>
          <w:p w14:paraId="02CDC8E7" w14:textId="55C6FD0E" w:rsidR="00D67BB6" w:rsidRPr="00343025" w:rsidRDefault="00D67BB6">
            <w:pPr>
              <w:pStyle w:val="Akapitzlist"/>
              <w:numPr>
                <w:ilvl w:val="0"/>
                <w:numId w:val="39"/>
              </w:numPr>
              <w:spacing w:before="0" w:after="0"/>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propagowanie alternatywnych form transportu</w:t>
            </w:r>
            <w:r w:rsidR="00B145A5" w:rsidRPr="00343025">
              <w:rPr>
                <w:rFonts w:ascii="Open Sans" w:hAnsi="Open Sans" w:cs="Open Sans"/>
                <w:sz w:val="18"/>
                <w:szCs w:val="18"/>
              </w:rPr>
              <w:t xml:space="preserve"> (ruch pieszy, rowerowy, komunikacja zbiorowa)</w:t>
            </w:r>
            <w:r w:rsidRPr="00343025">
              <w:rPr>
                <w:rFonts w:ascii="Open Sans" w:hAnsi="Open Sans" w:cs="Open Sans"/>
                <w:sz w:val="18"/>
                <w:szCs w:val="18"/>
              </w:rPr>
              <w:t xml:space="preserve">; </w:t>
            </w:r>
          </w:p>
          <w:p w14:paraId="2BA0F50D" w14:textId="55CA60EE" w:rsidR="00D67BB6" w:rsidRPr="00343025" w:rsidRDefault="00D67BB6">
            <w:pPr>
              <w:pStyle w:val="Akapitzlist"/>
              <w:numPr>
                <w:ilvl w:val="0"/>
                <w:numId w:val="39"/>
              </w:numPr>
              <w:spacing w:before="0" w:after="0"/>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przeprowadzanie termomodernizacji budynków na terenie </w:t>
            </w:r>
            <w:r w:rsidR="00B8025E" w:rsidRPr="00343025">
              <w:rPr>
                <w:rFonts w:ascii="Open Sans" w:hAnsi="Open Sans" w:cs="Open Sans"/>
                <w:sz w:val="18"/>
                <w:szCs w:val="18"/>
              </w:rPr>
              <w:t>Gminy</w:t>
            </w:r>
            <w:r w:rsidRPr="00343025">
              <w:rPr>
                <w:rFonts w:ascii="Open Sans" w:hAnsi="Open Sans" w:cs="Open Sans"/>
                <w:sz w:val="18"/>
                <w:szCs w:val="18"/>
              </w:rPr>
              <w:t xml:space="preserve">; </w:t>
            </w:r>
          </w:p>
          <w:p w14:paraId="58E5B0DE" w14:textId="77777777" w:rsidR="00D67BB6" w:rsidRPr="00343025" w:rsidRDefault="00D67BB6">
            <w:pPr>
              <w:pStyle w:val="Akapitzlist"/>
              <w:numPr>
                <w:ilvl w:val="0"/>
                <w:numId w:val="39"/>
              </w:numPr>
              <w:spacing w:before="0" w:after="0"/>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promowanie odnawialnych źródeł energii.</w:t>
            </w:r>
          </w:p>
        </w:tc>
      </w:tr>
      <w:tr w:rsidR="00D67BB6" w:rsidRPr="00343025" w14:paraId="451BA5D3" w14:textId="77777777" w:rsidTr="00343025">
        <w:trPr>
          <w:cnfStyle w:val="000000100000" w:firstRow="0" w:lastRow="0" w:firstColumn="0" w:lastColumn="0" w:oddVBand="0" w:evenVBand="0" w:oddHBand="1" w:evenHBand="0" w:firstRowFirstColumn="0" w:firstRowLastColumn="0" w:lastRowFirstColumn="0" w:lastRowLastColumn="0"/>
          <w:trHeight w:val="786"/>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01904F1D" w14:textId="77777777" w:rsidR="00D67BB6" w:rsidRPr="00343025" w:rsidRDefault="00D67BB6" w:rsidP="00327C89">
            <w:pPr>
              <w:ind w:left="149"/>
              <w:jc w:val="center"/>
              <w:rPr>
                <w:rFonts w:eastAsia="Calibri" w:cs="Open Sans"/>
                <w:sz w:val="18"/>
                <w:szCs w:val="18"/>
              </w:rPr>
            </w:pPr>
            <w:r w:rsidRPr="00343025">
              <w:rPr>
                <w:rFonts w:eastAsia="Calibri" w:cs="Open Sans"/>
                <w:sz w:val="18"/>
                <w:szCs w:val="18"/>
              </w:rPr>
              <w:t>Powierzchnia ziemi</w:t>
            </w:r>
          </w:p>
        </w:tc>
        <w:tc>
          <w:tcPr>
            <w:tcW w:w="7138" w:type="dxa"/>
            <w:shd w:val="clear" w:color="auto" w:fill="FFFFFF" w:themeFill="background1"/>
          </w:tcPr>
          <w:p w14:paraId="1837BE44" w14:textId="77777777" w:rsidR="00D67BB6" w:rsidRPr="00343025" w:rsidRDefault="00D67BB6">
            <w:pPr>
              <w:pStyle w:val="Akapitzlist"/>
              <w:numPr>
                <w:ilvl w:val="0"/>
                <w:numId w:val="40"/>
              </w:numPr>
              <w:spacing w:before="0" w:after="0"/>
              <w:ind w:right="99"/>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odpowiednie przechowywanie/składowanie materiałów budowalnych; kontrolowanie szczelności zbiorników paliwowych w pojazdach wykorzystywanych przy pracach; </w:t>
            </w:r>
          </w:p>
          <w:p w14:paraId="2D8AE90F" w14:textId="77777777" w:rsidR="00D67BB6" w:rsidRPr="00343025" w:rsidRDefault="00D67BB6">
            <w:pPr>
              <w:pStyle w:val="Akapitzlist"/>
              <w:numPr>
                <w:ilvl w:val="0"/>
                <w:numId w:val="40"/>
              </w:numPr>
              <w:spacing w:before="0" w:after="0"/>
              <w:ind w:right="99"/>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odpowiednie składowanie odpadów powstałych podczas pracy;</w:t>
            </w:r>
          </w:p>
        </w:tc>
      </w:tr>
      <w:tr w:rsidR="00D67BB6" w:rsidRPr="00343025" w14:paraId="68848C30" w14:textId="77777777" w:rsidTr="00343025">
        <w:trPr>
          <w:trHeight w:val="367"/>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50B568C7" w14:textId="77777777" w:rsidR="00D67BB6" w:rsidRPr="00343025" w:rsidRDefault="00D67BB6" w:rsidP="00327C89">
            <w:pPr>
              <w:ind w:left="12"/>
              <w:jc w:val="center"/>
              <w:rPr>
                <w:rFonts w:eastAsia="Calibri" w:cs="Open Sans"/>
                <w:sz w:val="18"/>
                <w:szCs w:val="18"/>
              </w:rPr>
            </w:pPr>
            <w:r w:rsidRPr="00343025">
              <w:rPr>
                <w:rFonts w:eastAsia="Calibri" w:cs="Open Sans"/>
                <w:sz w:val="18"/>
                <w:szCs w:val="18"/>
              </w:rPr>
              <w:t>Krajobraz</w:t>
            </w:r>
          </w:p>
        </w:tc>
        <w:tc>
          <w:tcPr>
            <w:tcW w:w="7138" w:type="dxa"/>
            <w:shd w:val="clear" w:color="auto" w:fill="FFFFFF" w:themeFill="background1"/>
          </w:tcPr>
          <w:p w14:paraId="368A08E8" w14:textId="77777777" w:rsidR="00D67BB6" w:rsidRPr="00343025" w:rsidRDefault="00D67BB6">
            <w:pPr>
              <w:pStyle w:val="Akapitzlist"/>
              <w:numPr>
                <w:ilvl w:val="0"/>
                <w:numId w:val="41"/>
              </w:numPr>
              <w:spacing w:before="0" w:after="0"/>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tworzenie miejsc z zielenią urządzoną.</w:t>
            </w:r>
          </w:p>
        </w:tc>
      </w:tr>
      <w:tr w:rsidR="00D67BB6" w:rsidRPr="00343025" w14:paraId="62F80F20" w14:textId="77777777" w:rsidTr="00343025">
        <w:trPr>
          <w:cnfStyle w:val="000000100000" w:firstRow="0" w:lastRow="0" w:firstColumn="0" w:lastColumn="0" w:oddVBand="0" w:evenVBand="0" w:oddHBand="1" w:evenHBand="0" w:firstRowFirstColumn="0" w:firstRowLastColumn="0" w:lastRowFirstColumn="0" w:lastRowLastColumn="0"/>
          <w:trHeight w:val="545"/>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4002FA75" w14:textId="77777777" w:rsidR="00D67BB6" w:rsidRPr="00343025" w:rsidRDefault="00D67BB6" w:rsidP="00327C89">
            <w:pPr>
              <w:ind w:left="10"/>
              <w:jc w:val="center"/>
              <w:rPr>
                <w:rFonts w:eastAsia="Calibri" w:cs="Open Sans"/>
                <w:sz w:val="18"/>
                <w:szCs w:val="18"/>
              </w:rPr>
            </w:pPr>
            <w:r w:rsidRPr="00343025">
              <w:rPr>
                <w:rFonts w:eastAsia="Calibri" w:cs="Open Sans"/>
                <w:sz w:val="18"/>
                <w:szCs w:val="18"/>
              </w:rPr>
              <w:t>Klimat</w:t>
            </w:r>
          </w:p>
        </w:tc>
        <w:tc>
          <w:tcPr>
            <w:tcW w:w="7138" w:type="dxa"/>
            <w:shd w:val="clear" w:color="auto" w:fill="FFFFFF" w:themeFill="background1"/>
          </w:tcPr>
          <w:p w14:paraId="4D4F3F5B" w14:textId="77777777" w:rsidR="00D67BB6" w:rsidRPr="00343025" w:rsidRDefault="00D67BB6">
            <w:pPr>
              <w:pStyle w:val="Akapitzlist"/>
              <w:numPr>
                <w:ilvl w:val="0"/>
                <w:numId w:val="42"/>
              </w:numPr>
              <w:spacing w:before="0" w:after="0"/>
              <w:ind w:right="851"/>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stosowanie </w:t>
            </w:r>
            <w:proofErr w:type="spellStart"/>
            <w:r w:rsidRPr="00343025">
              <w:rPr>
                <w:rFonts w:ascii="Open Sans" w:hAnsi="Open Sans" w:cs="Open Sans"/>
                <w:sz w:val="18"/>
                <w:szCs w:val="18"/>
              </w:rPr>
              <w:t>nasadzeń</w:t>
            </w:r>
            <w:proofErr w:type="spellEnd"/>
            <w:r w:rsidRPr="00343025">
              <w:rPr>
                <w:rFonts w:ascii="Open Sans" w:hAnsi="Open Sans" w:cs="Open Sans"/>
                <w:sz w:val="18"/>
                <w:szCs w:val="18"/>
              </w:rPr>
              <w:t xml:space="preserve"> drzew i krzewów oraz zieleni urządzonej; </w:t>
            </w:r>
          </w:p>
          <w:p w14:paraId="743E72A0" w14:textId="77777777" w:rsidR="00D67BB6" w:rsidRPr="00343025" w:rsidRDefault="00D67BB6">
            <w:pPr>
              <w:pStyle w:val="Akapitzlist"/>
              <w:numPr>
                <w:ilvl w:val="0"/>
                <w:numId w:val="42"/>
              </w:numPr>
              <w:spacing w:before="0" w:after="0"/>
              <w:ind w:right="851"/>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dbałość o przestrzeganie zasad ochrony środowiska naturalnego; </w:t>
            </w:r>
          </w:p>
          <w:p w14:paraId="1AC06BE6" w14:textId="70859E22" w:rsidR="00D67BB6" w:rsidRPr="00343025" w:rsidRDefault="00D67BB6">
            <w:pPr>
              <w:pStyle w:val="Akapitzlist"/>
              <w:numPr>
                <w:ilvl w:val="0"/>
                <w:numId w:val="42"/>
              </w:numPr>
              <w:spacing w:before="0" w:after="0"/>
              <w:ind w:right="851"/>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promowanie niezmotoryzowanych form transportu</w:t>
            </w:r>
            <w:r w:rsidR="00D7206A" w:rsidRPr="00343025">
              <w:rPr>
                <w:rFonts w:ascii="Open Sans" w:hAnsi="Open Sans" w:cs="Open Sans"/>
                <w:sz w:val="18"/>
                <w:szCs w:val="18"/>
              </w:rPr>
              <w:t>.</w:t>
            </w:r>
          </w:p>
        </w:tc>
      </w:tr>
      <w:tr w:rsidR="00D67BB6" w:rsidRPr="00343025" w14:paraId="0096EC53" w14:textId="77777777" w:rsidTr="00343025">
        <w:trPr>
          <w:trHeight w:val="1011"/>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61691DC8" w14:textId="484E2A4D" w:rsidR="00D67BB6" w:rsidRPr="00343025" w:rsidRDefault="00D67BB6" w:rsidP="00327C89">
            <w:pPr>
              <w:jc w:val="center"/>
              <w:rPr>
                <w:rFonts w:eastAsia="Calibri" w:cs="Open Sans"/>
                <w:sz w:val="18"/>
                <w:szCs w:val="18"/>
              </w:rPr>
            </w:pPr>
            <w:r w:rsidRPr="00343025">
              <w:rPr>
                <w:rFonts w:eastAsia="Calibri" w:cs="Open Sans"/>
                <w:sz w:val="18"/>
                <w:szCs w:val="18"/>
              </w:rPr>
              <w:t>Zabytki i dobra materialne</w:t>
            </w:r>
          </w:p>
        </w:tc>
        <w:tc>
          <w:tcPr>
            <w:tcW w:w="7138" w:type="dxa"/>
            <w:shd w:val="clear" w:color="auto" w:fill="FFFFFF" w:themeFill="background1"/>
          </w:tcPr>
          <w:p w14:paraId="18A875B9" w14:textId="77777777" w:rsidR="00D67BB6" w:rsidRPr="00343025" w:rsidRDefault="00D67BB6">
            <w:pPr>
              <w:pStyle w:val="Akapitzlist"/>
              <w:numPr>
                <w:ilvl w:val="0"/>
                <w:numId w:val="43"/>
              </w:numPr>
              <w:spacing w:before="0" w:after="14" w:line="239" w:lineRule="auto"/>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odpowiednie planowanie realizacji projektów, tak by nie zakłócić istniejącego układu przestrzeni publicznej; </w:t>
            </w:r>
          </w:p>
          <w:p w14:paraId="11B8FB8C" w14:textId="77777777" w:rsidR="00D67BB6" w:rsidRPr="00343025" w:rsidRDefault="00D67BB6">
            <w:pPr>
              <w:pStyle w:val="Akapitzlist"/>
              <w:numPr>
                <w:ilvl w:val="0"/>
                <w:numId w:val="43"/>
              </w:numPr>
              <w:spacing w:before="0" w:after="14" w:line="239" w:lineRule="auto"/>
              <w:contextualSpacing/>
              <w:cnfStyle w:val="000000000000" w:firstRow="0" w:lastRow="0" w:firstColumn="0" w:lastColumn="0" w:oddVBand="0" w:evenVBand="0" w:oddHBand="0"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szczegółowe uzgadnianie przeprowadzania działań inwestycyjnych w obiektach o szczególnym znaczeniu historycznym lub w ich bezpośrednim sąsiedztwie; </w:t>
            </w:r>
          </w:p>
        </w:tc>
      </w:tr>
      <w:tr w:rsidR="00D67BB6" w:rsidRPr="00343025" w14:paraId="2413C21C" w14:textId="77777777" w:rsidTr="00343025">
        <w:trPr>
          <w:cnfStyle w:val="000000100000" w:firstRow="0" w:lastRow="0" w:firstColumn="0" w:lastColumn="0" w:oddVBand="0" w:evenVBand="0" w:oddHBand="1" w:evenHBand="0" w:firstRowFirstColumn="0" w:firstRowLastColumn="0" w:lastRowFirstColumn="0" w:lastRowLastColumn="0"/>
          <w:trHeight w:val="765"/>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bottom w:val="none" w:sz="0" w:space="0" w:color="auto"/>
            </w:tcBorders>
            <w:shd w:val="clear" w:color="auto" w:fill="FFFFFF" w:themeFill="background1"/>
            <w:vAlign w:val="center"/>
          </w:tcPr>
          <w:p w14:paraId="38F4E40D" w14:textId="77777777" w:rsidR="00D67BB6" w:rsidRPr="00343025" w:rsidRDefault="00D67BB6" w:rsidP="00327C89">
            <w:pPr>
              <w:spacing w:line="239" w:lineRule="auto"/>
              <w:jc w:val="center"/>
              <w:rPr>
                <w:rFonts w:eastAsia="Calibri" w:cs="Open Sans"/>
                <w:sz w:val="18"/>
                <w:szCs w:val="18"/>
              </w:rPr>
            </w:pPr>
            <w:r w:rsidRPr="00343025">
              <w:rPr>
                <w:rFonts w:eastAsia="Calibri" w:cs="Open Sans"/>
                <w:sz w:val="18"/>
                <w:szCs w:val="18"/>
              </w:rPr>
              <w:t>Obszary objęte ochroną, w tym</w:t>
            </w:r>
          </w:p>
          <w:p w14:paraId="25DD8D88" w14:textId="77777777" w:rsidR="00D67BB6" w:rsidRPr="00343025" w:rsidRDefault="00D67BB6" w:rsidP="00327C89">
            <w:pPr>
              <w:ind w:left="86" w:right="28"/>
              <w:jc w:val="center"/>
              <w:rPr>
                <w:rFonts w:eastAsia="Calibri" w:cs="Open Sans"/>
                <w:sz w:val="18"/>
                <w:szCs w:val="18"/>
              </w:rPr>
            </w:pPr>
            <w:r w:rsidRPr="00343025">
              <w:rPr>
                <w:rFonts w:eastAsia="Calibri" w:cs="Open Sans"/>
                <w:sz w:val="18"/>
                <w:szCs w:val="18"/>
              </w:rPr>
              <w:t>Obszary Natura 2000</w:t>
            </w:r>
          </w:p>
        </w:tc>
        <w:tc>
          <w:tcPr>
            <w:tcW w:w="7138" w:type="dxa"/>
            <w:shd w:val="clear" w:color="auto" w:fill="FFFFFF" w:themeFill="background1"/>
          </w:tcPr>
          <w:p w14:paraId="3F8B724C" w14:textId="12186CAB" w:rsidR="00D67BB6" w:rsidRPr="00343025" w:rsidRDefault="00D67BB6">
            <w:pPr>
              <w:pStyle w:val="Akapitzlist"/>
              <w:numPr>
                <w:ilvl w:val="0"/>
                <w:numId w:val="44"/>
              </w:numPr>
              <w:spacing w:before="0" w:after="0"/>
              <w:ind w:right="95"/>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przestrzeganie </w:t>
            </w:r>
            <w:r w:rsidRPr="00343025">
              <w:rPr>
                <w:rFonts w:ascii="Open Sans" w:hAnsi="Open Sans" w:cs="Open Sans"/>
                <w:sz w:val="18"/>
                <w:szCs w:val="18"/>
              </w:rPr>
              <w:tab/>
              <w:t xml:space="preserve">przepisów </w:t>
            </w:r>
            <w:r w:rsidRPr="00343025">
              <w:rPr>
                <w:rFonts w:ascii="Open Sans" w:hAnsi="Open Sans" w:cs="Open Sans"/>
                <w:sz w:val="18"/>
                <w:szCs w:val="18"/>
              </w:rPr>
              <w:tab/>
              <w:t xml:space="preserve">ochrony </w:t>
            </w:r>
            <w:r w:rsidRPr="00343025">
              <w:rPr>
                <w:rFonts w:ascii="Open Sans" w:hAnsi="Open Sans" w:cs="Open Sans"/>
                <w:sz w:val="18"/>
                <w:szCs w:val="18"/>
              </w:rPr>
              <w:tab/>
              <w:t>przyrody na</w:t>
            </w:r>
            <w:r w:rsidR="00343025">
              <w:rPr>
                <w:rFonts w:ascii="Open Sans" w:hAnsi="Open Sans" w:cs="Open Sans"/>
                <w:sz w:val="18"/>
                <w:szCs w:val="18"/>
              </w:rPr>
              <w:t xml:space="preserve"> </w:t>
            </w:r>
            <w:r w:rsidRPr="00343025">
              <w:rPr>
                <w:rFonts w:ascii="Open Sans" w:hAnsi="Open Sans" w:cs="Open Sans"/>
                <w:sz w:val="18"/>
                <w:szCs w:val="18"/>
              </w:rPr>
              <w:t xml:space="preserve">tych </w:t>
            </w:r>
            <w:proofErr w:type="gramStart"/>
            <w:r w:rsidRPr="00343025">
              <w:rPr>
                <w:rFonts w:ascii="Open Sans" w:hAnsi="Open Sans" w:cs="Open Sans"/>
                <w:sz w:val="18"/>
                <w:szCs w:val="18"/>
              </w:rPr>
              <w:t>terenach  i</w:t>
            </w:r>
            <w:proofErr w:type="gramEnd"/>
            <w:r w:rsidRPr="00343025">
              <w:rPr>
                <w:rFonts w:ascii="Open Sans" w:hAnsi="Open Sans" w:cs="Open Sans"/>
                <w:sz w:val="18"/>
                <w:szCs w:val="18"/>
              </w:rPr>
              <w:t xml:space="preserve"> ustanowionych planów zadań ochronnych; </w:t>
            </w:r>
          </w:p>
          <w:p w14:paraId="63ACA9EB" w14:textId="77777777" w:rsidR="00D67BB6" w:rsidRPr="00343025" w:rsidRDefault="00D67BB6">
            <w:pPr>
              <w:pStyle w:val="Akapitzlist"/>
              <w:numPr>
                <w:ilvl w:val="0"/>
                <w:numId w:val="44"/>
              </w:numPr>
              <w:spacing w:before="0" w:after="0"/>
              <w:ind w:right="95"/>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wzmocnienie kontroli realizacji danego przedsięwzięcia, szczególnie w zakresie możliwego wpływu na stan środowiska; </w:t>
            </w:r>
          </w:p>
          <w:p w14:paraId="71FF942E" w14:textId="4E0D8C26" w:rsidR="00D67BB6" w:rsidRPr="00343025" w:rsidRDefault="00D67BB6">
            <w:pPr>
              <w:pStyle w:val="Akapitzlist"/>
              <w:numPr>
                <w:ilvl w:val="0"/>
                <w:numId w:val="44"/>
              </w:numPr>
              <w:spacing w:before="0" w:after="0"/>
              <w:ind w:right="95"/>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uwzględnienie </w:t>
            </w:r>
            <w:r w:rsidRPr="00343025">
              <w:rPr>
                <w:rFonts w:ascii="Open Sans" w:hAnsi="Open Sans" w:cs="Open Sans"/>
                <w:sz w:val="18"/>
                <w:szCs w:val="18"/>
              </w:rPr>
              <w:tab/>
              <w:t xml:space="preserve">okresów lęgowych i rozrodczych ptaków, nietoperzy i zwierząt; </w:t>
            </w:r>
          </w:p>
          <w:p w14:paraId="74E4938E" w14:textId="77777777" w:rsidR="00D67BB6" w:rsidRPr="00343025" w:rsidRDefault="00D67BB6">
            <w:pPr>
              <w:pStyle w:val="Akapitzlist"/>
              <w:numPr>
                <w:ilvl w:val="0"/>
                <w:numId w:val="44"/>
              </w:numPr>
              <w:spacing w:before="0" w:after="0"/>
              <w:ind w:right="95"/>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 xml:space="preserve">prawidłowe zabezpieczenia terenów prowadzenia inwestycji oraz pracujących, maszyn i urządzeń; </w:t>
            </w:r>
          </w:p>
          <w:p w14:paraId="7FFDAFAF" w14:textId="77777777" w:rsidR="00D67BB6" w:rsidRPr="00343025" w:rsidRDefault="00D67BB6">
            <w:pPr>
              <w:pStyle w:val="Akapitzlist"/>
              <w:numPr>
                <w:ilvl w:val="0"/>
                <w:numId w:val="44"/>
              </w:numPr>
              <w:spacing w:before="0" w:after="0"/>
              <w:ind w:right="95"/>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selektywne gromadzenie wszelkich powstających odpadów;</w:t>
            </w:r>
          </w:p>
          <w:p w14:paraId="4249CB94" w14:textId="77777777" w:rsidR="00D67BB6" w:rsidRPr="00343025" w:rsidRDefault="00D67BB6">
            <w:pPr>
              <w:pStyle w:val="Akapitzlist"/>
              <w:numPr>
                <w:ilvl w:val="0"/>
                <w:numId w:val="44"/>
              </w:numPr>
              <w:spacing w:before="0" w:after="0"/>
              <w:ind w:right="95"/>
              <w:contextualSpacing/>
              <w:cnfStyle w:val="000000100000" w:firstRow="0" w:lastRow="0" w:firstColumn="0" w:lastColumn="0" w:oddVBand="0" w:evenVBand="0" w:oddHBand="1" w:evenHBand="0" w:firstRowFirstColumn="0" w:firstRowLastColumn="0" w:lastRowFirstColumn="0" w:lastRowLastColumn="0"/>
              <w:rPr>
                <w:rFonts w:ascii="Open Sans" w:hAnsi="Open Sans" w:cs="Open Sans"/>
                <w:sz w:val="18"/>
                <w:szCs w:val="18"/>
              </w:rPr>
            </w:pPr>
            <w:r w:rsidRPr="00343025">
              <w:rPr>
                <w:rFonts w:ascii="Open Sans" w:hAnsi="Open Sans" w:cs="Open Sans"/>
                <w:sz w:val="18"/>
                <w:szCs w:val="18"/>
              </w:rPr>
              <w:t>systematyczne prowadzenie prac porządkowych</w:t>
            </w:r>
          </w:p>
        </w:tc>
      </w:tr>
    </w:tbl>
    <w:p w14:paraId="01B6F532" w14:textId="77777777" w:rsidR="00D7206A" w:rsidRDefault="00D7206A" w:rsidP="008A2AA1">
      <w:pPr>
        <w:tabs>
          <w:tab w:val="left" w:pos="1935"/>
        </w:tabs>
        <w:spacing w:line="360" w:lineRule="auto"/>
        <w:jc w:val="both"/>
        <w:rPr>
          <w:rFonts w:asciiTheme="minorHAnsi" w:eastAsia="Calibri" w:hAnsiTheme="minorHAnsi" w:cstheme="minorHAnsi"/>
          <w:lang w:eastAsia="pl-PL"/>
        </w:rPr>
      </w:pPr>
    </w:p>
    <w:p w14:paraId="7FBF406F" w14:textId="28120FD8" w:rsidR="007F7AB5" w:rsidRPr="00295765" w:rsidRDefault="00D67BB6" w:rsidP="00566886">
      <w:pPr>
        <w:tabs>
          <w:tab w:val="left" w:pos="1935"/>
        </w:tabs>
        <w:spacing w:line="360" w:lineRule="auto"/>
        <w:jc w:val="both"/>
        <w:rPr>
          <w:rFonts w:eastAsia="Calibri" w:cs="Open Sans"/>
          <w:szCs w:val="20"/>
          <w:lang w:eastAsia="pl-PL"/>
        </w:rPr>
      </w:pPr>
      <w:r w:rsidRPr="00295765">
        <w:rPr>
          <w:rFonts w:eastAsia="Calibri" w:cs="Open Sans"/>
          <w:szCs w:val="20"/>
          <w:lang w:eastAsia="pl-PL"/>
        </w:rPr>
        <w:t>W przypadku gdy całkowite uniknięcie danego oddziaływania jest niemożliwe i istnieje niebezpieczeństwo nieodwracalnego zniszczenia szczególnie cennych elementów przyrody, konieczne jest podjęcie odpowiednio wcześniej działań kompensacyjnych. Należy m.in. zapewnić odtworzenie zniszczonych siedlisk w miejscach zastępczych, sztuczne zasilanie osłabionych populacji</w:t>
      </w:r>
      <w:r w:rsidR="00171073" w:rsidRPr="00295765">
        <w:rPr>
          <w:rFonts w:eastAsia="Calibri" w:cs="Open Sans"/>
          <w:szCs w:val="20"/>
          <w:lang w:eastAsia="pl-PL"/>
        </w:rPr>
        <w:t>,</w:t>
      </w:r>
      <w:r w:rsidRPr="00295765">
        <w:rPr>
          <w:rFonts w:eastAsia="Calibri" w:cs="Open Sans"/>
          <w:szCs w:val="20"/>
          <w:lang w:eastAsia="pl-PL"/>
        </w:rPr>
        <w:t xml:space="preserve"> tworzenie alternatywnych połączeń przyrodniczych i różnorodnych tras migracji zwierząt.</w:t>
      </w:r>
    </w:p>
    <w:p w14:paraId="51EDCEA0" w14:textId="77777777" w:rsidR="00566886" w:rsidRDefault="00566886" w:rsidP="00566886">
      <w:pPr>
        <w:tabs>
          <w:tab w:val="left" w:pos="1935"/>
        </w:tabs>
        <w:suppressAutoHyphens/>
        <w:spacing w:line="360" w:lineRule="auto"/>
        <w:jc w:val="both"/>
        <w:rPr>
          <w:rFonts w:eastAsia="Calibri" w:cs="Open Sans"/>
          <w:szCs w:val="20"/>
          <w:lang w:eastAsia="pl-PL"/>
        </w:rPr>
      </w:pPr>
      <w:r w:rsidRPr="00566886">
        <w:rPr>
          <w:rFonts w:eastAsia="Calibri" w:cs="Open Sans"/>
          <w:szCs w:val="20"/>
          <w:lang w:eastAsia="pl-PL"/>
        </w:rPr>
        <w:t xml:space="preserve">Potencjalne negatywne oddziaływanie na środowisko zaplanowanych w dokumencie działań można ograniczyć do racjonalnego poziomu poprzez dobrze przemyślany wybór lokalizacji oraz odpowiedni dobór rozwiązań technicznych, technologicznych i organizacyjnych, ponieważ skala wywoływanych przez nie oddziaływań środowiskowych zależeć będzie w znacznym stopniu od </w:t>
      </w:r>
      <w:r w:rsidRPr="00566886">
        <w:rPr>
          <w:rFonts w:eastAsia="Calibri" w:cs="Open Sans"/>
          <w:szCs w:val="20"/>
          <w:lang w:eastAsia="pl-PL"/>
        </w:rPr>
        <w:lastRenderedPageBreak/>
        <w:t>lokalnych uwarunkowań i zastosowanych rozwiązań ograniczających negatywny wpływ na środowisko. W poniższej tabeli zestawiono zadania, które mogą potencjalnie znacząco oddziaływać na poszczególne elementy środowiska i ludzi oraz przedstawiono sposoby zapobiegania, ograniczania i kompensacji przyrodniczej negatywnych oddziaływań.</w:t>
      </w:r>
    </w:p>
    <w:p w14:paraId="144F60B0" w14:textId="1B9D4B30" w:rsidR="00566886" w:rsidRPr="00566886" w:rsidRDefault="00566886" w:rsidP="00566886">
      <w:pPr>
        <w:pStyle w:val="Tabeleirysunki"/>
      </w:pPr>
      <w:bookmarkStart w:id="116" w:name="_Toc197880485"/>
      <w:bookmarkStart w:id="117" w:name="_Toc241528245"/>
      <w:r w:rsidRPr="00566886">
        <w:t xml:space="preserve">Tabela </w:t>
      </w:r>
      <w:fldSimple w:instr=" SEQ Tabela \* ARABIC ">
        <w:r w:rsidR="00343025">
          <w:rPr>
            <w:noProof/>
          </w:rPr>
          <w:t>15</w:t>
        </w:r>
      </w:fldSimple>
      <w:r w:rsidRPr="00566886">
        <w:rPr>
          <w:noProof/>
        </w:rPr>
        <w:t>.</w:t>
      </w:r>
      <w:r w:rsidRPr="00566886">
        <w:t xml:space="preserve"> Sposoby zapobiegania, ograniczania i kompensacji negatywnych oddziaływań zaplanowanych działań w ramach dokumentu</w:t>
      </w:r>
      <w:bookmarkEnd w:id="116"/>
      <w:bookmarkEnd w:id="117"/>
    </w:p>
    <w:tbl>
      <w:tblPr>
        <w:tblStyle w:val="Tabelasiatki5ciemnaakcent2"/>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ook w:val="04A0" w:firstRow="1" w:lastRow="0" w:firstColumn="1" w:lastColumn="0" w:noHBand="0" w:noVBand="1"/>
      </w:tblPr>
      <w:tblGrid>
        <w:gridCol w:w="2256"/>
        <w:gridCol w:w="6953"/>
      </w:tblGrid>
      <w:tr w:rsidR="00566886" w:rsidRPr="00566886" w14:paraId="1BA60C8D" w14:textId="77777777" w:rsidTr="00343025">
        <w:trPr>
          <w:cnfStyle w:val="100000000000" w:firstRow="1" w:lastRow="0" w:firstColumn="0" w:lastColumn="0" w:oddVBand="0" w:evenVBand="0" w:oddHBand="0" w:evenHBand="0" w:firstRowFirstColumn="0" w:firstRowLastColumn="0" w:lastRowFirstColumn="0" w:lastRowLastColumn="0"/>
          <w:trHeight w:val="814"/>
        </w:trPr>
        <w:tc>
          <w:tcPr>
            <w:cnfStyle w:val="001000000000" w:firstRow="0" w:lastRow="0" w:firstColumn="1" w:lastColumn="0" w:oddVBand="0" w:evenVBand="0" w:oddHBand="0" w:evenHBand="0" w:firstRowFirstColumn="0" w:firstRowLastColumn="0" w:lastRowFirstColumn="0" w:lastRowLastColumn="0"/>
            <w:tcW w:w="2256" w:type="dxa"/>
            <w:tcBorders>
              <w:top w:val="none" w:sz="0" w:space="0" w:color="auto"/>
              <w:left w:val="none" w:sz="0" w:space="0" w:color="auto"/>
              <w:right w:val="none" w:sz="0" w:space="0" w:color="auto"/>
            </w:tcBorders>
            <w:shd w:val="clear" w:color="auto" w:fill="D50000"/>
          </w:tcPr>
          <w:p w14:paraId="443CEA32" w14:textId="77777777" w:rsidR="00566886" w:rsidRPr="00566886" w:rsidRDefault="00566886" w:rsidP="00566886">
            <w:pPr>
              <w:suppressAutoHyphens/>
              <w:ind w:left="12"/>
              <w:jc w:val="center"/>
              <w:rPr>
                <w:rFonts w:cs="Open Sans"/>
                <w:sz w:val="18"/>
                <w:szCs w:val="18"/>
              </w:rPr>
            </w:pPr>
            <w:r w:rsidRPr="00566886">
              <w:rPr>
                <w:rFonts w:cs="Open Sans"/>
                <w:sz w:val="18"/>
                <w:szCs w:val="18"/>
              </w:rPr>
              <w:t>ZADANIA ZAPLANOWANE W STRATEGII</w:t>
            </w:r>
          </w:p>
        </w:tc>
        <w:tc>
          <w:tcPr>
            <w:tcW w:w="6953" w:type="dxa"/>
            <w:tcBorders>
              <w:top w:val="none" w:sz="0" w:space="0" w:color="auto"/>
              <w:left w:val="none" w:sz="0" w:space="0" w:color="auto"/>
              <w:right w:val="none" w:sz="0" w:space="0" w:color="auto"/>
            </w:tcBorders>
            <w:shd w:val="clear" w:color="auto" w:fill="D50000"/>
          </w:tcPr>
          <w:p w14:paraId="6FF16B16" w14:textId="77777777" w:rsidR="00566886" w:rsidRPr="00566886" w:rsidRDefault="00566886" w:rsidP="00566886">
            <w:pPr>
              <w:suppressAutoHyphens/>
              <w:jc w:val="center"/>
              <w:cnfStyle w:val="100000000000" w:firstRow="1" w:lastRow="0" w:firstColumn="0" w:lastColumn="0" w:oddVBand="0" w:evenVBand="0" w:oddHBand="0" w:evenHBand="0" w:firstRowFirstColumn="0" w:firstRowLastColumn="0" w:lastRowFirstColumn="0" w:lastRowLastColumn="0"/>
              <w:rPr>
                <w:rFonts w:cs="Open Sans"/>
                <w:sz w:val="18"/>
                <w:szCs w:val="18"/>
              </w:rPr>
            </w:pPr>
            <w:r w:rsidRPr="00566886">
              <w:rPr>
                <w:rFonts w:cs="Open Sans"/>
                <w:sz w:val="18"/>
                <w:szCs w:val="18"/>
              </w:rPr>
              <w:t>SPOSOBY ZAPOBIEGANIA, OGRANICZANIA I KOMPENSACJI NEGATYWNYCH ODDZIAŁYWAŃ</w:t>
            </w:r>
          </w:p>
        </w:tc>
      </w:tr>
      <w:tr w:rsidR="00566886" w:rsidRPr="00566886" w14:paraId="2238FE90" w14:textId="77777777" w:rsidTr="00343025">
        <w:trPr>
          <w:cnfStyle w:val="000000100000" w:firstRow="0" w:lastRow="0" w:firstColumn="0" w:lastColumn="0" w:oddVBand="0" w:evenVBand="0" w:oddHBand="1" w:evenHBand="0" w:firstRowFirstColumn="0" w:firstRowLastColumn="0" w:lastRowFirstColumn="0" w:lastRowLastColumn="0"/>
          <w:trHeight w:val="1582"/>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0DFB0E62" w14:textId="11D8FA00" w:rsidR="00211751" w:rsidRDefault="00211751" w:rsidP="00211751">
            <w:pPr>
              <w:spacing w:before="20" w:after="20"/>
              <w:jc w:val="center"/>
              <w:rPr>
                <w:rFonts w:eastAsia="Batang" w:cs="Open Sans"/>
                <w:b w:val="0"/>
                <w:bCs w:val="0"/>
                <w:color w:val="000000" w:themeColor="text1"/>
                <w:sz w:val="18"/>
                <w:szCs w:val="18"/>
              </w:rPr>
            </w:pPr>
            <w:r>
              <w:rPr>
                <w:rFonts w:eastAsia="Batang" w:cs="Open Sans"/>
                <w:color w:val="000000" w:themeColor="text1"/>
                <w:sz w:val="18"/>
                <w:szCs w:val="18"/>
              </w:rPr>
              <w:t>O</w:t>
            </w:r>
            <w:r w:rsidRPr="00211751">
              <w:rPr>
                <w:rFonts w:eastAsia="Batang" w:cs="Open Sans"/>
                <w:color w:val="000000" w:themeColor="text1"/>
                <w:sz w:val="18"/>
                <w:szCs w:val="18"/>
              </w:rPr>
              <w:t>chrona i odtwarzanie naturalnych zdolności retencyjnych dolin rzecznych i terenów podmokłych</w:t>
            </w:r>
          </w:p>
          <w:p w14:paraId="5B6F23A7" w14:textId="77777777" w:rsidR="00211751" w:rsidRDefault="00211751" w:rsidP="00211751">
            <w:pPr>
              <w:spacing w:before="20" w:after="20"/>
              <w:jc w:val="center"/>
              <w:rPr>
                <w:rFonts w:eastAsia="Batang" w:cs="Open Sans"/>
                <w:b w:val="0"/>
                <w:bCs w:val="0"/>
                <w:color w:val="000000" w:themeColor="text1"/>
                <w:sz w:val="18"/>
                <w:szCs w:val="18"/>
              </w:rPr>
            </w:pPr>
          </w:p>
          <w:p w14:paraId="386EBDDE" w14:textId="150C7841" w:rsidR="00211751" w:rsidRPr="00211751" w:rsidRDefault="000E6036" w:rsidP="00211751">
            <w:pPr>
              <w:spacing w:before="20" w:after="20"/>
              <w:jc w:val="center"/>
              <w:rPr>
                <w:rFonts w:eastAsia="Batang" w:cs="Open Sans"/>
                <w:color w:val="000000" w:themeColor="text1"/>
                <w:sz w:val="18"/>
                <w:szCs w:val="18"/>
              </w:rPr>
            </w:pPr>
            <w:r>
              <w:rPr>
                <w:rFonts w:eastAsia="Batang" w:cs="Open Sans"/>
                <w:color w:val="000000" w:themeColor="text1"/>
                <w:sz w:val="18"/>
                <w:szCs w:val="18"/>
              </w:rPr>
              <w:t>D</w:t>
            </w:r>
            <w:r w:rsidRPr="00F52DE5">
              <w:rPr>
                <w:rFonts w:eastAsia="Batang" w:cs="Open Sans"/>
                <w:color w:val="000000" w:themeColor="text1"/>
                <w:sz w:val="18"/>
                <w:szCs w:val="18"/>
              </w:rPr>
              <w:t>ziałanie na rzecz zwiększenia retencji wodnej na terenach rolniczych, leśnych i zurbanizowanych, poprzez promowanie prawidłowego użytkowania rolniczego gleb, prowadzenia prac przeciwerozyjnych, tworzenie stref buforowych wzdłuż cieków, ochronę i odtwarzanie oczek wodnych i mokradeł, retencjonowanie wody w już istniejących zbiornikach i rowach oraz zachęcanie do wykonywania nowych zbiorników wodnych</w:t>
            </w:r>
          </w:p>
          <w:p w14:paraId="3721FD93" w14:textId="72B7838C" w:rsidR="00211751" w:rsidRDefault="00211751" w:rsidP="00211751">
            <w:pPr>
              <w:suppressAutoHyphens/>
              <w:ind w:left="10"/>
              <w:jc w:val="center"/>
              <w:rPr>
                <w:rFonts w:cs="Open Sans"/>
                <w:color w:val="000000" w:themeColor="text1"/>
                <w:sz w:val="18"/>
                <w:szCs w:val="18"/>
              </w:rPr>
            </w:pPr>
          </w:p>
          <w:p w14:paraId="0DE3408D" w14:textId="0EA4FEFF" w:rsidR="000E6036" w:rsidRDefault="000E6036" w:rsidP="00211751">
            <w:pPr>
              <w:suppressAutoHyphens/>
              <w:ind w:left="10"/>
              <w:jc w:val="center"/>
              <w:rPr>
                <w:rFonts w:eastAsia="Batang" w:cs="Open Sans"/>
                <w:b w:val="0"/>
                <w:bCs w:val="0"/>
                <w:color w:val="000000" w:themeColor="text1"/>
                <w:sz w:val="18"/>
                <w:szCs w:val="18"/>
              </w:rPr>
            </w:pPr>
            <w:r>
              <w:rPr>
                <w:rFonts w:eastAsia="Batang" w:cs="Open Sans"/>
                <w:color w:val="000000" w:themeColor="text1"/>
                <w:sz w:val="18"/>
                <w:szCs w:val="18"/>
              </w:rPr>
              <w:t>P</w:t>
            </w:r>
            <w:r w:rsidRPr="00F52DE5">
              <w:rPr>
                <w:rFonts w:eastAsia="Batang" w:cs="Open Sans"/>
                <w:color w:val="000000" w:themeColor="text1"/>
                <w:sz w:val="18"/>
                <w:szCs w:val="18"/>
              </w:rPr>
              <w:t>odejmowanie działań na rzecz poprawy stanu ekologicznego i chemicznego wód powierzchniowych</w:t>
            </w:r>
          </w:p>
          <w:p w14:paraId="4770519E" w14:textId="77777777" w:rsidR="000E6036" w:rsidRDefault="000E6036" w:rsidP="00211751">
            <w:pPr>
              <w:suppressAutoHyphens/>
              <w:ind w:left="10"/>
              <w:jc w:val="center"/>
              <w:rPr>
                <w:rFonts w:cs="Open Sans"/>
                <w:b w:val="0"/>
                <w:bCs w:val="0"/>
                <w:color w:val="000000" w:themeColor="text1"/>
                <w:sz w:val="18"/>
                <w:szCs w:val="18"/>
              </w:rPr>
            </w:pPr>
          </w:p>
          <w:p w14:paraId="5408A95A" w14:textId="77777777" w:rsidR="000E6036" w:rsidRPr="00343025" w:rsidRDefault="000E6036" w:rsidP="00211751">
            <w:pPr>
              <w:suppressAutoHyphens/>
              <w:ind w:left="10"/>
              <w:jc w:val="center"/>
              <w:rPr>
                <w:rFonts w:cs="Open Sans"/>
                <w:b w:val="0"/>
                <w:bCs w:val="0"/>
                <w:color w:val="000000" w:themeColor="text1"/>
                <w:sz w:val="18"/>
                <w:szCs w:val="18"/>
              </w:rPr>
            </w:pPr>
          </w:p>
          <w:p w14:paraId="7C87D53C" w14:textId="51D9D3EF" w:rsidR="000E6036" w:rsidRDefault="000E6036" w:rsidP="000E6036">
            <w:pPr>
              <w:spacing w:before="20" w:after="20"/>
              <w:jc w:val="center"/>
              <w:rPr>
                <w:rFonts w:eastAsia="Batang" w:cs="Open Sans"/>
                <w:b w:val="0"/>
                <w:bCs w:val="0"/>
                <w:color w:val="000000" w:themeColor="text1"/>
                <w:sz w:val="18"/>
                <w:szCs w:val="18"/>
              </w:rPr>
            </w:pPr>
            <w:r>
              <w:rPr>
                <w:rFonts w:eastAsia="Batang" w:cs="Open Sans"/>
                <w:color w:val="000000" w:themeColor="text1"/>
                <w:sz w:val="18"/>
                <w:szCs w:val="18"/>
              </w:rPr>
              <w:t>R</w:t>
            </w:r>
            <w:r w:rsidRPr="000E6036">
              <w:rPr>
                <w:rFonts w:eastAsia="Batang" w:cs="Open Sans"/>
                <w:color w:val="000000" w:themeColor="text1"/>
                <w:sz w:val="18"/>
                <w:szCs w:val="18"/>
              </w:rPr>
              <w:t xml:space="preserve">ozwój błękitno-zielonej infrastruktury zwiększającej retencję </w:t>
            </w:r>
            <w:r w:rsidRPr="000E6036">
              <w:rPr>
                <w:rFonts w:eastAsia="Batang" w:cs="Open Sans"/>
                <w:color w:val="000000" w:themeColor="text1"/>
                <w:sz w:val="18"/>
                <w:szCs w:val="18"/>
              </w:rPr>
              <w:lastRenderedPageBreak/>
              <w:t>i odporność na zmiany klimatu</w:t>
            </w:r>
          </w:p>
          <w:p w14:paraId="3AD7E8E9" w14:textId="77777777" w:rsidR="000E6036" w:rsidRPr="000E6036" w:rsidRDefault="000E6036" w:rsidP="000E6036">
            <w:pPr>
              <w:spacing w:before="20" w:after="20"/>
              <w:jc w:val="center"/>
              <w:rPr>
                <w:rFonts w:eastAsia="Batang" w:cs="Open Sans"/>
                <w:color w:val="000000" w:themeColor="text1"/>
                <w:sz w:val="18"/>
                <w:szCs w:val="18"/>
              </w:rPr>
            </w:pPr>
          </w:p>
          <w:p w14:paraId="4C3C43E1" w14:textId="11670DF4" w:rsidR="00E455D2" w:rsidRPr="00343025" w:rsidRDefault="000E6036" w:rsidP="000E6036">
            <w:pPr>
              <w:suppressAutoHyphens/>
              <w:ind w:left="10"/>
              <w:jc w:val="center"/>
              <w:rPr>
                <w:rFonts w:cs="Open Sans"/>
                <w:color w:val="000000" w:themeColor="text1"/>
                <w:sz w:val="18"/>
                <w:szCs w:val="18"/>
              </w:rPr>
            </w:pPr>
            <w:r>
              <w:rPr>
                <w:rFonts w:eastAsia="Batang" w:cs="Open Sans"/>
                <w:color w:val="000000" w:themeColor="text1"/>
                <w:sz w:val="18"/>
                <w:szCs w:val="18"/>
              </w:rPr>
              <w:t>B</w:t>
            </w:r>
            <w:r w:rsidRPr="00014F5F">
              <w:rPr>
                <w:rFonts w:eastAsia="Batang" w:cs="Open Sans"/>
                <w:color w:val="000000" w:themeColor="text1"/>
                <w:sz w:val="18"/>
                <w:szCs w:val="18"/>
              </w:rPr>
              <w:t xml:space="preserve">udowa, rewitalizacja i odbudowa urządzeń hydrotechnicznych na rzekach, </w:t>
            </w:r>
            <w:r w:rsidRPr="00F52DE5">
              <w:rPr>
                <w:rFonts w:eastAsia="Batang" w:cs="Open Sans"/>
                <w:color w:val="000000" w:themeColor="text1"/>
                <w:sz w:val="18"/>
                <w:szCs w:val="18"/>
              </w:rPr>
              <w:t>kanałach i rowach melioracyjnych na terenie gminy, w sposób umożliwiający zapewnienie ciągłości biologicznej i spełnienie celów środowiskowych</w:t>
            </w:r>
          </w:p>
        </w:tc>
        <w:tc>
          <w:tcPr>
            <w:tcW w:w="6953" w:type="dxa"/>
            <w:shd w:val="clear" w:color="auto" w:fill="FFFFFF" w:themeFill="background1"/>
          </w:tcPr>
          <w:p w14:paraId="3F04F398" w14:textId="77777777" w:rsidR="00566886" w:rsidRPr="00566886" w:rsidRDefault="00566886">
            <w:pPr>
              <w:numPr>
                <w:ilvl w:val="0"/>
                <w:numId w:val="36"/>
              </w:numPr>
              <w:suppressAutoHyphens/>
              <w:spacing w:before="60" w:line="247" w:lineRule="auto"/>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lastRenderedPageBreak/>
              <w:t>uwzględnianie zakazów jakie zostały ustanowione na obszarach prawnie chronionych (jeżeli dana inwestycja będzie realizowana na tego typu obszarze),</w:t>
            </w:r>
          </w:p>
          <w:p w14:paraId="3C01D46D" w14:textId="77777777" w:rsidR="00566886" w:rsidRPr="00566886" w:rsidRDefault="00566886">
            <w:pPr>
              <w:numPr>
                <w:ilvl w:val="0"/>
                <w:numId w:val="36"/>
              </w:numPr>
              <w:suppressAutoHyphens/>
              <w:spacing w:before="60" w:line="247" w:lineRule="auto"/>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uwzględnienie ochrony krajobrazu podczas realizacji inwestycji,</w:t>
            </w:r>
          </w:p>
          <w:p w14:paraId="2D3F3B02" w14:textId="77777777" w:rsidR="00566886" w:rsidRPr="00566886" w:rsidRDefault="00566886">
            <w:pPr>
              <w:numPr>
                <w:ilvl w:val="0"/>
                <w:numId w:val="36"/>
              </w:numPr>
              <w:suppressAutoHyphens/>
              <w:spacing w:before="60" w:line="247" w:lineRule="auto"/>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wcześniejsza inwentaryzacja przyrodnicza miejsc planowanych prac,</w:t>
            </w:r>
          </w:p>
          <w:p w14:paraId="6DC7744C" w14:textId="77777777" w:rsidR="00566886" w:rsidRPr="00566886" w:rsidRDefault="00566886">
            <w:pPr>
              <w:numPr>
                <w:ilvl w:val="0"/>
                <w:numId w:val="36"/>
              </w:numPr>
              <w:suppressAutoHyphens/>
              <w:spacing w:before="60" w:line="247" w:lineRule="auto"/>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ograniczenie do minimum strefy bezpośredniej ingerencji w środowisko,</w:t>
            </w:r>
          </w:p>
          <w:p w14:paraId="17C566C5" w14:textId="77777777" w:rsidR="00566886" w:rsidRPr="00566886" w:rsidRDefault="00566886">
            <w:pPr>
              <w:numPr>
                <w:ilvl w:val="0"/>
                <w:numId w:val="36"/>
              </w:numPr>
              <w:suppressAutoHyphens/>
              <w:spacing w:before="60" w:line="247" w:lineRule="auto"/>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odtwarzanie siedlisk w miejscach zastępczych,</w:t>
            </w:r>
          </w:p>
          <w:p w14:paraId="0B04616C" w14:textId="77777777" w:rsidR="00566886" w:rsidRPr="00566886" w:rsidRDefault="00566886">
            <w:pPr>
              <w:numPr>
                <w:ilvl w:val="0"/>
                <w:numId w:val="36"/>
              </w:numPr>
              <w:suppressAutoHyphens/>
              <w:spacing w:before="60" w:line="247" w:lineRule="auto"/>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prowadzenie prac budowlanych w określonym czasie – poza okresem lęgowym i tarła ryb,</w:t>
            </w:r>
          </w:p>
          <w:p w14:paraId="421A1525" w14:textId="77777777" w:rsidR="00566886" w:rsidRPr="00566886" w:rsidRDefault="00566886">
            <w:pPr>
              <w:numPr>
                <w:ilvl w:val="0"/>
                <w:numId w:val="36"/>
              </w:numPr>
              <w:suppressAutoHyphens/>
              <w:spacing w:before="60" w:line="247" w:lineRule="auto"/>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kompensacja przyrodnicza – nasadzenia drzew i krzewów,</w:t>
            </w:r>
          </w:p>
          <w:p w14:paraId="7DAA0D05" w14:textId="77777777" w:rsidR="00566886" w:rsidRPr="00566886" w:rsidRDefault="00566886">
            <w:pPr>
              <w:numPr>
                <w:ilvl w:val="0"/>
                <w:numId w:val="36"/>
              </w:numPr>
              <w:suppressAutoHyphens/>
              <w:spacing w:before="60" w:line="247" w:lineRule="auto"/>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wykorzystanie mas ziemnych do wyrównania powierzchni ziemi (jeżeli jest to uzasadnione),</w:t>
            </w:r>
          </w:p>
          <w:p w14:paraId="636FDD90" w14:textId="095B31FC" w:rsidR="00566886" w:rsidRPr="00150706" w:rsidRDefault="00566886" w:rsidP="00BF0814">
            <w:pPr>
              <w:numPr>
                <w:ilvl w:val="0"/>
                <w:numId w:val="36"/>
              </w:numPr>
              <w:suppressAutoHyphens/>
              <w:spacing w:before="60" w:line="247" w:lineRule="auto"/>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150706">
              <w:rPr>
                <w:rFonts w:cs="Open Sans"/>
                <w:color w:val="000000"/>
                <w:sz w:val="18"/>
                <w:szCs w:val="18"/>
              </w:rPr>
              <w:t>stosowanie nowoczesnego i sprawnego sprzętu budowlanego, w celu uniknięcia wycieków substancji</w:t>
            </w:r>
            <w:r w:rsidR="00150706">
              <w:rPr>
                <w:rFonts w:cs="Open Sans"/>
                <w:color w:val="000000"/>
                <w:sz w:val="18"/>
                <w:szCs w:val="18"/>
              </w:rPr>
              <w:t xml:space="preserve"> </w:t>
            </w:r>
            <w:r w:rsidRPr="00150706">
              <w:rPr>
                <w:rFonts w:cs="Open Sans"/>
                <w:color w:val="000000"/>
                <w:sz w:val="18"/>
                <w:szCs w:val="18"/>
              </w:rPr>
              <w:t>toksycznych i ograniczenia nadmiernej emisji hałasu,</w:t>
            </w:r>
          </w:p>
          <w:p w14:paraId="5593CD54" w14:textId="77777777" w:rsidR="00566886" w:rsidRPr="00566886" w:rsidRDefault="00566886">
            <w:pPr>
              <w:numPr>
                <w:ilvl w:val="0"/>
                <w:numId w:val="36"/>
              </w:numPr>
              <w:suppressAutoHyphens/>
              <w:spacing w:before="60" w:line="247" w:lineRule="auto"/>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 xml:space="preserve">po zakończeniu prac zadbać o przywrócenie stanu powierzchni ziemi, dna czy brzegu rzeki do stanu sprzed prowadzenia prac, co ułatwi </w:t>
            </w:r>
            <w:proofErr w:type="spellStart"/>
            <w:r w:rsidRPr="00566886">
              <w:rPr>
                <w:rFonts w:cs="Open Sans"/>
                <w:color w:val="000000"/>
                <w:sz w:val="18"/>
                <w:szCs w:val="18"/>
              </w:rPr>
              <w:t>reintrodukcję</w:t>
            </w:r>
            <w:proofErr w:type="spellEnd"/>
            <w:r w:rsidRPr="00566886">
              <w:rPr>
                <w:rFonts w:cs="Open Sans"/>
                <w:color w:val="000000"/>
                <w:sz w:val="18"/>
                <w:szCs w:val="18"/>
              </w:rPr>
              <w:t xml:space="preserve"> gatunków</w:t>
            </w:r>
          </w:p>
        </w:tc>
      </w:tr>
      <w:tr w:rsidR="00566886" w:rsidRPr="00566886" w14:paraId="1F7278AE" w14:textId="77777777" w:rsidTr="00343025">
        <w:trPr>
          <w:trHeight w:val="1582"/>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32B6C41C" w14:textId="585CCBC7" w:rsidR="002972EC" w:rsidRDefault="002972EC" w:rsidP="002972EC">
            <w:pPr>
              <w:spacing w:before="20" w:after="20"/>
              <w:jc w:val="center"/>
              <w:rPr>
                <w:rFonts w:eastAsia="Batang" w:cs="Open Sans"/>
                <w:b w:val="0"/>
                <w:bCs w:val="0"/>
                <w:color w:val="000000" w:themeColor="text1"/>
                <w:sz w:val="18"/>
                <w:szCs w:val="18"/>
              </w:rPr>
            </w:pPr>
            <w:r>
              <w:rPr>
                <w:rFonts w:eastAsia="Batang" w:cs="Open Sans"/>
                <w:color w:val="000000" w:themeColor="text1"/>
                <w:sz w:val="18"/>
                <w:szCs w:val="18"/>
              </w:rPr>
              <w:t>U</w:t>
            </w:r>
            <w:r w:rsidRPr="002972EC">
              <w:rPr>
                <w:rFonts w:eastAsia="Batang" w:cs="Open Sans"/>
                <w:color w:val="000000" w:themeColor="text1"/>
                <w:sz w:val="18"/>
                <w:szCs w:val="18"/>
              </w:rPr>
              <w:t>tworzenie na terenie gminy modułowej oczyszczalni ścieków oraz sieci kanalizacyjnej</w:t>
            </w:r>
          </w:p>
          <w:p w14:paraId="29362D9C" w14:textId="77777777" w:rsidR="002972EC" w:rsidRDefault="002972EC" w:rsidP="002972EC">
            <w:pPr>
              <w:spacing w:before="20" w:after="20"/>
              <w:jc w:val="center"/>
              <w:rPr>
                <w:rFonts w:eastAsia="Batang" w:cs="Open Sans"/>
                <w:b w:val="0"/>
                <w:bCs w:val="0"/>
                <w:color w:val="000000" w:themeColor="text1"/>
                <w:sz w:val="18"/>
                <w:szCs w:val="18"/>
              </w:rPr>
            </w:pPr>
          </w:p>
          <w:p w14:paraId="05CB98DD" w14:textId="3BE9C1B2" w:rsidR="002972EC" w:rsidRDefault="002972EC" w:rsidP="002972EC">
            <w:pPr>
              <w:suppressAutoHyphens/>
              <w:spacing w:before="20" w:after="20"/>
              <w:contextualSpacing/>
              <w:jc w:val="center"/>
              <w:rPr>
                <w:rFonts w:eastAsia="Batang" w:cs="Open Sans"/>
                <w:b w:val="0"/>
                <w:bCs w:val="0"/>
                <w:color w:val="000000" w:themeColor="text1"/>
                <w:sz w:val="18"/>
                <w:szCs w:val="18"/>
              </w:rPr>
            </w:pPr>
            <w:r>
              <w:rPr>
                <w:rFonts w:eastAsia="Batang" w:cs="Open Sans"/>
                <w:color w:val="000000" w:themeColor="text1"/>
                <w:sz w:val="18"/>
                <w:szCs w:val="18"/>
              </w:rPr>
              <w:t>B</w:t>
            </w:r>
            <w:r w:rsidRPr="002972EC">
              <w:rPr>
                <w:rFonts w:eastAsia="Batang" w:cs="Open Sans"/>
                <w:color w:val="000000" w:themeColor="text1"/>
                <w:sz w:val="18"/>
                <w:szCs w:val="18"/>
              </w:rPr>
              <w:t>udowa przydomowych oczyszczalni ścieków, w tym wsparcie mieszkańców w zakresie tworzenia przydomowych oczyszczalni ścieków</w:t>
            </w:r>
          </w:p>
          <w:p w14:paraId="74A46F2D" w14:textId="77777777" w:rsidR="002972EC" w:rsidRPr="002972EC" w:rsidRDefault="002972EC" w:rsidP="002972EC">
            <w:pPr>
              <w:suppressAutoHyphens/>
              <w:spacing w:before="20" w:after="20"/>
              <w:contextualSpacing/>
              <w:jc w:val="center"/>
              <w:rPr>
                <w:rFonts w:eastAsia="Batang" w:cs="Open Sans"/>
                <w:color w:val="000000" w:themeColor="text1"/>
                <w:sz w:val="18"/>
                <w:szCs w:val="18"/>
              </w:rPr>
            </w:pPr>
          </w:p>
          <w:p w14:paraId="41244E40" w14:textId="2BEEFBA1" w:rsidR="002972EC" w:rsidRPr="002972EC" w:rsidRDefault="002972EC" w:rsidP="002972EC">
            <w:pPr>
              <w:spacing w:before="20" w:after="20"/>
              <w:jc w:val="center"/>
              <w:rPr>
                <w:rFonts w:eastAsia="Batang" w:cs="Open Sans"/>
                <w:b w:val="0"/>
                <w:bCs w:val="0"/>
                <w:color w:val="000000" w:themeColor="text1"/>
                <w:sz w:val="18"/>
                <w:szCs w:val="18"/>
              </w:rPr>
            </w:pPr>
            <w:r>
              <w:rPr>
                <w:rFonts w:eastAsia="Batang" w:cs="Open Sans"/>
                <w:color w:val="000000" w:themeColor="text1"/>
                <w:sz w:val="18"/>
                <w:szCs w:val="18"/>
              </w:rPr>
              <w:t>T</w:t>
            </w:r>
            <w:r w:rsidRPr="00014F5F">
              <w:rPr>
                <w:rFonts w:eastAsia="Batang" w:cs="Open Sans"/>
                <w:color w:val="000000" w:themeColor="text1"/>
                <w:sz w:val="18"/>
                <w:szCs w:val="18"/>
              </w:rPr>
              <w:t>worzenie na obszarze gminy zbiorników retencyjnych oraz rozwój małej retencji i retencji krajobrazowe</w:t>
            </w:r>
          </w:p>
          <w:p w14:paraId="36F68BC3" w14:textId="6AD7465D" w:rsidR="008C464A" w:rsidRPr="00343025" w:rsidRDefault="008C464A" w:rsidP="008C464A">
            <w:pPr>
              <w:suppressAutoHyphens/>
              <w:ind w:left="10"/>
              <w:jc w:val="center"/>
              <w:rPr>
                <w:rFonts w:cs="Open Sans"/>
                <w:color w:val="000000" w:themeColor="text1"/>
                <w:sz w:val="18"/>
                <w:szCs w:val="18"/>
              </w:rPr>
            </w:pPr>
          </w:p>
        </w:tc>
        <w:tc>
          <w:tcPr>
            <w:tcW w:w="6953" w:type="dxa"/>
            <w:shd w:val="clear" w:color="auto" w:fill="FFFFFF" w:themeFill="background1"/>
          </w:tcPr>
          <w:p w14:paraId="2B5C846C" w14:textId="77777777" w:rsidR="00566886" w:rsidRPr="00566886" w:rsidRDefault="00566886">
            <w:pPr>
              <w:numPr>
                <w:ilvl w:val="0"/>
                <w:numId w:val="36"/>
              </w:numPr>
              <w:suppressAutoHyphens/>
              <w:spacing w:before="60" w:line="247" w:lineRule="auto"/>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racjonalna gospodarka materiałami i minimalizacja powstawania odpadów,</w:t>
            </w:r>
          </w:p>
          <w:p w14:paraId="1750DFC7" w14:textId="77777777" w:rsidR="00566886" w:rsidRPr="00566886" w:rsidRDefault="00566886">
            <w:pPr>
              <w:numPr>
                <w:ilvl w:val="0"/>
                <w:numId w:val="36"/>
              </w:numPr>
              <w:suppressAutoHyphens/>
              <w:spacing w:before="60" w:line="247" w:lineRule="auto"/>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sprawne przeprowadzenie prac,</w:t>
            </w:r>
          </w:p>
          <w:p w14:paraId="14A5A625" w14:textId="77777777" w:rsidR="00566886" w:rsidRPr="00566886" w:rsidRDefault="00566886">
            <w:pPr>
              <w:numPr>
                <w:ilvl w:val="0"/>
                <w:numId w:val="36"/>
              </w:numPr>
              <w:suppressAutoHyphens/>
              <w:spacing w:before="60" w:line="247" w:lineRule="auto"/>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stosowanie sprzętu, który powoduje jak najmniejsze zanieczyszczenie środowiska,</w:t>
            </w:r>
          </w:p>
          <w:p w14:paraId="31E38C8B" w14:textId="77777777" w:rsidR="00566886" w:rsidRPr="00566886" w:rsidRDefault="00566886">
            <w:pPr>
              <w:numPr>
                <w:ilvl w:val="0"/>
                <w:numId w:val="36"/>
              </w:numPr>
              <w:suppressAutoHyphens/>
              <w:spacing w:before="60" w:line="247" w:lineRule="auto"/>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ponowne wykorzystanie usuniętych mas ziemi i warstwy humusu,</w:t>
            </w:r>
          </w:p>
          <w:p w14:paraId="019385B2" w14:textId="77777777" w:rsidR="00566886" w:rsidRPr="00566886" w:rsidRDefault="00566886">
            <w:pPr>
              <w:numPr>
                <w:ilvl w:val="0"/>
                <w:numId w:val="36"/>
              </w:numPr>
              <w:suppressAutoHyphens/>
              <w:spacing w:before="60" w:line="247" w:lineRule="auto"/>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w przypadku kolizji z terenami zieleni, niezbędne jest zabezpieczenie drzew wraz z ich bryłą korzeniową w pobliżu której prowadzone są prace,</w:t>
            </w:r>
          </w:p>
          <w:p w14:paraId="137C9EEF" w14:textId="77777777" w:rsidR="00566886" w:rsidRPr="00566886" w:rsidRDefault="00566886">
            <w:pPr>
              <w:numPr>
                <w:ilvl w:val="0"/>
                <w:numId w:val="36"/>
              </w:numPr>
              <w:suppressAutoHyphens/>
              <w:spacing w:before="60" w:line="247" w:lineRule="auto"/>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odtwarzanie siedlisk w miejscach zastępczych,</w:t>
            </w:r>
          </w:p>
          <w:p w14:paraId="2EEA032E" w14:textId="77777777" w:rsidR="00566886" w:rsidRPr="00566886" w:rsidRDefault="00566886">
            <w:pPr>
              <w:numPr>
                <w:ilvl w:val="0"/>
                <w:numId w:val="36"/>
              </w:numPr>
              <w:suppressAutoHyphens/>
              <w:spacing w:before="60" w:line="247" w:lineRule="auto"/>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nasadzanie drzew w celu kompensacji przyrodniczej,</w:t>
            </w:r>
          </w:p>
          <w:p w14:paraId="6288BE35" w14:textId="77777777" w:rsidR="00566886" w:rsidRPr="00566886" w:rsidRDefault="00566886">
            <w:pPr>
              <w:numPr>
                <w:ilvl w:val="0"/>
                <w:numId w:val="36"/>
              </w:numPr>
              <w:suppressAutoHyphens/>
              <w:spacing w:before="60" w:line="247" w:lineRule="auto"/>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 xml:space="preserve">przeprowadzenie prób szczelności nowej sieci </w:t>
            </w:r>
            <w:proofErr w:type="spellStart"/>
            <w:r w:rsidRPr="00566886">
              <w:rPr>
                <w:rFonts w:cs="Open Sans"/>
                <w:color w:val="000000"/>
                <w:sz w:val="18"/>
                <w:szCs w:val="18"/>
              </w:rPr>
              <w:t>wod-kan</w:t>
            </w:r>
            <w:proofErr w:type="spellEnd"/>
            <w:r w:rsidRPr="00566886">
              <w:rPr>
                <w:rFonts w:cs="Open Sans"/>
                <w:color w:val="000000"/>
                <w:sz w:val="18"/>
                <w:szCs w:val="18"/>
              </w:rPr>
              <w:t>,</w:t>
            </w:r>
          </w:p>
          <w:p w14:paraId="32F5EC2E" w14:textId="77777777" w:rsidR="00566886" w:rsidRPr="00566886" w:rsidRDefault="00566886">
            <w:pPr>
              <w:numPr>
                <w:ilvl w:val="0"/>
                <w:numId w:val="36"/>
              </w:numPr>
              <w:suppressAutoHyphens/>
              <w:spacing w:before="60" w:line="247" w:lineRule="auto"/>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budowa przydomowych oczyszczalni ścieków tylko na terenach, gdzie nie ma możliwości podłączenia do sieci kanalizacyjnej i gdzie budowa sieci kanalizacyjnej nie ma ekonomicznego uzasadnienia.</w:t>
            </w:r>
          </w:p>
        </w:tc>
      </w:tr>
      <w:tr w:rsidR="00566886" w:rsidRPr="00566886" w14:paraId="2524E98E" w14:textId="77777777" w:rsidTr="00343025">
        <w:trPr>
          <w:cnfStyle w:val="000000100000" w:firstRow="0" w:lastRow="0" w:firstColumn="0" w:lastColumn="0" w:oddVBand="0" w:evenVBand="0" w:oddHBand="1" w:evenHBand="0" w:firstRowFirstColumn="0" w:firstRowLastColumn="0" w:lastRowFirstColumn="0" w:lastRowLastColumn="0"/>
          <w:trHeight w:val="274"/>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23B7219B" w14:textId="77777777" w:rsidR="00E455D2" w:rsidRDefault="002972EC" w:rsidP="008C464A">
            <w:pPr>
              <w:suppressAutoHyphens/>
              <w:ind w:left="14"/>
              <w:jc w:val="center"/>
              <w:rPr>
                <w:rFonts w:eastAsia="Batang" w:cs="Open Sans"/>
                <w:b w:val="0"/>
                <w:bCs w:val="0"/>
                <w:color w:val="000000" w:themeColor="text1"/>
                <w:sz w:val="18"/>
                <w:szCs w:val="18"/>
              </w:rPr>
            </w:pPr>
            <w:r>
              <w:rPr>
                <w:rFonts w:eastAsia="Batang" w:cs="Open Sans"/>
                <w:color w:val="000000" w:themeColor="text1"/>
                <w:sz w:val="18"/>
                <w:szCs w:val="18"/>
              </w:rPr>
              <w:t>R</w:t>
            </w:r>
            <w:r w:rsidRPr="00014F5F">
              <w:rPr>
                <w:rFonts w:eastAsia="Batang" w:cs="Open Sans"/>
                <w:color w:val="000000" w:themeColor="text1"/>
                <w:sz w:val="18"/>
                <w:szCs w:val="18"/>
              </w:rPr>
              <w:t>ozwój systemu OZE (panele fotowoltaiczne i kolektory słoneczne), w tym m.in. wspieranie mieszkańców w zakresie zwiększenia wykorzystania odnawialnych źródeł energii</w:t>
            </w:r>
          </w:p>
          <w:p w14:paraId="23BCC5A4" w14:textId="77777777" w:rsidR="002972EC" w:rsidRDefault="002972EC" w:rsidP="008C464A">
            <w:pPr>
              <w:suppressAutoHyphens/>
              <w:ind w:left="14"/>
              <w:jc w:val="center"/>
              <w:rPr>
                <w:rFonts w:cs="Open Sans"/>
                <w:b w:val="0"/>
                <w:bCs w:val="0"/>
                <w:color w:val="000000" w:themeColor="text1"/>
                <w:sz w:val="18"/>
                <w:szCs w:val="18"/>
              </w:rPr>
            </w:pPr>
          </w:p>
          <w:p w14:paraId="71B643E0" w14:textId="77777777" w:rsidR="002972EC" w:rsidRDefault="002972EC" w:rsidP="008C464A">
            <w:pPr>
              <w:suppressAutoHyphens/>
              <w:ind w:left="14"/>
              <w:jc w:val="center"/>
              <w:rPr>
                <w:rFonts w:eastAsia="Batang" w:cs="Open Sans"/>
                <w:b w:val="0"/>
                <w:bCs w:val="0"/>
                <w:color w:val="000000" w:themeColor="text1"/>
                <w:sz w:val="18"/>
                <w:szCs w:val="18"/>
              </w:rPr>
            </w:pPr>
            <w:r>
              <w:rPr>
                <w:rFonts w:eastAsia="Batang" w:cs="Open Sans"/>
                <w:color w:val="000000" w:themeColor="text1"/>
                <w:sz w:val="18"/>
                <w:szCs w:val="18"/>
              </w:rPr>
              <w:t>P</w:t>
            </w:r>
            <w:r w:rsidRPr="00014F5F">
              <w:rPr>
                <w:rFonts w:eastAsia="Batang" w:cs="Open Sans"/>
                <w:color w:val="000000" w:themeColor="text1"/>
                <w:sz w:val="18"/>
                <w:szCs w:val="18"/>
              </w:rPr>
              <w:t xml:space="preserve">odejmowanie działań na rzecz poprawy efektywności energetycznej obiektów i instalacji grzewczych w </w:t>
            </w:r>
            <w:r w:rsidRPr="00014F5F">
              <w:rPr>
                <w:rFonts w:eastAsia="Batang" w:cs="Open Sans"/>
                <w:color w:val="000000" w:themeColor="text1"/>
                <w:sz w:val="18"/>
                <w:szCs w:val="18"/>
              </w:rPr>
              <w:lastRenderedPageBreak/>
              <w:t>obiektach prywatnych oraz komunalnych</w:t>
            </w:r>
          </w:p>
          <w:p w14:paraId="37032B79" w14:textId="77777777" w:rsidR="002972EC" w:rsidRDefault="002972EC" w:rsidP="008C464A">
            <w:pPr>
              <w:suppressAutoHyphens/>
              <w:ind w:left="14"/>
              <w:jc w:val="center"/>
              <w:rPr>
                <w:rFonts w:cs="Open Sans"/>
                <w:b w:val="0"/>
                <w:bCs w:val="0"/>
                <w:color w:val="000000" w:themeColor="text1"/>
                <w:sz w:val="18"/>
                <w:szCs w:val="18"/>
              </w:rPr>
            </w:pPr>
          </w:p>
          <w:p w14:paraId="2EEAF349" w14:textId="183D3419" w:rsidR="002972EC" w:rsidRPr="00343025" w:rsidRDefault="002972EC" w:rsidP="008C464A">
            <w:pPr>
              <w:suppressAutoHyphens/>
              <w:ind w:left="14"/>
              <w:jc w:val="center"/>
              <w:rPr>
                <w:rFonts w:cs="Open Sans"/>
                <w:color w:val="000000" w:themeColor="text1"/>
                <w:sz w:val="18"/>
                <w:szCs w:val="18"/>
              </w:rPr>
            </w:pPr>
            <w:r>
              <w:rPr>
                <w:rFonts w:eastAsia="Batang" w:cs="Open Sans"/>
                <w:color w:val="000000" w:themeColor="text1"/>
                <w:sz w:val="18"/>
                <w:szCs w:val="18"/>
              </w:rPr>
              <w:t>P</w:t>
            </w:r>
            <w:r w:rsidRPr="00014F5F">
              <w:rPr>
                <w:rFonts w:eastAsia="Batang" w:cs="Open Sans"/>
                <w:color w:val="000000" w:themeColor="text1"/>
                <w:sz w:val="18"/>
                <w:szCs w:val="18"/>
              </w:rPr>
              <w:t>odejmowanie działań na rzecz poprawy jakości powietrza poprzez wsparcie mieszkańców w wymianie źródeł ciepła i ograniczanie niskiej emisji</w:t>
            </w:r>
          </w:p>
        </w:tc>
        <w:tc>
          <w:tcPr>
            <w:tcW w:w="6953" w:type="dxa"/>
            <w:shd w:val="clear" w:color="auto" w:fill="FFFFFF" w:themeFill="background1"/>
          </w:tcPr>
          <w:p w14:paraId="06840EAA"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lastRenderedPageBreak/>
              <w:t>szczegółowa analiza lokalizacji przedsięwzięcia – różne warianty lokalizacyjne,</w:t>
            </w:r>
          </w:p>
          <w:p w14:paraId="13334CC1"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wybór optymalnej lokalizacji z dala od zabudowań mieszkalnych,</w:t>
            </w:r>
          </w:p>
          <w:p w14:paraId="3214360C"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uwzględnienie opinii społeczeństwa w trakcie planowania inwestycji i przeprowadzenie rzetelnych kampanii informacyjnych,</w:t>
            </w:r>
          </w:p>
          <w:p w14:paraId="4C6A2B19"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 xml:space="preserve">przeprowadzenie monitoringu ornitologicznego i </w:t>
            </w:r>
            <w:proofErr w:type="spellStart"/>
            <w:r w:rsidRPr="00566886">
              <w:rPr>
                <w:rFonts w:cs="Open Sans"/>
                <w:color w:val="000000"/>
                <w:sz w:val="18"/>
                <w:szCs w:val="18"/>
              </w:rPr>
              <w:t>chiropterologicznego</w:t>
            </w:r>
            <w:proofErr w:type="spellEnd"/>
            <w:r w:rsidRPr="00566886">
              <w:rPr>
                <w:rFonts w:cs="Open Sans"/>
                <w:color w:val="000000"/>
                <w:sz w:val="18"/>
                <w:szCs w:val="18"/>
              </w:rPr>
              <w:t>,</w:t>
            </w:r>
          </w:p>
          <w:p w14:paraId="20043587"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wyłączanie turbin wiatrowych w newralgicznych okresach nasilonej ekspozycji ptaków narażonych na wysokie ryzyko kolizji (np. szczyt przelotu gęsi, szczyt aktywności ptaków szponiastych przypadający na okres toków oraz karmienia piskląt itd.),</w:t>
            </w:r>
          </w:p>
          <w:p w14:paraId="5C862E8B"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zastosowanie powłoki antyrefleksyjnej na panelach fotowoltaicznych, która ma za zadanie niwelowanie efektu odbicia promieni słonecznych oraz poprawia ich pochłanianie, zwiększając wydajność urządzenia; powłoka minimalizuje ewentualny efekt oślepiania ptaków oraz mylenia powierzchni paneli jako powierzchni wody, co może powodować kolizje ptaków z panelami,</w:t>
            </w:r>
          </w:p>
          <w:p w14:paraId="22B474AC"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stosowanie paneli fotowoltaicznych posiadających białe granice i białe paski podziału, które zmniejszają znacznie przyciąganie bezkręgowców wodnych,</w:t>
            </w:r>
          </w:p>
          <w:p w14:paraId="7FECACB8"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lastRenderedPageBreak/>
              <w:t>wybranie właściwego projektu uwzględniającego potrzeb ochrony środowiska zarówno na etapie budowy jak również na etapie eksploatacji każdej inwestycji,</w:t>
            </w:r>
          </w:p>
          <w:p w14:paraId="35AAFE90"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 xml:space="preserve">zabezpieczenie w trakcie robót budowlanych warstwy humusowej </w:t>
            </w:r>
            <w:proofErr w:type="gramStart"/>
            <w:r w:rsidRPr="00566886">
              <w:rPr>
                <w:rFonts w:cs="Open Sans"/>
                <w:color w:val="000000"/>
                <w:sz w:val="18"/>
                <w:szCs w:val="18"/>
              </w:rPr>
              <w:t>ziemi,</w:t>
            </w:r>
            <w:proofErr w:type="gramEnd"/>
            <w:r w:rsidRPr="00566886">
              <w:rPr>
                <w:rFonts w:cs="Open Sans"/>
                <w:color w:val="000000"/>
                <w:sz w:val="18"/>
                <w:szCs w:val="18"/>
              </w:rPr>
              <w:t xml:space="preserve"> i wykorzystanie jej po zakończeniu robot budowlanych na terenie inwestycji,</w:t>
            </w:r>
          </w:p>
          <w:p w14:paraId="7BF4AD8E"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prowadzenie prac tylko w porze dziennej,</w:t>
            </w:r>
          </w:p>
          <w:p w14:paraId="74B31938"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 xml:space="preserve">odpowiednie odsunięcie lokalizacji poszczególnych urządzeń od </w:t>
            </w:r>
            <w:proofErr w:type="spellStart"/>
            <w:r w:rsidRPr="00566886">
              <w:rPr>
                <w:rFonts w:cs="Open Sans"/>
                <w:color w:val="000000"/>
                <w:sz w:val="18"/>
                <w:szCs w:val="18"/>
              </w:rPr>
              <w:t>zadrzewień</w:t>
            </w:r>
            <w:proofErr w:type="spellEnd"/>
            <w:r w:rsidRPr="00566886">
              <w:rPr>
                <w:rFonts w:cs="Open Sans"/>
                <w:color w:val="000000"/>
                <w:sz w:val="18"/>
                <w:szCs w:val="18"/>
              </w:rPr>
              <w:t xml:space="preserve"> i kompleksów leśnych,</w:t>
            </w:r>
          </w:p>
          <w:p w14:paraId="15DB6445"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odtworzenie ewentualnych strat w roślinności powstałych w trakcie prac budowlanych</w:t>
            </w:r>
          </w:p>
          <w:p w14:paraId="1CA26656"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zminimalizowaniu ryzyka awarii poprzez stosowanie sprawdzonych rozwiązań i nowoczesnego sprzętu,</w:t>
            </w:r>
          </w:p>
          <w:p w14:paraId="1D3CBEB8"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prowadzenie prac budowlanych poza okresem lęgowym ptaków, rozrodu płazów (jeżeli jest wskazane),</w:t>
            </w:r>
          </w:p>
          <w:p w14:paraId="3E6D6BA4" w14:textId="77777777" w:rsidR="00566886" w:rsidRPr="00566886" w:rsidRDefault="00566886">
            <w:pPr>
              <w:numPr>
                <w:ilvl w:val="0"/>
                <w:numId w:val="37"/>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maskowanie elementów dysharmonijnych dla krajobrazu,</w:t>
            </w:r>
          </w:p>
          <w:p w14:paraId="06C74168" w14:textId="77777777" w:rsidR="00566886" w:rsidRPr="00566886" w:rsidRDefault="00566886">
            <w:pPr>
              <w:numPr>
                <w:ilvl w:val="0"/>
                <w:numId w:val="37"/>
              </w:numPr>
              <w:suppressAutoHyphens/>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 xml:space="preserve">prowadzenie monitoringu </w:t>
            </w:r>
            <w:proofErr w:type="spellStart"/>
            <w:r w:rsidRPr="00566886">
              <w:rPr>
                <w:rFonts w:cs="Open Sans"/>
                <w:color w:val="000000"/>
                <w:sz w:val="18"/>
                <w:szCs w:val="18"/>
              </w:rPr>
              <w:t>poinwestycyjnego</w:t>
            </w:r>
            <w:proofErr w:type="spellEnd"/>
            <w:r w:rsidRPr="00566886">
              <w:rPr>
                <w:rFonts w:cs="Open Sans"/>
                <w:color w:val="000000"/>
                <w:sz w:val="18"/>
                <w:szCs w:val="18"/>
              </w:rPr>
              <w:t>.</w:t>
            </w:r>
          </w:p>
        </w:tc>
      </w:tr>
      <w:tr w:rsidR="00566886" w:rsidRPr="00566886" w14:paraId="2AED165A" w14:textId="77777777" w:rsidTr="00343025">
        <w:trPr>
          <w:trHeight w:val="416"/>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42223C65" w14:textId="381BB061" w:rsidR="002972EC" w:rsidRDefault="002972EC" w:rsidP="002972EC">
            <w:pPr>
              <w:spacing w:before="20" w:after="20"/>
              <w:jc w:val="center"/>
              <w:rPr>
                <w:rFonts w:eastAsia="Batang" w:cs="Open Sans"/>
                <w:b w:val="0"/>
                <w:bCs w:val="0"/>
                <w:color w:val="000000" w:themeColor="text1"/>
                <w:sz w:val="18"/>
                <w:szCs w:val="18"/>
              </w:rPr>
            </w:pPr>
            <w:r>
              <w:rPr>
                <w:rFonts w:eastAsia="Batang" w:cs="Open Sans"/>
                <w:color w:val="000000" w:themeColor="text1"/>
                <w:sz w:val="18"/>
                <w:szCs w:val="18"/>
              </w:rPr>
              <w:t>W</w:t>
            </w:r>
            <w:r w:rsidRPr="002972EC">
              <w:rPr>
                <w:rFonts w:eastAsia="Batang" w:cs="Open Sans"/>
                <w:color w:val="000000" w:themeColor="text1"/>
                <w:sz w:val="18"/>
                <w:szCs w:val="18"/>
              </w:rPr>
              <w:t>spółpraca z zarządcami dróg wszystkich kategorii w celu przebudowy, modernizacji, rozbudowy i remontów odcinków drogowych</w:t>
            </w:r>
          </w:p>
          <w:p w14:paraId="5250E439" w14:textId="77777777" w:rsidR="002972EC" w:rsidRDefault="002972EC" w:rsidP="002972EC">
            <w:pPr>
              <w:spacing w:before="20" w:after="20"/>
              <w:jc w:val="center"/>
              <w:rPr>
                <w:rFonts w:eastAsia="Batang" w:cs="Open Sans"/>
                <w:b w:val="0"/>
                <w:bCs w:val="0"/>
                <w:color w:val="000000" w:themeColor="text1"/>
                <w:sz w:val="18"/>
                <w:szCs w:val="18"/>
              </w:rPr>
            </w:pPr>
          </w:p>
          <w:p w14:paraId="15B2B7BB" w14:textId="430FAB4D" w:rsidR="002972EC" w:rsidRDefault="002972EC" w:rsidP="002972EC">
            <w:pPr>
              <w:spacing w:before="20" w:after="20"/>
              <w:jc w:val="center"/>
              <w:rPr>
                <w:rFonts w:eastAsia="Batang" w:cs="Open Sans"/>
                <w:b w:val="0"/>
                <w:bCs w:val="0"/>
                <w:color w:val="000000" w:themeColor="text1"/>
                <w:sz w:val="18"/>
                <w:szCs w:val="18"/>
              </w:rPr>
            </w:pPr>
            <w:r>
              <w:rPr>
                <w:rFonts w:eastAsia="Batang" w:cs="Open Sans"/>
                <w:color w:val="000000" w:themeColor="text1"/>
                <w:sz w:val="18"/>
                <w:szCs w:val="18"/>
              </w:rPr>
              <w:t>B</w:t>
            </w:r>
            <w:r w:rsidRPr="00014F5F">
              <w:rPr>
                <w:rFonts w:eastAsia="Batang" w:cs="Open Sans"/>
                <w:color w:val="000000" w:themeColor="text1"/>
                <w:sz w:val="18"/>
                <w:szCs w:val="18"/>
              </w:rPr>
              <w:t>udowa nowych oraz remont istniejących mostów nad Bzurą i innymi ciekami wodnymi</w:t>
            </w:r>
          </w:p>
          <w:p w14:paraId="60D2FC64" w14:textId="77777777" w:rsidR="002972EC" w:rsidRDefault="002972EC" w:rsidP="002972EC">
            <w:pPr>
              <w:spacing w:before="20" w:after="20"/>
              <w:rPr>
                <w:rFonts w:eastAsia="Batang" w:cs="Open Sans"/>
                <w:b w:val="0"/>
                <w:bCs w:val="0"/>
                <w:color w:val="000000" w:themeColor="text1"/>
                <w:sz w:val="18"/>
                <w:szCs w:val="18"/>
              </w:rPr>
            </w:pPr>
          </w:p>
          <w:p w14:paraId="633D8213" w14:textId="77777777" w:rsidR="002972EC" w:rsidRPr="002972EC" w:rsidRDefault="002972EC" w:rsidP="002972EC">
            <w:pPr>
              <w:spacing w:before="20" w:after="20"/>
              <w:rPr>
                <w:rFonts w:eastAsia="Batang" w:cs="Open Sans"/>
                <w:color w:val="000000" w:themeColor="text1"/>
                <w:sz w:val="18"/>
                <w:szCs w:val="18"/>
              </w:rPr>
            </w:pPr>
          </w:p>
          <w:p w14:paraId="08FDDCD2" w14:textId="468D93BA" w:rsidR="008C464A" w:rsidRPr="00343025" w:rsidRDefault="008C464A" w:rsidP="008C464A">
            <w:pPr>
              <w:suppressAutoHyphens/>
              <w:ind w:left="149"/>
              <w:jc w:val="center"/>
              <w:rPr>
                <w:rFonts w:cs="Open Sans"/>
                <w:color w:val="000000" w:themeColor="text1"/>
                <w:sz w:val="18"/>
                <w:szCs w:val="18"/>
              </w:rPr>
            </w:pPr>
          </w:p>
        </w:tc>
        <w:tc>
          <w:tcPr>
            <w:tcW w:w="6953" w:type="dxa"/>
            <w:shd w:val="clear" w:color="auto" w:fill="FFFFFF" w:themeFill="background1"/>
          </w:tcPr>
          <w:p w14:paraId="0E0D17FE"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ograniczenie propagacji hałasu poprzez zastosowanie obudów, ekranów akustycznych, wałów z ziemi itp.,</w:t>
            </w:r>
          </w:p>
          <w:p w14:paraId="275E2B7D"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stosowanie materiałów dźwiękochłonnych w celu zmniejszenia odbić dźwięku,</w:t>
            </w:r>
          </w:p>
          <w:p w14:paraId="62B7276F"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organizacja pracy, ograniczająca liczbę osób i czas ekspozycji na hałas,</w:t>
            </w:r>
          </w:p>
          <w:p w14:paraId="2770C30A"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stosowanie harmonogramów prac, ograniczających narażenie na hałas lokalnych mieszkańców,</w:t>
            </w:r>
          </w:p>
          <w:p w14:paraId="2BF717D2"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polewania placu budowy wodą w celu zmniejszenia pylenia z dróg,</w:t>
            </w:r>
          </w:p>
          <w:p w14:paraId="4159AE2D"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stosowanie tzw. cichych nawierzchni,</w:t>
            </w:r>
          </w:p>
          <w:p w14:paraId="287BDADA"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ograniczenie do minimum strefy bezpośredniej ingerencji w środowisko,</w:t>
            </w:r>
          </w:p>
          <w:p w14:paraId="3287A341"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racjonalna gospodarka materiałami i minimalizacja powstawania odpadów,</w:t>
            </w:r>
          </w:p>
          <w:p w14:paraId="188EC816"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sprawne przeprowadzenie prac,</w:t>
            </w:r>
          </w:p>
          <w:p w14:paraId="389EB4CE"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stosowanie sprzętu, który powoduje jak najmniejsze zanieczyszczenie środowiska,</w:t>
            </w:r>
          </w:p>
          <w:p w14:paraId="3B8B213F"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wykorzystanie mas ziemnych do wyrównania powierzchni ziemi (jeżeli jest to uzasadnione),</w:t>
            </w:r>
          </w:p>
          <w:p w14:paraId="638742A1"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w przypadku kolizji z terenami zielni, niezbędne jest zabezpieczenie drzew wraz z ich bryłą korzeniową w pobliżu której prowadzone są prace,</w:t>
            </w:r>
          </w:p>
          <w:p w14:paraId="57140509"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ograniczenie do niezbędnego minimum usuwania drzew i krzewów będących w kolizji z planowaną inwestycją,</w:t>
            </w:r>
          </w:p>
          <w:p w14:paraId="36120F59"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wcześniejsza inwentaryzacja przyrodnicza miejsc planowanych prac,</w:t>
            </w:r>
          </w:p>
          <w:p w14:paraId="6DE3A471"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prowadzenie prac budowlanych poza okresem lęgowym ptaków, rozrodu płazów (tam, gdzie zidentyfikowano ich obecność i takie działania są uzasadnione),</w:t>
            </w:r>
          </w:p>
          <w:p w14:paraId="51287E75"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zaplanowanie optymalnej organizacji ruchu na czas prac,</w:t>
            </w:r>
          </w:p>
          <w:p w14:paraId="19882EA4"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prowadzenie prac w porze dziennej,</w:t>
            </w:r>
          </w:p>
          <w:p w14:paraId="1871FEC8"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stosowanie zieleni izolacyjnej - nasadzenia drzew i krzewów wzdłuż ciągów komunikacyjnych, które stanowią skuteczny środek ograniczający niekorzystny wpływ szlaków komunikacyjnych w zakresie emisji substancji do powietrza,</w:t>
            </w:r>
          </w:p>
          <w:p w14:paraId="6847F0C8" w14:textId="77777777" w:rsidR="00566886" w:rsidRPr="00566886" w:rsidRDefault="00566886">
            <w:pPr>
              <w:numPr>
                <w:ilvl w:val="0"/>
                <w:numId w:val="40"/>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 xml:space="preserve">tam, gdzie to konieczne należy budować przejścia dla zwierząt w celu ochrony korytarzy ekologicznych i umożliwienia migracji zwierząt. </w:t>
            </w:r>
          </w:p>
        </w:tc>
      </w:tr>
      <w:tr w:rsidR="00566886" w:rsidRPr="00566886" w14:paraId="726D19C8" w14:textId="77777777" w:rsidTr="00343025">
        <w:trPr>
          <w:cnfStyle w:val="000000100000" w:firstRow="0" w:lastRow="0" w:firstColumn="0" w:lastColumn="0" w:oddVBand="0" w:evenVBand="0" w:oddHBand="1" w:evenHBand="0" w:firstRowFirstColumn="0" w:firstRowLastColumn="0" w:lastRowFirstColumn="0" w:lastRowLastColumn="0"/>
          <w:trHeight w:val="269"/>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tcBorders>
            <w:shd w:val="clear" w:color="auto" w:fill="FFFFFF" w:themeFill="background1"/>
            <w:vAlign w:val="center"/>
          </w:tcPr>
          <w:p w14:paraId="42563A17" w14:textId="20E39A32" w:rsidR="008C464A" w:rsidRPr="00343025" w:rsidRDefault="002972EC" w:rsidP="008C464A">
            <w:pPr>
              <w:suppressAutoHyphens/>
              <w:ind w:left="12"/>
              <w:jc w:val="center"/>
              <w:rPr>
                <w:rFonts w:cs="Open Sans"/>
                <w:b w:val="0"/>
                <w:bCs w:val="0"/>
                <w:color w:val="000000" w:themeColor="text1"/>
                <w:sz w:val="18"/>
                <w:szCs w:val="18"/>
              </w:rPr>
            </w:pPr>
            <w:r>
              <w:rPr>
                <w:rFonts w:eastAsia="Batang" w:cs="Open Sans"/>
                <w:color w:val="000000" w:themeColor="text1"/>
                <w:sz w:val="18"/>
                <w:szCs w:val="18"/>
              </w:rPr>
              <w:t>P</w:t>
            </w:r>
            <w:r w:rsidRPr="00014F5F">
              <w:rPr>
                <w:rFonts w:eastAsia="Batang" w:cs="Open Sans"/>
                <w:color w:val="000000" w:themeColor="text1"/>
                <w:sz w:val="18"/>
                <w:szCs w:val="18"/>
              </w:rPr>
              <w:t xml:space="preserve">odejmowanie działań na rzecz zwiększenia spójności i dostępności publicznego </w:t>
            </w:r>
            <w:r w:rsidRPr="00014F5F">
              <w:rPr>
                <w:rFonts w:eastAsia="Batang" w:cs="Open Sans"/>
                <w:color w:val="000000" w:themeColor="text1"/>
                <w:sz w:val="18"/>
                <w:szCs w:val="18"/>
              </w:rPr>
              <w:lastRenderedPageBreak/>
              <w:t>transportu zbiorowego</w:t>
            </w:r>
          </w:p>
          <w:p w14:paraId="3218C866" w14:textId="77777777" w:rsidR="008C464A" w:rsidRDefault="008C464A" w:rsidP="008C464A">
            <w:pPr>
              <w:suppressAutoHyphens/>
              <w:ind w:left="12"/>
              <w:jc w:val="center"/>
              <w:rPr>
                <w:rFonts w:cs="Open Sans"/>
                <w:b w:val="0"/>
                <w:bCs w:val="0"/>
                <w:color w:val="000000" w:themeColor="text1"/>
                <w:sz w:val="18"/>
                <w:szCs w:val="18"/>
              </w:rPr>
            </w:pPr>
          </w:p>
          <w:p w14:paraId="436D85D0" w14:textId="74A8F5F8" w:rsidR="002972EC" w:rsidRPr="00343025" w:rsidRDefault="002972EC" w:rsidP="008C464A">
            <w:pPr>
              <w:suppressAutoHyphens/>
              <w:ind w:left="12"/>
              <w:jc w:val="center"/>
              <w:rPr>
                <w:rFonts w:cs="Open Sans"/>
                <w:color w:val="000000" w:themeColor="text1"/>
                <w:sz w:val="18"/>
                <w:szCs w:val="18"/>
              </w:rPr>
            </w:pPr>
            <w:r>
              <w:rPr>
                <w:rFonts w:eastAsia="Batang" w:cs="Open Sans"/>
                <w:color w:val="000000" w:themeColor="text1"/>
                <w:sz w:val="18"/>
                <w:szCs w:val="18"/>
              </w:rPr>
              <w:t>R</w:t>
            </w:r>
            <w:r w:rsidRPr="00014F5F">
              <w:rPr>
                <w:rFonts w:eastAsia="Batang" w:cs="Open Sans"/>
                <w:color w:val="000000" w:themeColor="text1"/>
                <w:sz w:val="18"/>
                <w:szCs w:val="18"/>
              </w:rPr>
              <w:t>ozwój infrastruktury przesiadkowej na terenie gminy oraz integracja transportu autobusowego z kolejowym</w:t>
            </w:r>
          </w:p>
        </w:tc>
        <w:tc>
          <w:tcPr>
            <w:tcW w:w="6953" w:type="dxa"/>
            <w:shd w:val="clear" w:color="auto" w:fill="FFFFFF" w:themeFill="background1"/>
          </w:tcPr>
          <w:p w14:paraId="5BB3622A" w14:textId="77777777" w:rsidR="00566886" w:rsidRPr="00566886" w:rsidRDefault="00566886">
            <w:pPr>
              <w:numPr>
                <w:ilvl w:val="0"/>
                <w:numId w:val="41"/>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lastRenderedPageBreak/>
              <w:t>w przypadku kolizji z terenami zielni, niezbędne jest zabezpieczenie drzew wraz z ich bryłą korzeniową w pobliżu której prowadzone są prace,</w:t>
            </w:r>
          </w:p>
          <w:p w14:paraId="0BC9CACA" w14:textId="77777777" w:rsidR="00566886" w:rsidRPr="00566886" w:rsidRDefault="00566886">
            <w:pPr>
              <w:numPr>
                <w:ilvl w:val="0"/>
                <w:numId w:val="41"/>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ograniczenie do niezbędnego minimum usuwania drzew i krzewów będących w kolizji z planowaną inwestycją,</w:t>
            </w:r>
          </w:p>
          <w:p w14:paraId="57755F94" w14:textId="77777777" w:rsidR="00566886" w:rsidRPr="00566886" w:rsidRDefault="00566886">
            <w:pPr>
              <w:numPr>
                <w:ilvl w:val="0"/>
                <w:numId w:val="41"/>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ograniczenie do minimum strefy bezpośredniej ingerencji w środowisko,</w:t>
            </w:r>
          </w:p>
          <w:p w14:paraId="4CE09372" w14:textId="77777777" w:rsidR="00566886" w:rsidRPr="00566886" w:rsidRDefault="00566886">
            <w:pPr>
              <w:numPr>
                <w:ilvl w:val="0"/>
                <w:numId w:val="41"/>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lastRenderedPageBreak/>
              <w:t>racjonalna gospodarka materiałami i minimalizacja powstawania odpadów,</w:t>
            </w:r>
          </w:p>
          <w:p w14:paraId="5E855EB8" w14:textId="77777777" w:rsidR="00566886" w:rsidRPr="00566886" w:rsidRDefault="00566886">
            <w:pPr>
              <w:numPr>
                <w:ilvl w:val="0"/>
                <w:numId w:val="41"/>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sprawne przeprowadzenie prac,</w:t>
            </w:r>
          </w:p>
          <w:p w14:paraId="3D8F9EAC" w14:textId="77777777" w:rsidR="00566886" w:rsidRPr="00566886" w:rsidRDefault="00566886">
            <w:pPr>
              <w:numPr>
                <w:ilvl w:val="0"/>
                <w:numId w:val="41"/>
              </w:numPr>
              <w:suppressAutoHyphens/>
              <w:spacing w:before="60"/>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stosowanie sprzętu, który powoduje jak najmniejsze zanieczyszczenie środowiska,</w:t>
            </w:r>
          </w:p>
          <w:p w14:paraId="49C7008E" w14:textId="77777777" w:rsidR="00566886" w:rsidRPr="00566886" w:rsidRDefault="00566886">
            <w:pPr>
              <w:numPr>
                <w:ilvl w:val="0"/>
                <w:numId w:val="41"/>
              </w:numPr>
              <w:suppressAutoHyphens/>
              <w:ind w:left="714" w:hanging="357"/>
              <w:contextualSpacing/>
              <w:jc w:val="both"/>
              <w:cnfStyle w:val="000000100000" w:firstRow="0" w:lastRow="0" w:firstColumn="0" w:lastColumn="0" w:oddVBand="0" w:evenVBand="0" w:oddHBand="1" w:evenHBand="0" w:firstRowFirstColumn="0" w:firstRowLastColumn="0" w:lastRowFirstColumn="0" w:lastRowLastColumn="0"/>
              <w:rPr>
                <w:rFonts w:cs="Open Sans"/>
                <w:color w:val="000000"/>
                <w:sz w:val="18"/>
                <w:szCs w:val="18"/>
              </w:rPr>
            </w:pPr>
            <w:r w:rsidRPr="00566886">
              <w:rPr>
                <w:rFonts w:cs="Open Sans"/>
                <w:color w:val="000000"/>
                <w:sz w:val="18"/>
                <w:szCs w:val="18"/>
              </w:rPr>
              <w:t>wykorzystanie mas ziemnych do wyrównania powierzchni ziemi (jeżeli jest to uzasadnione),</w:t>
            </w:r>
          </w:p>
        </w:tc>
      </w:tr>
      <w:tr w:rsidR="00566886" w:rsidRPr="00566886" w14:paraId="5B7FF0C8" w14:textId="77777777" w:rsidTr="00343025">
        <w:trPr>
          <w:trHeight w:val="545"/>
        </w:trPr>
        <w:tc>
          <w:tcPr>
            <w:cnfStyle w:val="001000000000" w:firstRow="0" w:lastRow="0" w:firstColumn="1" w:lastColumn="0" w:oddVBand="0" w:evenVBand="0" w:oddHBand="0" w:evenHBand="0" w:firstRowFirstColumn="0" w:firstRowLastColumn="0" w:lastRowFirstColumn="0" w:lastRowLastColumn="0"/>
            <w:tcW w:w="2256" w:type="dxa"/>
            <w:tcBorders>
              <w:left w:val="none" w:sz="0" w:space="0" w:color="auto"/>
              <w:bottom w:val="none" w:sz="0" w:space="0" w:color="auto"/>
            </w:tcBorders>
            <w:shd w:val="clear" w:color="auto" w:fill="FFFFFF" w:themeFill="background1"/>
            <w:vAlign w:val="center"/>
          </w:tcPr>
          <w:p w14:paraId="138EE50D" w14:textId="77777777" w:rsidR="00566886" w:rsidRDefault="005623CF" w:rsidP="008C464A">
            <w:pPr>
              <w:suppressAutoHyphens/>
              <w:ind w:left="10"/>
              <w:jc w:val="center"/>
              <w:rPr>
                <w:rFonts w:eastAsia="Batang" w:cs="Open Sans"/>
                <w:b w:val="0"/>
                <w:bCs w:val="0"/>
                <w:color w:val="000000" w:themeColor="text1"/>
                <w:sz w:val="18"/>
                <w:szCs w:val="18"/>
              </w:rPr>
            </w:pPr>
            <w:r>
              <w:rPr>
                <w:rFonts w:eastAsia="Batang" w:cs="Open Sans"/>
                <w:color w:val="000000" w:themeColor="text1"/>
                <w:sz w:val="18"/>
                <w:szCs w:val="18"/>
              </w:rPr>
              <w:t>P</w:t>
            </w:r>
            <w:r w:rsidRPr="00014F5F">
              <w:rPr>
                <w:rFonts w:eastAsia="Batang" w:cs="Open Sans"/>
                <w:color w:val="000000" w:themeColor="text1"/>
                <w:sz w:val="18"/>
                <w:szCs w:val="18"/>
              </w:rPr>
              <w:t>oprawa stanu technicznego, budowa, rozbudowa, przebudowa, modernizacja obiektów infrastruktury sportowej oraz rekreacyjnej na terenie gminy, obejmującej m.in. boiska, stadionu, bieżnie, siłownie zewnętrzne i wewnętrzne, skocznie, sale gimnastyczne, hale sportowe, Orliki i inne obiekty sportowe wraz z ich zapleczem technicznym i sanitarno-szatniowym, czy placów zabaw</w:t>
            </w:r>
          </w:p>
          <w:p w14:paraId="52C34063" w14:textId="77777777" w:rsidR="005623CF" w:rsidRDefault="005623CF" w:rsidP="008C464A">
            <w:pPr>
              <w:suppressAutoHyphens/>
              <w:ind w:left="10"/>
              <w:jc w:val="center"/>
              <w:rPr>
                <w:rFonts w:cs="Open Sans"/>
                <w:b w:val="0"/>
                <w:bCs w:val="0"/>
                <w:color w:val="000000" w:themeColor="text1"/>
                <w:sz w:val="18"/>
                <w:szCs w:val="18"/>
              </w:rPr>
            </w:pPr>
          </w:p>
          <w:p w14:paraId="2789F0B4" w14:textId="729DD133" w:rsidR="005623CF" w:rsidRPr="005623CF" w:rsidRDefault="005623CF" w:rsidP="005623CF">
            <w:pPr>
              <w:spacing w:before="20" w:after="20"/>
              <w:jc w:val="center"/>
              <w:rPr>
                <w:rFonts w:eastAsia="Batang" w:cs="Open Sans"/>
                <w:color w:val="000000" w:themeColor="text1"/>
                <w:sz w:val="18"/>
                <w:szCs w:val="18"/>
              </w:rPr>
            </w:pPr>
            <w:r>
              <w:rPr>
                <w:rFonts w:eastAsia="Batang" w:cs="Open Sans"/>
                <w:color w:val="000000" w:themeColor="text1"/>
                <w:sz w:val="18"/>
                <w:szCs w:val="18"/>
              </w:rPr>
              <w:t>Z</w:t>
            </w:r>
            <w:r w:rsidRPr="005623CF">
              <w:rPr>
                <w:rFonts w:eastAsia="Batang" w:cs="Open Sans"/>
                <w:color w:val="000000" w:themeColor="text1"/>
                <w:sz w:val="18"/>
                <w:szCs w:val="18"/>
              </w:rPr>
              <w:t>agospodarowanie terenów rekreacyjnych, w tym wokół stawu w Bedlnie, obejmujące budowę altany i gminnego placu zabaw</w:t>
            </w:r>
          </w:p>
          <w:p w14:paraId="6076139B" w14:textId="35F37A7D" w:rsidR="005623CF" w:rsidRPr="00343025" w:rsidRDefault="005623CF" w:rsidP="008C464A">
            <w:pPr>
              <w:suppressAutoHyphens/>
              <w:ind w:left="10"/>
              <w:jc w:val="center"/>
              <w:rPr>
                <w:rFonts w:cs="Open Sans"/>
                <w:color w:val="000000" w:themeColor="text1"/>
                <w:sz w:val="18"/>
                <w:szCs w:val="18"/>
              </w:rPr>
            </w:pPr>
          </w:p>
        </w:tc>
        <w:tc>
          <w:tcPr>
            <w:tcW w:w="6953" w:type="dxa"/>
            <w:shd w:val="clear" w:color="auto" w:fill="FFFFFF" w:themeFill="background1"/>
          </w:tcPr>
          <w:p w14:paraId="2CDB160C" w14:textId="77777777" w:rsidR="00566886" w:rsidRPr="00566886" w:rsidRDefault="00566886">
            <w:pPr>
              <w:numPr>
                <w:ilvl w:val="0"/>
                <w:numId w:val="42"/>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inwentaryzacja przyrodnicza przed wykonaniem prac,</w:t>
            </w:r>
          </w:p>
          <w:p w14:paraId="6BE9A40C" w14:textId="77777777" w:rsidR="00566886" w:rsidRPr="00566886" w:rsidRDefault="00566886">
            <w:pPr>
              <w:numPr>
                <w:ilvl w:val="0"/>
                <w:numId w:val="42"/>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wykonywanie prac poza okresem lęgowym i rozrodczym,</w:t>
            </w:r>
          </w:p>
          <w:p w14:paraId="7D474A74" w14:textId="77777777" w:rsidR="00566886" w:rsidRPr="00566886" w:rsidRDefault="00566886">
            <w:pPr>
              <w:numPr>
                <w:ilvl w:val="0"/>
                <w:numId w:val="42"/>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wybór najkorzystniejszego wariantu lokalizacyjnego dla danej inwestycji,</w:t>
            </w:r>
          </w:p>
          <w:p w14:paraId="33004C23" w14:textId="77777777" w:rsidR="00566886" w:rsidRPr="00566886" w:rsidRDefault="00566886">
            <w:pPr>
              <w:numPr>
                <w:ilvl w:val="0"/>
                <w:numId w:val="42"/>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minimalizacja strefy bezpośredniej ingerencji w środowisko,</w:t>
            </w:r>
          </w:p>
          <w:p w14:paraId="2D75A844" w14:textId="77777777" w:rsidR="00566886" w:rsidRPr="00566886" w:rsidRDefault="00566886">
            <w:pPr>
              <w:numPr>
                <w:ilvl w:val="0"/>
                <w:numId w:val="42"/>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stosowanie nowoczesnego sprzętu budowlanego,</w:t>
            </w:r>
          </w:p>
          <w:p w14:paraId="15C51278" w14:textId="77777777" w:rsidR="00566886" w:rsidRPr="00566886" w:rsidRDefault="00566886">
            <w:pPr>
              <w:numPr>
                <w:ilvl w:val="0"/>
                <w:numId w:val="42"/>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ograniczanie do minimum powstawania odpadów i eliminacja ewentualnych wycieków z maszyn budowlanych,</w:t>
            </w:r>
          </w:p>
          <w:p w14:paraId="4462504C" w14:textId="77777777" w:rsidR="00566886" w:rsidRPr="00566886" w:rsidRDefault="00566886">
            <w:pPr>
              <w:numPr>
                <w:ilvl w:val="0"/>
                <w:numId w:val="42"/>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w przypadku kolizji z drzewami niezbędne jest zabezpieczenie ich wraz z bryłą korzeniową przed ich ewentualnym uszkodzeniem,</w:t>
            </w:r>
          </w:p>
          <w:p w14:paraId="0AAF5120" w14:textId="77777777" w:rsidR="00566886" w:rsidRPr="00566886" w:rsidRDefault="00566886">
            <w:pPr>
              <w:numPr>
                <w:ilvl w:val="0"/>
                <w:numId w:val="42"/>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w przypadku konieczności wycinki drzew i krzewów stosowanie kompensacji przyrodniczej,</w:t>
            </w:r>
          </w:p>
          <w:p w14:paraId="02C7E01E" w14:textId="77777777" w:rsidR="00566886" w:rsidRPr="00566886" w:rsidRDefault="00566886">
            <w:pPr>
              <w:numPr>
                <w:ilvl w:val="0"/>
                <w:numId w:val="42"/>
              </w:numPr>
              <w:suppressAutoHyphens/>
              <w:spacing w:before="60"/>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zabezpieczenie wód jeziora i rzeki przed nadmiernym zamuleniem oraz zmianą struktury i kształtu nabrzeża,</w:t>
            </w:r>
          </w:p>
          <w:p w14:paraId="48ED87CF" w14:textId="77777777" w:rsidR="00566886" w:rsidRPr="00566886" w:rsidRDefault="00566886">
            <w:pPr>
              <w:numPr>
                <w:ilvl w:val="0"/>
                <w:numId w:val="42"/>
              </w:numPr>
              <w:suppressAutoHyphens/>
              <w:ind w:left="714" w:hanging="357"/>
              <w:contextualSpacing/>
              <w:jc w:val="both"/>
              <w:cnfStyle w:val="000000000000" w:firstRow="0" w:lastRow="0" w:firstColumn="0" w:lastColumn="0" w:oddVBand="0" w:evenVBand="0" w:oddHBand="0" w:evenHBand="0" w:firstRowFirstColumn="0" w:firstRowLastColumn="0" w:lastRowFirstColumn="0" w:lastRowLastColumn="0"/>
              <w:rPr>
                <w:rFonts w:cs="Open Sans"/>
                <w:color w:val="000000"/>
                <w:sz w:val="18"/>
                <w:szCs w:val="18"/>
              </w:rPr>
            </w:pPr>
            <w:r w:rsidRPr="00566886">
              <w:rPr>
                <w:rFonts w:cs="Open Sans"/>
                <w:color w:val="000000"/>
                <w:sz w:val="18"/>
                <w:szCs w:val="18"/>
              </w:rPr>
              <w:t>wykorzystanie mas ziemnych do wyrównania powierzchni ziemi (jeżeli jest to uzasadnione)</w:t>
            </w:r>
          </w:p>
        </w:tc>
      </w:tr>
    </w:tbl>
    <w:p w14:paraId="38D43F8C" w14:textId="2621C0C7" w:rsidR="00566886" w:rsidRPr="00696A10" w:rsidRDefault="00566886" w:rsidP="00B87729">
      <w:pPr>
        <w:pStyle w:val="rdo0"/>
        <w:rPr>
          <w:lang w:eastAsia="pl-PL"/>
        </w:rPr>
      </w:pPr>
      <w:r w:rsidRPr="00566886">
        <w:rPr>
          <w:lang w:eastAsia="pl-PL"/>
        </w:rPr>
        <w:t>Źródło: opracowanie własne</w:t>
      </w:r>
    </w:p>
    <w:p w14:paraId="7A530FAB" w14:textId="2D06D4F6" w:rsidR="004F3833" w:rsidRDefault="001A60FC" w:rsidP="004D63AF">
      <w:pPr>
        <w:pStyle w:val="Styl16"/>
      </w:pPr>
      <w:bookmarkStart w:id="118" w:name="_Toc241616802"/>
      <w:r>
        <w:rPr>
          <w:caps w:val="0"/>
        </w:rPr>
        <w:lastRenderedPageBreak/>
        <w:t xml:space="preserve">Możliwe zmiany w przypadku braku realizacji założeń </w:t>
      </w:r>
      <w:r w:rsidR="004C6BAD">
        <w:rPr>
          <w:caps w:val="0"/>
        </w:rPr>
        <w:t>S</w:t>
      </w:r>
      <w:r>
        <w:rPr>
          <w:caps w:val="0"/>
        </w:rPr>
        <w:t>trategii</w:t>
      </w:r>
      <w:bookmarkEnd w:id="118"/>
    </w:p>
    <w:p w14:paraId="5B8E2744" w14:textId="6F2D8AE6" w:rsidR="00477534" w:rsidRPr="00A6133A" w:rsidRDefault="00477534" w:rsidP="00A6133A">
      <w:pPr>
        <w:spacing w:line="360" w:lineRule="auto"/>
        <w:jc w:val="both"/>
        <w:rPr>
          <w:rFonts w:cs="Open Sans"/>
          <w:szCs w:val="20"/>
          <w:lang w:eastAsia="pl-PL"/>
        </w:rPr>
      </w:pPr>
      <w:r w:rsidRPr="00A6133A">
        <w:rPr>
          <w:rFonts w:cs="Open Sans"/>
          <w:szCs w:val="20"/>
          <w:lang w:eastAsia="pl-PL"/>
        </w:rPr>
        <w:t xml:space="preserve">W przypadku braku realizacji </w:t>
      </w:r>
      <w:r w:rsidR="001E5ECB" w:rsidRPr="00A6133A">
        <w:rPr>
          <w:rFonts w:cs="Open Sans"/>
          <w:szCs w:val="20"/>
          <w:lang w:eastAsia="pl-PL"/>
        </w:rPr>
        <w:t xml:space="preserve">Strategii Rozwoju </w:t>
      </w:r>
      <w:r w:rsidR="00D66FDE" w:rsidRPr="00A6133A">
        <w:rPr>
          <w:rFonts w:cs="Open Sans"/>
          <w:szCs w:val="20"/>
          <w:lang w:eastAsia="pl-PL"/>
        </w:rPr>
        <w:t xml:space="preserve">Gminy </w:t>
      </w:r>
      <w:r w:rsidR="00423454">
        <w:rPr>
          <w:rFonts w:cs="Open Sans"/>
          <w:szCs w:val="20"/>
          <w:lang w:eastAsia="pl-PL"/>
        </w:rPr>
        <w:t xml:space="preserve">Bedlno </w:t>
      </w:r>
      <w:r w:rsidR="008D4E69" w:rsidRPr="00A6133A">
        <w:rPr>
          <w:rFonts w:cs="Open Sans"/>
          <w:szCs w:val="20"/>
          <w:lang w:eastAsia="pl-PL"/>
        </w:rPr>
        <w:t>na lata 202</w:t>
      </w:r>
      <w:r w:rsidR="00423454">
        <w:rPr>
          <w:rFonts w:cs="Open Sans"/>
          <w:szCs w:val="20"/>
          <w:lang w:eastAsia="pl-PL"/>
        </w:rPr>
        <w:t>7</w:t>
      </w:r>
      <w:r w:rsidR="008D4E69" w:rsidRPr="00A6133A">
        <w:rPr>
          <w:rFonts w:cs="Open Sans"/>
          <w:szCs w:val="20"/>
          <w:lang w:eastAsia="pl-PL"/>
        </w:rPr>
        <w:t>-203</w:t>
      </w:r>
      <w:r w:rsidR="00423454">
        <w:rPr>
          <w:rFonts w:cs="Open Sans"/>
          <w:szCs w:val="20"/>
          <w:lang w:eastAsia="pl-PL"/>
        </w:rPr>
        <w:t>7</w:t>
      </w:r>
      <w:r w:rsidRPr="00A6133A">
        <w:rPr>
          <w:rFonts w:cs="Open Sans"/>
          <w:szCs w:val="20"/>
          <w:lang w:eastAsia="pl-PL"/>
        </w:rPr>
        <w:t xml:space="preserve"> przeprowadzona analiza i ocena stanu istniejącego </w:t>
      </w:r>
      <w:proofErr w:type="gramStart"/>
      <w:r w:rsidRPr="00A6133A">
        <w:rPr>
          <w:rFonts w:cs="Open Sans"/>
          <w:szCs w:val="20"/>
          <w:lang w:eastAsia="pl-PL"/>
        </w:rPr>
        <w:t>pozwala</w:t>
      </w:r>
      <w:proofErr w:type="gramEnd"/>
      <w:r w:rsidRPr="00A6133A">
        <w:rPr>
          <w:rFonts w:cs="Open Sans"/>
          <w:szCs w:val="20"/>
          <w:lang w:eastAsia="pl-PL"/>
        </w:rPr>
        <w:t xml:space="preserve"> wykazać, że może nastąpić pogorszenie stanu środowiska. Brak realizacji założeń tego dokumentu najprawdopodobniej przyczyniać się będzie do utrwalania i występowania negatywnych tendencji w zakresie korzystania ze środowiska. Potencjalne zmiany aktualnego stanu środowiska zależą od:</w:t>
      </w:r>
    </w:p>
    <w:p w14:paraId="77854F64" w14:textId="77777777" w:rsidR="00477534" w:rsidRPr="00A6133A" w:rsidRDefault="00477534">
      <w:pPr>
        <w:pStyle w:val="Akapitzlist"/>
        <w:numPr>
          <w:ilvl w:val="0"/>
          <w:numId w:val="46"/>
        </w:numPr>
        <w:spacing w:before="0" w:after="160" w:line="360" w:lineRule="auto"/>
        <w:contextualSpacing/>
        <w:rPr>
          <w:rFonts w:ascii="Open Sans" w:hAnsi="Open Sans" w:cs="Open Sans"/>
          <w:szCs w:val="20"/>
          <w:lang w:eastAsia="pl-PL"/>
        </w:rPr>
      </w:pPr>
      <w:r w:rsidRPr="00A6133A">
        <w:rPr>
          <w:rFonts w:ascii="Open Sans" w:hAnsi="Open Sans" w:cs="Open Sans"/>
          <w:szCs w:val="20"/>
          <w:lang w:eastAsia="pl-PL"/>
        </w:rPr>
        <w:t>czasu,</w:t>
      </w:r>
    </w:p>
    <w:p w14:paraId="50439A8D" w14:textId="0E9A85A8" w:rsidR="00477534" w:rsidRPr="00A6133A" w:rsidRDefault="00477534">
      <w:pPr>
        <w:pStyle w:val="Akapitzlist"/>
        <w:numPr>
          <w:ilvl w:val="0"/>
          <w:numId w:val="46"/>
        </w:numPr>
        <w:spacing w:before="0" w:after="160" w:line="360" w:lineRule="auto"/>
        <w:contextualSpacing/>
        <w:rPr>
          <w:rFonts w:ascii="Open Sans" w:hAnsi="Open Sans" w:cs="Open Sans"/>
          <w:szCs w:val="20"/>
          <w:lang w:eastAsia="pl-PL"/>
        </w:rPr>
      </w:pPr>
      <w:r w:rsidRPr="00A6133A">
        <w:rPr>
          <w:rFonts w:ascii="Open Sans" w:hAnsi="Open Sans" w:cs="Open Sans"/>
          <w:szCs w:val="20"/>
          <w:lang w:eastAsia="pl-PL"/>
        </w:rPr>
        <w:t>nakładów finansowych, jakimi dysponują: budżet państwa, samorządy i podmioty gospodarcze,</w:t>
      </w:r>
    </w:p>
    <w:p w14:paraId="4C8CEA5D" w14:textId="77777777" w:rsidR="00477534" w:rsidRPr="00A6133A" w:rsidRDefault="00477534">
      <w:pPr>
        <w:pStyle w:val="Akapitzlist"/>
        <w:numPr>
          <w:ilvl w:val="0"/>
          <w:numId w:val="47"/>
        </w:numPr>
        <w:spacing w:before="0" w:after="160" w:line="360" w:lineRule="auto"/>
        <w:contextualSpacing/>
        <w:rPr>
          <w:rFonts w:ascii="Open Sans" w:hAnsi="Open Sans" w:cs="Open Sans"/>
          <w:szCs w:val="20"/>
          <w:lang w:eastAsia="pl-PL"/>
        </w:rPr>
      </w:pPr>
      <w:r w:rsidRPr="00A6133A">
        <w:rPr>
          <w:rFonts w:ascii="Open Sans" w:hAnsi="Open Sans" w:cs="Open Sans"/>
          <w:szCs w:val="20"/>
          <w:lang w:eastAsia="pl-PL"/>
        </w:rPr>
        <w:t>aktywności w pozyskiwaniu środków pozabudżetowych w tym dotacji z UE, przeznaczanych na cele rozwojowe infrastruktury i ochronę środowiska.</w:t>
      </w:r>
    </w:p>
    <w:p w14:paraId="5507D524" w14:textId="1B0171C9" w:rsidR="00477534" w:rsidRPr="00A6133A" w:rsidRDefault="00477534" w:rsidP="00A6133A">
      <w:pPr>
        <w:spacing w:line="360" w:lineRule="auto"/>
        <w:jc w:val="both"/>
        <w:rPr>
          <w:rFonts w:cs="Open Sans"/>
          <w:szCs w:val="20"/>
          <w:lang w:eastAsia="pl-PL"/>
        </w:rPr>
      </w:pPr>
      <w:r w:rsidRPr="00A6133A">
        <w:rPr>
          <w:rFonts w:cs="Open Sans"/>
          <w:szCs w:val="20"/>
          <w:lang w:eastAsia="pl-PL"/>
        </w:rPr>
        <w:t xml:space="preserve">Brak realizacji założeń Strategii przyczyniać się będzie do utrwalania oraz występowania negatywnych tendencji w środowisku, zwłaszcza w zakresie: </w:t>
      </w:r>
      <w:r w:rsidRPr="00A6133A">
        <w:rPr>
          <w:rFonts w:cs="Open Sans"/>
          <w:color w:val="000000" w:themeColor="text1"/>
          <w:szCs w:val="20"/>
          <w:lang w:eastAsia="pl-PL"/>
        </w:rPr>
        <w:t>jakości wód powierzchniowych, jakości powietrza</w:t>
      </w:r>
      <w:r w:rsidR="008D4E69" w:rsidRPr="00A6133A">
        <w:rPr>
          <w:rFonts w:cs="Open Sans"/>
          <w:color w:val="000000" w:themeColor="text1"/>
          <w:szCs w:val="20"/>
          <w:lang w:eastAsia="pl-PL"/>
        </w:rPr>
        <w:t xml:space="preserve"> atmosferycznego</w:t>
      </w:r>
      <w:r w:rsidRPr="00A6133A">
        <w:rPr>
          <w:rFonts w:cs="Open Sans"/>
          <w:color w:val="000000" w:themeColor="text1"/>
          <w:szCs w:val="20"/>
          <w:lang w:eastAsia="pl-PL"/>
        </w:rPr>
        <w:t>, terenów pozostających pod presją szkodliwego oddziaływania ruchu komunikacyjnego, zagrożenia dla obszarów objętych ochroną prawną.</w:t>
      </w:r>
    </w:p>
    <w:p w14:paraId="28889A60" w14:textId="77777777" w:rsidR="00477534" w:rsidRPr="00A6133A" w:rsidRDefault="00477534" w:rsidP="00A6133A">
      <w:pPr>
        <w:spacing w:line="360" w:lineRule="auto"/>
        <w:jc w:val="both"/>
        <w:rPr>
          <w:rFonts w:cs="Open Sans"/>
          <w:szCs w:val="20"/>
          <w:lang w:eastAsia="pl-PL"/>
        </w:rPr>
      </w:pPr>
      <w:r w:rsidRPr="00A6133A">
        <w:rPr>
          <w:rFonts w:cs="Open Sans"/>
          <w:szCs w:val="20"/>
          <w:lang w:eastAsia="pl-PL"/>
        </w:rPr>
        <w:t>Nie bez znaczenia są również oddziaływania inne niż środowiskowe, choć jednak mające wpływ na stan ochrony środowiska w sposób pośredni. Przewiduje się, iż w przypadku braku realizacji omawianego dokumentu może dojść do następujących skutków:</w:t>
      </w:r>
    </w:p>
    <w:p w14:paraId="1B97159E" w14:textId="77777777" w:rsidR="00477534" w:rsidRPr="00A6133A" w:rsidRDefault="00477534">
      <w:pPr>
        <w:pStyle w:val="Akapitzlist"/>
        <w:numPr>
          <w:ilvl w:val="0"/>
          <w:numId w:val="47"/>
        </w:numPr>
        <w:spacing w:before="0" w:after="160" w:line="360" w:lineRule="auto"/>
        <w:contextualSpacing/>
        <w:rPr>
          <w:rFonts w:ascii="Open Sans" w:hAnsi="Open Sans" w:cs="Open Sans"/>
          <w:szCs w:val="20"/>
          <w:lang w:eastAsia="pl-PL"/>
        </w:rPr>
      </w:pPr>
      <w:r w:rsidRPr="00A6133A">
        <w:rPr>
          <w:rFonts w:ascii="Open Sans" w:hAnsi="Open Sans" w:cs="Open Sans"/>
          <w:szCs w:val="20"/>
          <w:lang w:eastAsia="pl-PL"/>
        </w:rPr>
        <w:t>niezgodność z przepisami krajowymi i międzynarodowymi, skutkująca, m.in. konsekwencjami finansowymi,</w:t>
      </w:r>
    </w:p>
    <w:p w14:paraId="0E24FF7B" w14:textId="77777777" w:rsidR="00477534" w:rsidRPr="00A6133A" w:rsidRDefault="00477534">
      <w:pPr>
        <w:pStyle w:val="Akapitzlist"/>
        <w:numPr>
          <w:ilvl w:val="0"/>
          <w:numId w:val="47"/>
        </w:numPr>
        <w:spacing w:before="0" w:after="160" w:line="360" w:lineRule="auto"/>
        <w:contextualSpacing/>
        <w:rPr>
          <w:rFonts w:ascii="Open Sans" w:hAnsi="Open Sans" w:cs="Open Sans"/>
          <w:szCs w:val="20"/>
          <w:lang w:eastAsia="pl-PL"/>
        </w:rPr>
      </w:pPr>
      <w:r w:rsidRPr="00A6133A">
        <w:rPr>
          <w:rFonts w:ascii="Open Sans" w:hAnsi="Open Sans" w:cs="Open Sans"/>
          <w:szCs w:val="20"/>
          <w:lang w:eastAsia="pl-PL"/>
        </w:rPr>
        <w:t>konieczność ponoszenia wysokich (i stale wzrastających) opłat za korzystanie ze środowiska,</w:t>
      </w:r>
    </w:p>
    <w:p w14:paraId="4098293F" w14:textId="290EDE4D" w:rsidR="00477534" w:rsidRPr="00A6133A" w:rsidRDefault="00477534">
      <w:pPr>
        <w:pStyle w:val="Akapitzlist"/>
        <w:numPr>
          <w:ilvl w:val="0"/>
          <w:numId w:val="47"/>
        </w:numPr>
        <w:spacing w:before="0" w:after="160" w:line="360" w:lineRule="auto"/>
        <w:contextualSpacing/>
        <w:rPr>
          <w:rFonts w:ascii="Open Sans" w:hAnsi="Open Sans" w:cs="Open Sans"/>
          <w:szCs w:val="20"/>
          <w:lang w:eastAsia="pl-PL"/>
        </w:rPr>
      </w:pPr>
      <w:r w:rsidRPr="00A6133A">
        <w:rPr>
          <w:rFonts w:ascii="Open Sans" w:hAnsi="Open Sans" w:cs="Open Sans"/>
          <w:szCs w:val="20"/>
          <w:lang w:eastAsia="pl-PL"/>
        </w:rPr>
        <w:t>uniknięcie zysków możliwych do osiągnięcia w wyniku stosowania nowoczesnych</w:t>
      </w:r>
      <w:r w:rsidR="00F6771E" w:rsidRPr="00A6133A">
        <w:rPr>
          <w:rFonts w:ascii="Open Sans" w:hAnsi="Open Sans" w:cs="Open Sans"/>
          <w:szCs w:val="20"/>
          <w:lang w:eastAsia="pl-PL"/>
        </w:rPr>
        <w:t xml:space="preserve"> </w:t>
      </w:r>
      <w:r w:rsidRPr="00A6133A">
        <w:rPr>
          <w:rFonts w:ascii="Open Sans" w:hAnsi="Open Sans" w:cs="Open Sans"/>
          <w:szCs w:val="20"/>
          <w:lang w:eastAsia="pl-PL"/>
        </w:rPr>
        <w:t>i odnawialnych technologii,</w:t>
      </w:r>
    </w:p>
    <w:p w14:paraId="28733E7D" w14:textId="77777777" w:rsidR="00477534" w:rsidRPr="00A6133A" w:rsidRDefault="00477534">
      <w:pPr>
        <w:pStyle w:val="Akapitzlist"/>
        <w:numPr>
          <w:ilvl w:val="0"/>
          <w:numId w:val="47"/>
        </w:numPr>
        <w:spacing w:before="0" w:after="160" w:line="360" w:lineRule="auto"/>
        <w:contextualSpacing/>
        <w:rPr>
          <w:rFonts w:ascii="Open Sans" w:hAnsi="Open Sans" w:cs="Open Sans"/>
          <w:szCs w:val="20"/>
          <w:lang w:eastAsia="pl-PL"/>
        </w:rPr>
      </w:pPr>
      <w:r w:rsidRPr="00A6133A">
        <w:rPr>
          <w:rFonts w:ascii="Open Sans" w:hAnsi="Open Sans" w:cs="Open Sans"/>
          <w:szCs w:val="20"/>
          <w:lang w:eastAsia="pl-PL"/>
        </w:rPr>
        <w:t>dalsze pobłażliwe traktowanie obowiązujących przepisów o ochronie środowiska,</w:t>
      </w:r>
    </w:p>
    <w:p w14:paraId="68310AC3" w14:textId="77777777" w:rsidR="00477534" w:rsidRPr="00A6133A" w:rsidRDefault="00477534">
      <w:pPr>
        <w:pStyle w:val="Akapitzlist"/>
        <w:numPr>
          <w:ilvl w:val="0"/>
          <w:numId w:val="47"/>
        </w:numPr>
        <w:spacing w:before="0" w:after="160" w:line="360" w:lineRule="auto"/>
        <w:contextualSpacing/>
        <w:rPr>
          <w:rFonts w:ascii="Open Sans" w:hAnsi="Open Sans" w:cs="Open Sans"/>
          <w:szCs w:val="20"/>
          <w:lang w:eastAsia="pl-PL"/>
        </w:rPr>
      </w:pPr>
      <w:r w:rsidRPr="00A6133A">
        <w:rPr>
          <w:rFonts w:ascii="Open Sans" w:hAnsi="Open Sans" w:cs="Open Sans"/>
          <w:szCs w:val="20"/>
          <w:lang w:eastAsia="pl-PL"/>
        </w:rPr>
        <w:t>postępujący zanik świadomości ekologicznej społeczeństwa.</w:t>
      </w:r>
    </w:p>
    <w:p w14:paraId="3C76D460" w14:textId="180DF3AF" w:rsidR="00477534" w:rsidRPr="00A6133A" w:rsidRDefault="00477534" w:rsidP="00A6133A">
      <w:pPr>
        <w:spacing w:line="360" w:lineRule="auto"/>
        <w:jc w:val="both"/>
        <w:rPr>
          <w:rFonts w:cs="Open Sans"/>
          <w:szCs w:val="20"/>
          <w:lang w:eastAsia="pl-PL"/>
        </w:rPr>
      </w:pPr>
      <w:r w:rsidRPr="00A6133A">
        <w:rPr>
          <w:rFonts w:cs="Open Sans"/>
          <w:szCs w:val="20"/>
          <w:lang w:eastAsia="pl-PL"/>
        </w:rPr>
        <w:t>Ocenia się, że w wariancie braku realizacji ustaleń</w:t>
      </w:r>
      <w:r w:rsidR="00F6771E" w:rsidRPr="00A6133A">
        <w:rPr>
          <w:rFonts w:cs="Open Sans"/>
          <w:szCs w:val="20"/>
          <w:lang w:eastAsia="pl-PL"/>
        </w:rPr>
        <w:t xml:space="preserve"> Strategii</w:t>
      </w:r>
      <w:r w:rsidRPr="00A6133A">
        <w:rPr>
          <w:rFonts w:cs="Open Sans"/>
          <w:szCs w:val="20"/>
          <w:lang w:eastAsia="pl-PL"/>
        </w:rPr>
        <w:t xml:space="preserve">, w szczególności dotyczących określenia kierunków ochrony cennych zasobów przyrodniczych oraz kierunków rozwoju infrastruktury technicznej, poprawa stanu środowiska oraz utrzymanie i ochrona walorów przyrodniczych byłaby trudna do realizacji. Zaniechanie realizacji zapisów </w:t>
      </w:r>
      <w:r w:rsidR="00F6771E" w:rsidRPr="00A6133A">
        <w:rPr>
          <w:rFonts w:cs="Open Sans"/>
          <w:szCs w:val="20"/>
          <w:lang w:eastAsia="pl-PL"/>
        </w:rPr>
        <w:t>dokument</w:t>
      </w:r>
      <w:r w:rsidR="00865D45" w:rsidRPr="00A6133A">
        <w:rPr>
          <w:rFonts w:cs="Open Sans"/>
          <w:szCs w:val="20"/>
          <w:lang w:eastAsia="pl-PL"/>
        </w:rPr>
        <w:t>u</w:t>
      </w:r>
      <w:r w:rsidRPr="00A6133A">
        <w:rPr>
          <w:rFonts w:cs="Open Sans"/>
          <w:szCs w:val="20"/>
          <w:lang w:eastAsia="pl-PL"/>
        </w:rPr>
        <w:t xml:space="preserve">, w odniesieniu do zaniechania </w:t>
      </w:r>
      <w:r w:rsidRPr="00A6133A">
        <w:rPr>
          <w:rFonts w:cs="Open Sans"/>
          <w:szCs w:val="20"/>
          <w:lang w:eastAsia="pl-PL"/>
        </w:rPr>
        <w:lastRenderedPageBreak/>
        <w:t xml:space="preserve">realizacji planowanych inwestycji spowoduje dalszy rozwój i miejscowe zanieczyszczanie środowiska, co najmniej na poziomie takim, jaki to ma miejsce obecnie. </w:t>
      </w:r>
    </w:p>
    <w:p w14:paraId="35BE322E" w14:textId="131602F3" w:rsidR="00477534" w:rsidRPr="00A6133A" w:rsidRDefault="00477534" w:rsidP="00A6133A">
      <w:pPr>
        <w:spacing w:line="360" w:lineRule="auto"/>
        <w:jc w:val="both"/>
        <w:rPr>
          <w:rFonts w:cs="Open Sans"/>
          <w:szCs w:val="20"/>
          <w:lang w:eastAsia="pl-PL"/>
        </w:rPr>
      </w:pPr>
      <w:r w:rsidRPr="00A6133A">
        <w:rPr>
          <w:rFonts w:cs="Open Sans"/>
          <w:szCs w:val="20"/>
          <w:lang w:eastAsia="pl-PL"/>
        </w:rPr>
        <w:t xml:space="preserve">O ile w efekcie długofalowym planowane </w:t>
      </w:r>
      <w:r w:rsidR="00F6771E" w:rsidRPr="00A6133A">
        <w:rPr>
          <w:rFonts w:cs="Open Sans"/>
          <w:szCs w:val="20"/>
          <w:lang w:eastAsia="pl-PL"/>
        </w:rPr>
        <w:t>działania</w:t>
      </w:r>
      <w:r w:rsidRPr="00A6133A">
        <w:rPr>
          <w:rFonts w:cs="Open Sans"/>
          <w:szCs w:val="20"/>
          <w:lang w:eastAsia="pl-PL"/>
        </w:rPr>
        <w:t xml:space="preserve"> mają na celu poprawę stanu środowiska, to w skali krótkoterminowej mogą zachodzić pewne negatywne oddziaływania i uciążliwości związane z realizacją inwestycji, które mogą w pewnym stopniu pogarszać stan środowiska w stosunku do jego stanu obecnego, przed realizacją zapisów </w:t>
      </w:r>
      <w:r w:rsidR="00F6771E" w:rsidRPr="00A6133A">
        <w:rPr>
          <w:rFonts w:cs="Open Sans"/>
          <w:szCs w:val="20"/>
          <w:lang w:eastAsia="pl-PL"/>
        </w:rPr>
        <w:t>Strategii</w:t>
      </w:r>
      <w:r w:rsidR="00CA4E41" w:rsidRPr="00A6133A">
        <w:rPr>
          <w:rFonts w:cs="Open Sans"/>
          <w:szCs w:val="20"/>
          <w:lang w:eastAsia="pl-PL"/>
        </w:rPr>
        <w:t xml:space="preserve"> (dotyczy to prowadzenia robót budowlanych)</w:t>
      </w:r>
      <w:r w:rsidRPr="00A6133A">
        <w:rPr>
          <w:rFonts w:cs="Open Sans"/>
          <w:szCs w:val="20"/>
          <w:lang w:eastAsia="pl-PL"/>
        </w:rPr>
        <w:t xml:space="preserve">. Mając jednak na uwadze efekt ekologiczny planowanych działań, ocenia się, że brak realizacji zapisów </w:t>
      </w:r>
      <w:r w:rsidR="00F6771E" w:rsidRPr="00A6133A">
        <w:rPr>
          <w:rFonts w:cs="Open Sans"/>
          <w:szCs w:val="20"/>
          <w:lang w:eastAsia="pl-PL"/>
        </w:rPr>
        <w:t>Strategii</w:t>
      </w:r>
      <w:r w:rsidRPr="00A6133A">
        <w:rPr>
          <w:rFonts w:cs="Open Sans"/>
          <w:szCs w:val="20"/>
          <w:lang w:eastAsia="pl-PL"/>
        </w:rPr>
        <w:t xml:space="preserve"> spowoduje pogorszenie lub co najmniej utrzymywanie się stanu środowiska na obecnym poziomie, co w niektórych przypadkach oznacza utrzymywanie się stanu środowiska i jakości poszczególnych komponentów na niskim poziomie.</w:t>
      </w:r>
    </w:p>
    <w:p w14:paraId="5C97D73D" w14:textId="722035EC" w:rsidR="00477534" w:rsidRPr="00A6133A" w:rsidRDefault="00477534" w:rsidP="00A6133A">
      <w:pPr>
        <w:spacing w:after="44" w:line="360" w:lineRule="auto"/>
        <w:ind w:left="-10"/>
        <w:jc w:val="both"/>
        <w:rPr>
          <w:rFonts w:eastAsia="Calibri" w:cs="Open Sans"/>
          <w:color w:val="000000"/>
          <w:szCs w:val="20"/>
          <w:lang w:eastAsia="pl-PL"/>
        </w:rPr>
      </w:pPr>
      <w:r w:rsidRPr="00A6133A">
        <w:rPr>
          <w:rFonts w:eastAsia="Calibri" w:cs="Open Sans"/>
          <w:color w:val="000000"/>
          <w:szCs w:val="20"/>
          <w:lang w:eastAsia="pl-PL"/>
        </w:rPr>
        <w:t>Zaniechanie realizacji założeń „</w:t>
      </w:r>
      <w:r w:rsidR="00CB52ED" w:rsidRPr="00CB52ED">
        <w:rPr>
          <w:rFonts w:eastAsia="Calibri" w:cs="Open Sans"/>
          <w:color w:val="000000"/>
          <w:szCs w:val="20"/>
          <w:lang w:eastAsia="pl-PL"/>
        </w:rPr>
        <w:t xml:space="preserve">Strategii Rozwoju Gminy </w:t>
      </w:r>
      <w:r w:rsidR="00423454">
        <w:rPr>
          <w:rFonts w:eastAsia="Calibri" w:cs="Open Sans"/>
          <w:color w:val="000000"/>
          <w:szCs w:val="20"/>
          <w:lang w:eastAsia="pl-PL"/>
        </w:rPr>
        <w:t xml:space="preserve">Bedlno </w:t>
      </w:r>
      <w:r w:rsidR="00CB52ED" w:rsidRPr="00CB52ED">
        <w:rPr>
          <w:rFonts w:eastAsia="Calibri" w:cs="Open Sans"/>
          <w:color w:val="000000"/>
          <w:szCs w:val="20"/>
          <w:lang w:eastAsia="pl-PL"/>
        </w:rPr>
        <w:t>na lata 202</w:t>
      </w:r>
      <w:r w:rsidR="00423454">
        <w:rPr>
          <w:rFonts w:eastAsia="Calibri" w:cs="Open Sans"/>
          <w:color w:val="000000"/>
          <w:szCs w:val="20"/>
          <w:lang w:eastAsia="pl-PL"/>
        </w:rPr>
        <w:t>7</w:t>
      </w:r>
      <w:r w:rsidR="00CB52ED" w:rsidRPr="00CB52ED">
        <w:rPr>
          <w:rFonts w:eastAsia="Calibri" w:cs="Open Sans"/>
          <w:color w:val="000000"/>
          <w:szCs w:val="20"/>
          <w:lang w:eastAsia="pl-PL"/>
        </w:rPr>
        <w:t>-203</w:t>
      </w:r>
      <w:r w:rsidR="00423454">
        <w:rPr>
          <w:rFonts w:eastAsia="Calibri" w:cs="Open Sans"/>
          <w:color w:val="000000"/>
          <w:szCs w:val="20"/>
          <w:lang w:eastAsia="pl-PL"/>
        </w:rPr>
        <w:t>7</w:t>
      </w:r>
      <w:r w:rsidR="008D4E69" w:rsidRPr="00A6133A">
        <w:rPr>
          <w:rFonts w:eastAsia="Calibri" w:cs="Open Sans"/>
          <w:color w:val="000000"/>
          <w:szCs w:val="20"/>
          <w:lang w:eastAsia="pl-PL"/>
        </w:rPr>
        <w:t xml:space="preserve">” </w:t>
      </w:r>
      <w:r w:rsidRPr="00A6133A">
        <w:rPr>
          <w:rFonts w:eastAsia="Calibri" w:cs="Open Sans"/>
          <w:color w:val="000000"/>
          <w:szCs w:val="20"/>
          <w:lang w:eastAsia="pl-PL"/>
        </w:rPr>
        <w:t xml:space="preserve">tj. zaplanowanych działań wypracowanych w ramach celów i kierunków </w:t>
      </w:r>
      <w:r w:rsidR="00171073" w:rsidRPr="00A6133A">
        <w:rPr>
          <w:rFonts w:eastAsia="Calibri" w:cs="Open Sans"/>
          <w:color w:val="000000"/>
          <w:szCs w:val="20"/>
          <w:lang w:eastAsia="pl-PL"/>
        </w:rPr>
        <w:t>działań</w:t>
      </w:r>
      <w:r w:rsidRPr="00A6133A">
        <w:rPr>
          <w:rFonts w:eastAsia="Calibri" w:cs="Open Sans"/>
          <w:color w:val="000000"/>
          <w:szCs w:val="20"/>
          <w:lang w:eastAsia="pl-PL"/>
        </w:rPr>
        <w:t xml:space="preserve">, a także zaplanowanych inwestycji, mogłoby przyczynić się do zakłócenia dalszego rozwoju społeczno-gospodarczego </w:t>
      </w:r>
      <w:r w:rsidR="00B8393B" w:rsidRPr="00A6133A">
        <w:rPr>
          <w:rFonts w:eastAsia="Calibri" w:cs="Open Sans"/>
          <w:color w:val="000000"/>
          <w:szCs w:val="20"/>
          <w:lang w:eastAsia="pl-PL"/>
        </w:rPr>
        <w:t xml:space="preserve">Gminy </w:t>
      </w:r>
      <w:r w:rsidR="00423454">
        <w:rPr>
          <w:rFonts w:eastAsia="Calibri" w:cs="Open Sans"/>
          <w:color w:val="000000"/>
          <w:szCs w:val="20"/>
          <w:lang w:eastAsia="pl-PL"/>
        </w:rPr>
        <w:t xml:space="preserve">Bedlno </w:t>
      </w:r>
      <w:r w:rsidRPr="00A6133A">
        <w:rPr>
          <w:rFonts w:eastAsia="Calibri" w:cs="Open Sans"/>
          <w:color w:val="000000"/>
          <w:szCs w:val="20"/>
          <w:lang w:eastAsia="pl-PL"/>
        </w:rPr>
        <w:t xml:space="preserve">oraz wywołać niekorzystne zmiany środowiska przyrodniczego m.in.: </w:t>
      </w:r>
    </w:p>
    <w:p w14:paraId="482938C5" w14:textId="1E9E5CD0" w:rsidR="00477534" w:rsidRPr="00A6133A" w:rsidRDefault="00477534">
      <w:pPr>
        <w:pStyle w:val="Akapitzlist"/>
        <w:numPr>
          <w:ilvl w:val="0"/>
          <w:numId w:val="45"/>
        </w:numPr>
        <w:spacing w:before="0" w:after="147" w:line="360" w:lineRule="auto"/>
        <w:ind w:right="5"/>
        <w:contextualSpacing/>
        <w:rPr>
          <w:rFonts w:ascii="Open Sans" w:hAnsi="Open Sans" w:cs="Open Sans"/>
          <w:szCs w:val="20"/>
          <w:lang w:eastAsia="pl-PL"/>
        </w:rPr>
      </w:pPr>
      <w:r w:rsidRPr="00A6133A">
        <w:rPr>
          <w:rFonts w:ascii="Open Sans" w:hAnsi="Open Sans" w:cs="Open Sans"/>
          <w:szCs w:val="20"/>
          <w:lang w:eastAsia="pl-PL"/>
        </w:rPr>
        <w:t>pogorszenie klimatu akustyczneg</w:t>
      </w:r>
      <w:r w:rsidR="006B1850" w:rsidRPr="00A6133A">
        <w:rPr>
          <w:rFonts w:ascii="Open Sans" w:hAnsi="Open Sans" w:cs="Open Sans"/>
          <w:szCs w:val="20"/>
          <w:lang w:eastAsia="pl-PL"/>
        </w:rPr>
        <w:t>o</w:t>
      </w:r>
      <w:r w:rsidR="005620CE" w:rsidRPr="00A6133A">
        <w:rPr>
          <w:rFonts w:ascii="Open Sans" w:hAnsi="Open Sans" w:cs="Open Sans"/>
          <w:szCs w:val="20"/>
          <w:lang w:eastAsia="pl-PL"/>
        </w:rPr>
        <w:t xml:space="preserve"> </w:t>
      </w:r>
      <w:r w:rsidR="00B8393B" w:rsidRPr="00A6133A">
        <w:rPr>
          <w:rFonts w:ascii="Open Sans" w:hAnsi="Open Sans" w:cs="Open Sans"/>
          <w:szCs w:val="20"/>
          <w:lang w:eastAsia="pl-PL"/>
        </w:rPr>
        <w:t>Gminy</w:t>
      </w:r>
      <w:r w:rsidRPr="00A6133A">
        <w:rPr>
          <w:rFonts w:ascii="Open Sans" w:hAnsi="Open Sans" w:cs="Open Sans"/>
          <w:szCs w:val="20"/>
          <w:lang w:eastAsia="pl-PL"/>
        </w:rPr>
        <w:t xml:space="preserve">; </w:t>
      </w:r>
    </w:p>
    <w:p w14:paraId="7073AFD6" w14:textId="402ED463"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pogorszenie stanu infrastruktury technicznej na terenie</w:t>
      </w:r>
      <w:r w:rsidR="005620CE" w:rsidRPr="00A6133A">
        <w:rPr>
          <w:rFonts w:ascii="Open Sans" w:hAnsi="Open Sans" w:cs="Open Sans"/>
          <w:szCs w:val="20"/>
          <w:lang w:eastAsia="pl-PL"/>
        </w:rPr>
        <w:t xml:space="preserve"> </w:t>
      </w:r>
      <w:r w:rsidR="00084967" w:rsidRPr="00A6133A">
        <w:rPr>
          <w:rFonts w:ascii="Open Sans" w:hAnsi="Open Sans" w:cs="Open Sans"/>
          <w:szCs w:val="20"/>
          <w:lang w:eastAsia="pl-PL"/>
        </w:rPr>
        <w:t>Gminy</w:t>
      </w:r>
      <w:r w:rsidRPr="00A6133A">
        <w:rPr>
          <w:rFonts w:ascii="Open Sans" w:hAnsi="Open Sans" w:cs="Open Sans"/>
          <w:szCs w:val="20"/>
          <w:lang w:eastAsia="pl-PL"/>
        </w:rPr>
        <w:t xml:space="preserve">; </w:t>
      </w:r>
    </w:p>
    <w:p w14:paraId="212D8F84"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 xml:space="preserve">wykluczenie społeczne mieszkańców oraz wpadanie w ubóstwo; </w:t>
      </w:r>
    </w:p>
    <w:p w14:paraId="6BE78EA5"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 xml:space="preserve">zwiększenie ryzyka </w:t>
      </w:r>
      <w:proofErr w:type="spellStart"/>
      <w:r w:rsidRPr="00A6133A">
        <w:rPr>
          <w:rFonts w:ascii="Open Sans" w:hAnsi="Open Sans" w:cs="Open Sans"/>
          <w:szCs w:val="20"/>
          <w:lang w:eastAsia="pl-PL"/>
        </w:rPr>
        <w:t>zachorowań</w:t>
      </w:r>
      <w:proofErr w:type="spellEnd"/>
      <w:r w:rsidRPr="00A6133A">
        <w:rPr>
          <w:rFonts w:ascii="Open Sans" w:hAnsi="Open Sans" w:cs="Open Sans"/>
          <w:szCs w:val="20"/>
          <w:lang w:eastAsia="pl-PL"/>
        </w:rPr>
        <w:t xml:space="preserve"> na choroby układu oddechowego i nowotworowe, związane z brakiem działań ograniczających niską emisję; </w:t>
      </w:r>
    </w:p>
    <w:p w14:paraId="2D584C06"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 xml:space="preserve">pogorszenie stanu jakości powietrza atmosferycznego na analizowanym obszarze; </w:t>
      </w:r>
    </w:p>
    <w:p w14:paraId="2F69543A"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 xml:space="preserve">zmniejszenie poziomu bioróżnorodności; </w:t>
      </w:r>
    </w:p>
    <w:p w14:paraId="76D10AEF"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 xml:space="preserve">pogorszenie stanu wód powierzchniowych i podziemnych, obniżenie ich klas czystości; </w:t>
      </w:r>
    </w:p>
    <w:p w14:paraId="4C9D792C"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 xml:space="preserve">zwiększenie udziału terenów zdegradowanych, zdewastowanych z postępującą degradacja środowiska; </w:t>
      </w:r>
    </w:p>
    <w:p w14:paraId="503E5AAF"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 xml:space="preserve">dewastację trenów zielonych czy miejsc o szczególnym znaczeniu przyrodniczym, na skutek braku oznaczeń takich miejsc, brak ochrony wspomnianych terenów; </w:t>
      </w:r>
    </w:p>
    <w:p w14:paraId="0329D347"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niewystarczająca retencja wodna;</w:t>
      </w:r>
    </w:p>
    <w:p w14:paraId="769B0D40"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 xml:space="preserve">niska świadomość ekologiczna mieszkańców przyczyniająca się do degradacji środowiska; </w:t>
      </w:r>
    </w:p>
    <w:p w14:paraId="355854E0"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 xml:space="preserve">powstanie zanieczyszczeń powierzchni ziemi, m.in. poprzez prowadzenie nieprzemyślanej gospodarki odpadami; </w:t>
      </w:r>
    </w:p>
    <w:p w14:paraId="18BCF343" w14:textId="465FC01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t xml:space="preserve">pogorszenie stanu budynków, które pełnią istotne funkcje dla mieszkańców </w:t>
      </w:r>
      <w:r w:rsidR="00084967" w:rsidRPr="00A6133A">
        <w:rPr>
          <w:rFonts w:ascii="Open Sans" w:hAnsi="Open Sans" w:cs="Open Sans"/>
          <w:szCs w:val="20"/>
          <w:lang w:eastAsia="pl-PL"/>
        </w:rPr>
        <w:t>Gminy</w:t>
      </w:r>
      <w:r w:rsidR="00F6771E" w:rsidRPr="00A6133A">
        <w:rPr>
          <w:rFonts w:ascii="Open Sans" w:hAnsi="Open Sans" w:cs="Open Sans"/>
          <w:szCs w:val="20"/>
          <w:lang w:eastAsia="pl-PL"/>
        </w:rPr>
        <w:t>;</w:t>
      </w:r>
      <w:r w:rsidRPr="00A6133A">
        <w:rPr>
          <w:rFonts w:ascii="Open Sans" w:hAnsi="Open Sans" w:cs="Open Sans"/>
          <w:szCs w:val="20"/>
          <w:lang w:eastAsia="pl-PL"/>
        </w:rPr>
        <w:t xml:space="preserve"> </w:t>
      </w:r>
    </w:p>
    <w:p w14:paraId="23CD1BAC" w14:textId="77777777" w:rsidR="00477534" w:rsidRPr="00A6133A" w:rsidRDefault="00477534">
      <w:pPr>
        <w:pStyle w:val="Akapitzlist"/>
        <w:numPr>
          <w:ilvl w:val="0"/>
          <w:numId w:val="45"/>
        </w:numPr>
        <w:spacing w:before="0" w:after="144" w:line="360" w:lineRule="auto"/>
        <w:ind w:right="5"/>
        <w:contextualSpacing/>
        <w:rPr>
          <w:rFonts w:ascii="Open Sans" w:hAnsi="Open Sans" w:cs="Open Sans"/>
          <w:szCs w:val="20"/>
          <w:lang w:eastAsia="pl-PL"/>
        </w:rPr>
      </w:pPr>
      <w:r w:rsidRPr="00A6133A">
        <w:rPr>
          <w:rFonts w:ascii="Open Sans" w:hAnsi="Open Sans" w:cs="Open Sans"/>
          <w:szCs w:val="20"/>
          <w:lang w:eastAsia="pl-PL"/>
        </w:rPr>
        <w:lastRenderedPageBreak/>
        <w:t xml:space="preserve">pogorszenie estetyki krajobrazu. </w:t>
      </w:r>
    </w:p>
    <w:p w14:paraId="0EAB5028" w14:textId="24DD98EC" w:rsidR="00477534" w:rsidRPr="00A6133A" w:rsidRDefault="00477534" w:rsidP="00A6133A">
      <w:pPr>
        <w:spacing w:after="4" w:line="360" w:lineRule="auto"/>
        <w:ind w:left="-10" w:firstLine="708"/>
        <w:jc w:val="both"/>
        <w:rPr>
          <w:rFonts w:eastAsia="Calibri" w:cs="Open Sans"/>
          <w:color w:val="000000"/>
          <w:szCs w:val="20"/>
          <w:lang w:eastAsia="pl-PL"/>
        </w:rPr>
      </w:pPr>
      <w:r w:rsidRPr="00A6133A">
        <w:rPr>
          <w:rFonts w:eastAsia="Calibri" w:cs="Open Sans"/>
          <w:color w:val="000000"/>
          <w:szCs w:val="20"/>
          <w:lang w:eastAsia="pl-PL"/>
        </w:rPr>
        <w:t xml:space="preserve">Brak realizacji </w:t>
      </w:r>
      <w:r w:rsidR="00F6771E" w:rsidRPr="00A6133A">
        <w:rPr>
          <w:rFonts w:eastAsia="Calibri" w:cs="Open Sans"/>
          <w:color w:val="000000"/>
          <w:szCs w:val="20"/>
          <w:lang w:eastAsia="pl-PL"/>
        </w:rPr>
        <w:t xml:space="preserve">zaplanowanych działań </w:t>
      </w:r>
      <w:r w:rsidRPr="00A6133A">
        <w:rPr>
          <w:rFonts w:eastAsia="Calibri" w:cs="Open Sans"/>
          <w:color w:val="000000"/>
          <w:szCs w:val="20"/>
          <w:lang w:eastAsia="pl-PL"/>
        </w:rPr>
        <w:t xml:space="preserve">będzie negatywnie wpływało na wszystkie komponenty środowiska. Należy mieć na uwadze fakt, że negatywne oddziaływanie inwestycji na środowisko może wystąpić wyłącznie na etapie prowadzenia robót budowlanych. Na etapie użytkowania nowopowstałej lub zmodernizowanej infrastruktury należy spodziewać się pozytywnych oddziaływań na środowisko. </w:t>
      </w:r>
    </w:p>
    <w:p w14:paraId="49955546" w14:textId="17424E2F" w:rsidR="00A20DAA" w:rsidRDefault="001A60FC" w:rsidP="00A20DAA">
      <w:pPr>
        <w:pStyle w:val="Styl16"/>
      </w:pPr>
      <w:bookmarkStart w:id="119" w:name="_Toc241616803"/>
      <w:r>
        <w:rPr>
          <w:caps w:val="0"/>
        </w:rPr>
        <w:lastRenderedPageBreak/>
        <w:t>Transgraniczne oddziaływanie na środowisko</w:t>
      </w:r>
      <w:bookmarkEnd w:id="119"/>
    </w:p>
    <w:p w14:paraId="1647AF08" w14:textId="73CF0708" w:rsidR="00A20DAA" w:rsidRPr="00B053AB" w:rsidRDefault="00A20DAA" w:rsidP="00B053AB">
      <w:pPr>
        <w:spacing w:line="360" w:lineRule="auto"/>
        <w:jc w:val="both"/>
        <w:rPr>
          <w:rFonts w:cs="Open Sans"/>
          <w:szCs w:val="20"/>
        </w:rPr>
      </w:pPr>
      <w:r w:rsidRPr="00B053AB">
        <w:rPr>
          <w:rFonts w:cs="Open Sans"/>
          <w:szCs w:val="20"/>
        </w:rPr>
        <w:t xml:space="preserve">Zgodnie z art. 104 ustawy z dnia 3 października 2008 r. o </w:t>
      </w:r>
      <w:bookmarkStart w:id="120" w:name="_Hlk174710374"/>
      <w:r w:rsidRPr="00B053AB">
        <w:rPr>
          <w:rFonts w:cs="Open Sans"/>
          <w:szCs w:val="20"/>
        </w:rPr>
        <w:t>udostępnianiu informacji o środowisku i jego ochronie, udziale społeczeństwa w ochronie środowiska oraz o ocenach oddziaływania na środowisko</w:t>
      </w:r>
      <w:bookmarkEnd w:id="120"/>
      <w:r w:rsidRPr="00B053AB">
        <w:rPr>
          <w:rFonts w:cs="Open Sans"/>
          <w:szCs w:val="20"/>
        </w:rPr>
        <w:t xml:space="preserve"> (</w:t>
      </w:r>
      <w:proofErr w:type="spellStart"/>
      <w:r w:rsidRPr="00B053AB">
        <w:rPr>
          <w:rFonts w:cs="Open Sans"/>
          <w:szCs w:val="20"/>
        </w:rPr>
        <w:t>t</w:t>
      </w:r>
      <w:r w:rsidR="00B053AB">
        <w:rPr>
          <w:rFonts w:cs="Open Sans"/>
          <w:szCs w:val="20"/>
        </w:rPr>
        <w:t>.</w:t>
      </w:r>
      <w:r w:rsidRPr="00B053AB">
        <w:rPr>
          <w:rFonts w:cs="Open Sans"/>
          <w:szCs w:val="20"/>
        </w:rPr>
        <w:t>j</w:t>
      </w:r>
      <w:proofErr w:type="spellEnd"/>
      <w:r w:rsidRPr="00B053AB">
        <w:rPr>
          <w:rFonts w:cs="Open Sans"/>
          <w:szCs w:val="20"/>
        </w:rPr>
        <w:t>. Dz. U. z 202</w:t>
      </w:r>
      <w:r w:rsidR="00E60945">
        <w:rPr>
          <w:rFonts w:cs="Open Sans"/>
          <w:szCs w:val="20"/>
        </w:rPr>
        <w:t>6</w:t>
      </w:r>
      <w:r w:rsidRPr="00B053AB">
        <w:rPr>
          <w:rFonts w:cs="Open Sans"/>
          <w:szCs w:val="20"/>
        </w:rPr>
        <w:t xml:space="preserve"> r., poz. </w:t>
      </w:r>
      <w:r w:rsidR="00E60945">
        <w:rPr>
          <w:rFonts w:cs="Open Sans"/>
          <w:szCs w:val="20"/>
        </w:rPr>
        <w:t>670</w:t>
      </w:r>
      <w:r w:rsidRPr="00B053AB">
        <w:rPr>
          <w:rFonts w:cs="Open Sans"/>
          <w:szCs w:val="20"/>
        </w:rPr>
        <w:t xml:space="preserve">) podczas stwierdzenia możliwości transgranicznego oddziaływania na środowisko, pochodzącego z terytorium Rzeczypospolitej Polskiej na skutek realizacji założeń zawartych w projektach polityk, strategii, planów lub programów, przeprowadza się postępowanie w zakresie możliwości transgranicznego oddziaływania na środowisko.  </w:t>
      </w:r>
    </w:p>
    <w:p w14:paraId="57127E2D" w14:textId="1BBA0E35" w:rsidR="00A20DAA" w:rsidRPr="00B053AB" w:rsidRDefault="00084967" w:rsidP="00B053AB">
      <w:pPr>
        <w:spacing w:line="360" w:lineRule="auto"/>
        <w:jc w:val="both"/>
        <w:rPr>
          <w:rFonts w:cs="Open Sans"/>
          <w:szCs w:val="20"/>
        </w:rPr>
      </w:pPr>
      <w:r w:rsidRPr="00B053AB">
        <w:rPr>
          <w:rFonts w:cs="Open Sans"/>
          <w:szCs w:val="20"/>
        </w:rPr>
        <w:t xml:space="preserve">Gmina </w:t>
      </w:r>
      <w:r w:rsidR="00E60945">
        <w:rPr>
          <w:rFonts w:cs="Open Sans"/>
          <w:szCs w:val="20"/>
        </w:rPr>
        <w:t xml:space="preserve">Bedlno </w:t>
      </w:r>
      <w:r w:rsidR="00A20DAA" w:rsidRPr="00B053AB">
        <w:rPr>
          <w:rFonts w:cs="Open Sans"/>
          <w:szCs w:val="20"/>
        </w:rPr>
        <w:t>zlokalizowan</w:t>
      </w:r>
      <w:r w:rsidRPr="00B053AB">
        <w:rPr>
          <w:rFonts w:cs="Open Sans"/>
          <w:szCs w:val="20"/>
        </w:rPr>
        <w:t>a</w:t>
      </w:r>
      <w:r w:rsidR="002F7759" w:rsidRPr="00B053AB">
        <w:rPr>
          <w:rFonts w:cs="Open Sans"/>
          <w:szCs w:val="20"/>
        </w:rPr>
        <w:t xml:space="preserve"> jest</w:t>
      </w:r>
      <w:r w:rsidR="00A20DAA" w:rsidRPr="00B053AB">
        <w:rPr>
          <w:rFonts w:cs="Open Sans"/>
          <w:szCs w:val="20"/>
        </w:rPr>
        <w:t xml:space="preserve"> </w:t>
      </w:r>
      <w:r w:rsidR="008A2AA1" w:rsidRPr="00B053AB">
        <w:rPr>
          <w:rFonts w:cs="Open Sans"/>
          <w:szCs w:val="20"/>
        </w:rPr>
        <w:t xml:space="preserve">w odległości </w:t>
      </w:r>
      <w:r w:rsidR="00B053AB">
        <w:rPr>
          <w:rFonts w:cs="Open Sans"/>
          <w:szCs w:val="20"/>
        </w:rPr>
        <w:t>ponad 300</w:t>
      </w:r>
      <w:r w:rsidR="008A2AA1" w:rsidRPr="00B053AB">
        <w:rPr>
          <w:rFonts w:cs="Open Sans"/>
          <w:szCs w:val="20"/>
        </w:rPr>
        <w:t xml:space="preserve"> km od najbliższej granicy</w:t>
      </w:r>
      <w:r w:rsidR="00A20DAA" w:rsidRPr="00B053AB">
        <w:rPr>
          <w:rFonts w:cs="Open Sans"/>
          <w:szCs w:val="20"/>
        </w:rPr>
        <w:t xml:space="preserve">. Ze względu na charakter i specyfikę kierunków działań oraz celów strategicznych zaplanowanych w ramach niniejszego dokumentu nie przewiduje się wystąpienia transgranicznego oddziaływania na środowisko.  </w:t>
      </w:r>
    </w:p>
    <w:p w14:paraId="597A19CE" w14:textId="3C3CE3EE" w:rsidR="0005391C" w:rsidRDefault="0005391C" w:rsidP="00A20DAA">
      <w:pPr>
        <w:jc w:val="both"/>
        <w:rPr>
          <w:rFonts w:cs="Open Sans"/>
        </w:rPr>
      </w:pPr>
    </w:p>
    <w:p w14:paraId="0700F11D" w14:textId="4A2E9C3C" w:rsidR="0005391C" w:rsidRDefault="0005391C" w:rsidP="00A20DAA">
      <w:pPr>
        <w:jc w:val="both"/>
        <w:rPr>
          <w:rFonts w:cs="Open Sans"/>
        </w:rPr>
      </w:pPr>
    </w:p>
    <w:p w14:paraId="792C7433" w14:textId="26773F00" w:rsidR="0005391C" w:rsidRPr="007F7AB5" w:rsidRDefault="001A60FC" w:rsidP="007F7AB5">
      <w:pPr>
        <w:pStyle w:val="Styl16"/>
      </w:pPr>
      <w:bookmarkStart w:id="121" w:name="_Toc241616804"/>
      <w:r w:rsidRPr="007F7AB5">
        <w:rPr>
          <w:caps w:val="0"/>
        </w:rPr>
        <w:lastRenderedPageBreak/>
        <w:t>Napotkane trudności wynikające z niedostatków techniki lub luk we współczesnej wiedzy</w:t>
      </w:r>
      <w:bookmarkEnd w:id="121"/>
    </w:p>
    <w:p w14:paraId="7FEB0960" w14:textId="688A57BE" w:rsidR="0005391C" w:rsidRPr="00A8277B" w:rsidRDefault="005B4A1A" w:rsidP="00A8277B">
      <w:pPr>
        <w:spacing w:line="360" w:lineRule="auto"/>
        <w:jc w:val="both"/>
        <w:rPr>
          <w:rFonts w:cs="Open Sans"/>
          <w:szCs w:val="20"/>
        </w:rPr>
      </w:pPr>
      <w:r w:rsidRPr="00A8277B">
        <w:rPr>
          <w:rFonts w:cs="Open Sans"/>
          <w:szCs w:val="20"/>
        </w:rPr>
        <w:t xml:space="preserve">W trakcie sporządzania prognozy oddziaływania na środowisko dla </w:t>
      </w:r>
      <w:r w:rsidR="00A8277B" w:rsidRPr="00A8277B">
        <w:rPr>
          <w:rFonts w:cs="Open Sans"/>
          <w:szCs w:val="20"/>
        </w:rPr>
        <w:t xml:space="preserve">Strategii Rozwoju Gminy </w:t>
      </w:r>
      <w:r w:rsidR="00E60945">
        <w:rPr>
          <w:rFonts w:cs="Open Sans"/>
          <w:szCs w:val="20"/>
        </w:rPr>
        <w:t xml:space="preserve">Bedlno </w:t>
      </w:r>
      <w:r w:rsidR="00A8277B" w:rsidRPr="00A8277B">
        <w:rPr>
          <w:rFonts w:cs="Open Sans"/>
          <w:szCs w:val="20"/>
        </w:rPr>
        <w:t>na lata 202</w:t>
      </w:r>
      <w:r w:rsidR="00E60945">
        <w:rPr>
          <w:rFonts w:cs="Open Sans"/>
          <w:szCs w:val="20"/>
        </w:rPr>
        <w:t>7</w:t>
      </w:r>
      <w:r w:rsidR="00A8277B" w:rsidRPr="00A8277B">
        <w:rPr>
          <w:rFonts w:cs="Open Sans"/>
          <w:szCs w:val="20"/>
        </w:rPr>
        <w:t>-203</w:t>
      </w:r>
      <w:r w:rsidR="00E60945">
        <w:rPr>
          <w:rFonts w:cs="Open Sans"/>
          <w:szCs w:val="20"/>
        </w:rPr>
        <w:t>7</w:t>
      </w:r>
      <w:r w:rsidR="00A8277B" w:rsidRPr="00A8277B">
        <w:rPr>
          <w:rFonts w:cs="Open Sans"/>
          <w:szCs w:val="20"/>
        </w:rPr>
        <w:t xml:space="preserve"> </w:t>
      </w:r>
      <w:r w:rsidRPr="00A8277B">
        <w:rPr>
          <w:rFonts w:cs="Open Sans"/>
          <w:szCs w:val="20"/>
        </w:rPr>
        <w:t>nie napotkano na istotne trudności wynikające z niedostatków techniki lub luk we współczesnej wiedzy, które uniemożliwiłyby jej opracowanie. Jednakże, ze względu na ogólny charakter dokumentu jakim jest strategia</w:t>
      </w:r>
      <w:r w:rsidR="000C0FCB" w:rsidRPr="00A8277B">
        <w:rPr>
          <w:rFonts w:cs="Open Sans"/>
          <w:szCs w:val="20"/>
        </w:rPr>
        <w:t xml:space="preserve">, </w:t>
      </w:r>
      <w:r w:rsidR="000C0FCB" w:rsidRPr="00A8277B">
        <w:rPr>
          <w:rFonts w:cs="Open Sans"/>
          <w:color w:val="000000" w:themeColor="text1"/>
          <w:szCs w:val="20"/>
        </w:rPr>
        <w:t>wyznaczająca ogólne kierunki rozwoju</w:t>
      </w:r>
      <w:r w:rsidRPr="00A8277B">
        <w:rPr>
          <w:rFonts w:cs="Open Sans"/>
          <w:color w:val="000000" w:themeColor="text1"/>
          <w:szCs w:val="20"/>
        </w:rPr>
        <w:t>,</w:t>
      </w:r>
      <w:r w:rsidRPr="00A8277B">
        <w:rPr>
          <w:rFonts w:cs="Open Sans"/>
          <w:szCs w:val="20"/>
        </w:rPr>
        <w:t xml:space="preserve"> określenie oddziaływania na środowisko realizacji poszczególnych celów jest bardzo trudne. W skonstruowaniu w pełni rzetelnej prognozy przeszkadzały pewne braki informacji na temat konkretnych sposobów realizacji strategii. Zatem, jedynym problemem okazał się zbyt ogólny charakter </w:t>
      </w:r>
      <w:r w:rsidR="009134E5" w:rsidRPr="00A8277B">
        <w:rPr>
          <w:rFonts w:cs="Open Sans"/>
          <w:color w:val="000000" w:themeColor="text1"/>
          <w:szCs w:val="20"/>
        </w:rPr>
        <w:t xml:space="preserve">kierunków działań </w:t>
      </w:r>
      <w:r w:rsidRPr="00A8277B">
        <w:rPr>
          <w:rFonts w:cs="Open Sans"/>
          <w:szCs w:val="20"/>
        </w:rPr>
        <w:t xml:space="preserve">proponowanych w Strategii. Brak </w:t>
      </w:r>
      <w:r w:rsidR="009134E5" w:rsidRPr="00A8277B">
        <w:rPr>
          <w:rFonts w:cs="Open Sans"/>
          <w:color w:val="000000" w:themeColor="text1"/>
          <w:szCs w:val="20"/>
        </w:rPr>
        <w:t>wskazania</w:t>
      </w:r>
      <w:r w:rsidR="009134E5" w:rsidRPr="00A8277B">
        <w:rPr>
          <w:rFonts w:cs="Open Sans"/>
          <w:szCs w:val="20"/>
        </w:rPr>
        <w:t xml:space="preserve"> </w:t>
      </w:r>
      <w:r w:rsidR="009134E5" w:rsidRPr="00A8277B">
        <w:rPr>
          <w:rFonts w:cs="Open Sans"/>
          <w:color w:val="000000" w:themeColor="text1"/>
          <w:szCs w:val="20"/>
        </w:rPr>
        <w:t xml:space="preserve">konkretnych zadań </w:t>
      </w:r>
      <w:r w:rsidRPr="00A8277B">
        <w:rPr>
          <w:rFonts w:cs="Open Sans"/>
          <w:szCs w:val="20"/>
        </w:rPr>
        <w:t xml:space="preserve">w ramach poszczególnych </w:t>
      </w:r>
      <w:r w:rsidR="00A8277B">
        <w:rPr>
          <w:rFonts w:cs="Open Sans"/>
          <w:szCs w:val="20"/>
        </w:rPr>
        <w:t>kierunków</w:t>
      </w:r>
      <w:r w:rsidRPr="00A8277B">
        <w:rPr>
          <w:rFonts w:cs="Open Sans"/>
          <w:szCs w:val="20"/>
        </w:rPr>
        <w:t xml:space="preserve"> utrudnił, a w pojedynczych przypadkach wręcz uniemożliwił określenie oddziaływania na środowisko danego działania. Ponadto, strategia rozwoju powstała w oparciu o współczesną wiedzę na temat wewnętrznych i zewnętrznych uwarunkowań rozwoju </w:t>
      </w:r>
      <w:r w:rsidR="00084967" w:rsidRPr="00A8277B">
        <w:rPr>
          <w:rFonts w:cs="Open Sans"/>
          <w:szCs w:val="20"/>
        </w:rPr>
        <w:t>Gminy</w:t>
      </w:r>
      <w:r w:rsidRPr="00A8277B">
        <w:rPr>
          <w:rFonts w:cs="Open Sans"/>
          <w:szCs w:val="20"/>
        </w:rPr>
        <w:t xml:space="preserve"> oraz w oparciu o współczesną wiedzę na temat organizacji, metod, technik, technologii, materiałów wykorzystywanych przy realizacji przedsięwzięć z zakresu rozwoju lokalnego oraz procesów inwestycyjnych. </w:t>
      </w:r>
    </w:p>
    <w:p w14:paraId="30C3CCD4" w14:textId="1DA8B87C" w:rsidR="005B4A1A" w:rsidRPr="00A8277B" w:rsidRDefault="005B4A1A" w:rsidP="00A8277B">
      <w:pPr>
        <w:spacing w:line="360" w:lineRule="auto"/>
        <w:jc w:val="both"/>
        <w:rPr>
          <w:rFonts w:cs="Open Sans"/>
          <w:szCs w:val="20"/>
        </w:rPr>
      </w:pPr>
      <w:r w:rsidRPr="00A8277B">
        <w:rPr>
          <w:rFonts w:cs="Open Sans"/>
          <w:szCs w:val="20"/>
        </w:rPr>
        <w:t xml:space="preserve">Biorąc powyższe pod uwagę, posłużono się informacjami dotyczącymi inwestycji o podobnym charakterze i skali. </w:t>
      </w:r>
      <w:r w:rsidR="00477534" w:rsidRPr="00A8277B">
        <w:rPr>
          <w:rFonts w:cs="Open Sans"/>
          <w:szCs w:val="20"/>
        </w:rPr>
        <w:t xml:space="preserve">Ocena oddziaływania na środowiska ma charakter prognostyczny, wskazuje możliwe do wystąpienia oddziaływania, uwzględniając różne warianty realizacji przedsięwzięcia – najbardziej niekorzystne dla środowiska. </w:t>
      </w:r>
      <w:r w:rsidRPr="00A8277B">
        <w:rPr>
          <w:rFonts w:cs="Open Sans"/>
          <w:szCs w:val="20"/>
        </w:rPr>
        <w:t xml:space="preserve"> </w:t>
      </w:r>
    </w:p>
    <w:p w14:paraId="2F150DE9" w14:textId="55C36FFF" w:rsidR="0005391C" w:rsidRDefault="0005391C" w:rsidP="00A20DAA">
      <w:pPr>
        <w:jc w:val="both"/>
        <w:rPr>
          <w:rFonts w:cs="Open Sans"/>
        </w:rPr>
      </w:pPr>
    </w:p>
    <w:p w14:paraId="45AC66FF" w14:textId="01F82AEB" w:rsidR="0005391C" w:rsidRDefault="0005391C" w:rsidP="00A20DAA">
      <w:pPr>
        <w:jc w:val="both"/>
        <w:rPr>
          <w:rFonts w:cs="Open Sans"/>
        </w:rPr>
      </w:pPr>
    </w:p>
    <w:p w14:paraId="28932A87" w14:textId="30D33684" w:rsidR="0005391C" w:rsidRDefault="0005391C" w:rsidP="00A20DAA">
      <w:pPr>
        <w:jc w:val="both"/>
        <w:rPr>
          <w:rFonts w:cs="Open Sans"/>
        </w:rPr>
      </w:pPr>
    </w:p>
    <w:p w14:paraId="31DF3CA5" w14:textId="5C2665D9" w:rsidR="0005391C" w:rsidRDefault="0005391C" w:rsidP="00A20DAA">
      <w:pPr>
        <w:jc w:val="both"/>
        <w:rPr>
          <w:rFonts w:cs="Open Sans"/>
        </w:rPr>
      </w:pPr>
    </w:p>
    <w:p w14:paraId="481E22DA" w14:textId="472BEA0C" w:rsidR="0005391C" w:rsidRDefault="0005391C" w:rsidP="00A20DAA">
      <w:pPr>
        <w:jc w:val="both"/>
        <w:rPr>
          <w:rFonts w:cs="Open Sans"/>
        </w:rPr>
      </w:pPr>
    </w:p>
    <w:p w14:paraId="7ABEBAED" w14:textId="02161DDF" w:rsidR="0005391C" w:rsidRDefault="0005391C" w:rsidP="00A20DAA">
      <w:pPr>
        <w:jc w:val="both"/>
        <w:rPr>
          <w:rFonts w:cs="Open Sans"/>
        </w:rPr>
      </w:pPr>
    </w:p>
    <w:p w14:paraId="2584AC96" w14:textId="6DDDAF4A" w:rsidR="0005391C" w:rsidRDefault="0005391C" w:rsidP="00A20DAA">
      <w:pPr>
        <w:jc w:val="both"/>
        <w:rPr>
          <w:rFonts w:cs="Open Sans"/>
        </w:rPr>
      </w:pPr>
    </w:p>
    <w:p w14:paraId="6C9A8E96" w14:textId="005CEF21" w:rsidR="0005391C" w:rsidRDefault="0005391C" w:rsidP="00A20DAA">
      <w:pPr>
        <w:jc w:val="both"/>
        <w:rPr>
          <w:rFonts w:cs="Open Sans"/>
        </w:rPr>
      </w:pPr>
    </w:p>
    <w:p w14:paraId="084E885A" w14:textId="47D1A37D" w:rsidR="0005391C" w:rsidRDefault="0005391C" w:rsidP="00A20DAA">
      <w:pPr>
        <w:jc w:val="both"/>
        <w:rPr>
          <w:rFonts w:cs="Open Sans"/>
        </w:rPr>
      </w:pPr>
    </w:p>
    <w:p w14:paraId="5079BC81" w14:textId="69418411" w:rsidR="0005391C" w:rsidRDefault="0005391C" w:rsidP="00A20DAA">
      <w:pPr>
        <w:jc w:val="both"/>
        <w:rPr>
          <w:rFonts w:cs="Open Sans"/>
        </w:rPr>
      </w:pPr>
    </w:p>
    <w:p w14:paraId="3AF06A76" w14:textId="343110C7" w:rsidR="0005391C" w:rsidRDefault="0005391C" w:rsidP="00A20DAA">
      <w:pPr>
        <w:jc w:val="both"/>
        <w:rPr>
          <w:rFonts w:cs="Open Sans"/>
        </w:rPr>
      </w:pPr>
    </w:p>
    <w:p w14:paraId="595D68F3" w14:textId="6E938E84" w:rsidR="0005391C" w:rsidRDefault="009114A4" w:rsidP="009114A4">
      <w:pPr>
        <w:pStyle w:val="Styl16"/>
      </w:pPr>
      <w:bookmarkStart w:id="122" w:name="_Toc241616805"/>
      <w:r>
        <w:lastRenderedPageBreak/>
        <w:t>R</w:t>
      </w:r>
      <w:r>
        <w:rPr>
          <w:caps w:val="0"/>
        </w:rPr>
        <w:t>ekomendacje i wnioski do ostatecznej wersji dokumentu</w:t>
      </w:r>
      <w:bookmarkEnd w:id="122"/>
    </w:p>
    <w:p w14:paraId="27DF49F7" w14:textId="7B1BCBE0" w:rsidR="009114A4" w:rsidRPr="00402D60" w:rsidRDefault="009114A4" w:rsidP="00402D60">
      <w:pPr>
        <w:spacing w:after="172" w:line="360" w:lineRule="auto"/>
        <w:jc w:val="both"/>
        <w:rPr>
          <w:rFonts w:eastAsia="Calibri" w:cs="Open Sans"/>
          <w:color w:val="000000"/>
          <w:szCs w:val="20"/>
          <w:lang w:eastAsia="pl-PL"/>
        </w:rPr>
      </w:pPr>
      <w:r w:rsidRPr="00402D60">
        <w:rPr>
          <w:rFonts w:eastAsia="Calibri" w:cs="Open Sans"/>
          <w:color w:val="000000"/>
          <w:szCs w:val="20"/>
          <w:lang w:eastAsia="pl-PL"/>
        </w:rPr>
        <w:t xml:space="preserve">Podczas tworzenia ostatecznej wersji dokumentu należy uwzględnić następujące elementy: </w:t>
      </w:r>
    </w:p>
    <w:p w14:paraId="3C2553CF" w14:textId="328042A0" w:rsidR="009114A4" w:rsidRPr="00402D60" w:rsidRDefault="009114A4">
      <w:pPr>
        <w:pStyle w:val="Akapitzlist"/>
        <w:numPr>
          <w:ilvl w:val="0"/>
          <w:numId w:val="48"/>
        </w:numPr>
        <w:spacing w:before="0" w:after="44" w:line="360" w:lineRule="auto"/>
        <w:ind w:right="5"/>
        <w:contextualSpacing/>
        <w:rPr>
          <w:rFonts w:ascii="Open Sans" w:hAnsi="Open Sans" w:cs="Open Sans"/>
          <w:szCs w:val="20"/>
          <w:lang w:eastAsia="pl-PL"/>
        </w:rPr>
      </w:pPr>
      <w:r w:rsidRPr="00402D60">
        <w:rPr>
          <w:rFonts w:ascii="Open Sans" w:hAnsi="Open Sans" w:cs="Open Sans"/>
          <w:szCs w:val="20"/>
          <w:lang w:eastAsia="pl-PL"/>
        </w:rPr>
        <w:t xml:space="preserve">wszystkie zaplanowane </w:t>
      </w:r>
      <w:r w:rsidR="00A4214D" w:rsidRPr="00402D60">
        <w:rPr>
          <w:rFonts w:ascii="Open Sans" w:hAnsi="Open Sans" w:cs="Open Sans"/>
          <w:szCs w:val="20"/>
          <w:lang w:eastAsia="pl-PL"/>
        </w:rPr>
        <w:t>kierunki działań</w:t>
      </w:r>
      <w:r w:rsidRPr="00402D60">
        <w:rPr>
          <w:rFonts w:ascii="Open Sans" w:hAnsi="Open Sans" w:cs="Open Sans"/>
          <w:szCs w:val="20"/>
          <w:lang w:eastAsia="pl-PL"/>
        </w:rPr>
        <w:t xml:space="preserve"> powinny być zgodne z zasadą zrównoważonego rozwoju i celami w zakresie ochrony środowiska wyznaczonymi w dokumentach obowiązujących na szczeblu międzynarodowym, unijnym, krajowym, regionalnym oraz lokalnym, </w:t>
      </w:r>
    </w:p>
    <w:p w14:paraId="7F0D062F" w14:textId="77777777" w:rsidR="009114A4" w:rsidRPr="00402D60" w:rsidRDefault="009114A4">
      <w:pPr>
        <w:pStyle w:val="Akapitzlist"/>
        <w:numPr>
          <w:ilvl w:val="0"/>
          <w:numId w:val="48"/>
        </w:numPr>
        <w:spacing w:before="0" w:after="44" w:line="360" w:lineRule="auto"/>
        <w:ind w:right="5"/>
        <w:contextualSpacing/>
        <w:rPr>
          <w:rFonts w:ascii="Open Sans" w:hAnsi="Open Sans" w:cs="Open Sans"/>
          <w:szCs w:val="20"/>
          <w:lang w:eastAsia="pl-PL"/>
        </w:rPr>
      </w:pPr>
      <w:r w:rsidRPr="00402D60">
        <w:rPr>
          <w:rFonts w:ascii="Open Sans" w:hAnsi="Open Sans" w:cs="Open Sans"/>
          <w:szCs w:val="20"/>
          <w:lang w:eastAsia="pl-PL"/>
        </w:rPr>
        <w:t xml:space="preserve">konieczne jest prowadzenie działań edukacyjno-informacyjnych, które przyczynią się do kreowania wśród lokalnej społeczności postaw proekologicznych; </w:t>
      </w:r>
    </w:p>
    <w:p w14:paraId="44868082" w14:textId="211C072E" w:rsidR="009114A4" w:rsidRPr="00402D60" w:rsidRDefault="009114A4">
      <w:pPr>
        <w:pStyle w:val="Akapitzlist"/>
        <w:numPr>
          <w:ilvl w:val="0"/>
          <w:numId w:val="48"/>
        </w:numPr>
        <w:spacing w:before="0" w:after="44" w:line="360" w:lineRule="auto"/>
        <w:ind w:right="5"/>
        <w:contextualSpacing/>
        <w:rPr>
          <w:rFonts w:ascii="Open Sans" w:hAnsi="Open Sans" w:cs="Open Sans"/>
          <w:szCs w:val="20"/>
          <w:lang w:eastAsia="pl-PL"/>
        </w:rPr>
      </w:pPr>
      <w:r w:rsidRPr="00402D60">
        <w:rPr>
          <w:rFonts w:ascii="Open Sans" w:hAnsi="Open Sans" w:cs="Open Sans"/>
          <w:szCs w:val="20"/>
          <w:lang w:eastAsia="pl-PL"/>
        </w:rPr>
        <w:t>konieczne jest wskazanie odpowiednich działań kompensacyjnych pozwalających na minimalizację negatywnego oddziaływania na środowisko w przypadku inwestycji nawet krótkotrwale negatywnie wpływających na środowisko.</w:t>
      </w:r>
    </w:p>
    <w:p w14:paraId="7C20B4E1" w14:textId="6928EAC7" w:rsidR="00A86DE3" w:rsidRPr="00402D60" w:rsidRDefault="00A86DE3" w:rsidP="00402D60">
      <w:pPr>
        <w:spacing w:after="4" w:line="360" w:lineRule="auto"/>
        <w:ind w:left="-10"/>
        <w:jc w:val="both"/>
        <w:rPr>
          <w:rFonts w:eastAsia="Calibri" w:cs="Open Sans"/>
          <w:color w:val="000000"/>
          <w:szCs w:val="20"/>
          <w:lang w:eastAsia="pl-PL"/>
        </w:rPr>
      </w:pPr>
      <w:r w:rsidRPr="00402D60">
        <w:rPr>
          <w:rFonts w:eastAsia="Calibri" w:cs="Open Sans"/>
          <w:color w:val="000000"/>
          <w:szCs w:val="20"/>
          <w:lang w:eastAsia="pl-PL"/>
        </w:rPr>
        <w:t xml:space="preserve">W </w:t>
      </w:r>
      <w:r w:rsidR="00402D60" w:rsidRPr="00402D60">
        <w:rPr>
          <w:rFonts w:eastAsia="Calibri" w:cs="Open Sans"/>
          <w:color w:val="000000"/>
          <w:szCs w:val="20"/>
          <w:lang w:eastAsia="pl-PL"/>
        </w:rPr>
        <w:t xml:space="preserve">Strategii Rozwoju Gminy </w:t>
      </w:r>
      <w:r w:rsidR="0070058D">
        <w:rPr>
          <w:rFonts w:eastAsia="Calibri" w:cs="Open Sans"/>
          <w:color w:val="000000"/>
          <w:szCs w:val="20"/>
          <w:lang w:eastAsia="pl-PL"/>
        </w:rPr>
        <w:t xml:space="preserve">Bedlno </w:t>
      </w:r>
      <w:r w:rsidR="00402D60" w:rsidRPr="00402D60">
        <w:rPr>
          <w:rFonts w:eastAsia="Calibri" w:cs="Open Sans"/>
          <w:color w:val="000000"/>
          <w:szCs w:val="20"/>
          <w:lang w:eastAsia="pl-PL"/>
        </w:rPr>
        <w:t>na lata 202</w:t>
      </w:r>
      <w:r w:rsidR="0070058D">
        <w:rPr>
          <w:rFonts w:eastAsia="Calibri" w:cs="Open Sans"/>
          <w:color w:val="000000"/>
          <w:szCs w:val="20"/>
          <w:lang w:eastAsia="pl-PL"/>
        </w:rPr>
        <w:t>7</w:t>
      </w:r>
      <w:r w:rsidR="00402D60" w:rsidRPr="00402D60">
        <w:rPr>
          <w:rFonts w:eastAsia="Calibri" w:cs="Open Sans"/>
          <w:color w:val="000000"/>
          <w:szCs w:val="20"/>
          <w:lang w:eastAsia="pl-PL"/>
        </w:rPr>
        <w:t>-203</w:t>
      </w:r>
      <w:r w:rsidR="0070058D">
        <w:rPr>
          <w:rFonts w:eastAsia="Calibri" w:cs="Open Sans"/>
          <w:color w:val="000000"/>
          <w:szCs w:val="20"/>
          <w:lang w:eastAsia="pl-PL"/>
        </w:rPr>
        <w:t>7</w:t>
      </w:r>
      <w:r w:rsidR="00402D60" w:rsidRPr="00402D60">
        <w:rPr>
          <w:rFonts w:eastAsia="Calibri" w:cs="Open Sans"/>
          <w:color w:val="000000"/>
          <w:szCs w:val="20"/>
          <w:lang w:eastAsia="pl-PL"/>
        </w:rPr>
        <w:t xml:space="preserve"> </w:t>
      </w:r>
      <w:r w:rsidRPr="00402D60">
        <w:rPr>
          <w:rFonts w:eastAsia="Calibri" w:cs="Open Sans"/>
          <w:color w:val="000000"/>
          <w:szCs w:val="20"/>
          <w:lang w:eastAsia="pl-PL"/>
        </w:rPr>
        <w:t>wskazano następujące cele strategiczne:</w:t>
      </w:r>
    </w:p>
    <w:p w14:paraId="481DA707" w14:textId="29C737F2" w:rsidR="001335EB" w:rsidRPr="0070058D" w:rsidRDefault="00402D60">
      <w:pPr>
        <w:pStyle w:val="Akapitzlist"/>
        <w:numPr>
          <w:ilvl w:val="0"/>
          <w:numId w:val="57"/>
        </w:numPr>
        <w:spacing w:after="4" w:line="360" w:lineRule="auto"/>
        <w:rPr>
          <w:rFonts w:ascii="Open Sans" w:hAnsi="Open Sans" w:cs="Open Sans"/>
          <w:szCs w:val="20"/>
          <w:lang w:eastAsia="pl-PL"/>
        </w:rPr>
      </w:pPr>
      <w:bookmarkStart w:id="123" w:name="_Hlk128158308"/>
      <w:bookmarkStart w:id="124" w:name="_Hlk199186669"/>
      <w:r w:rsidRPr="0070058D">
        <w:rPr>
          <w:rFonts w:ascii="Open Sans" w:hAnsi="Open Sans" w:cs="Open Sans"/>
          <w:szCs w:val="20"/>
          <w:lang w:eastAsia="pl-PL"/>
        </w:rPr>
        <w:t xml:space="preserve">Cel strategiczny I: </w:t>
      </w:r>
      <w:r w:rsidR="0070058D" w:rsidRPr="0070058D">
        <w:rPr>
          <w:rFonts w:ascii="Open Sans" w:hAnsi="Open Sans" w:cs="Open Sans"/>
          <w:szCs w:val="20"/>
        </w:rPr>
        <w:t>Nowoczesna przestrzeń, transport i komunikacja na terenie Gminy Bedlno,</w:t>
      </w:r>
    </w:p>
    <w:p w14:paraId="37D4D4A5" w14:textId="5ABA0007" w:rsidR="00402D60" w:rsidRPr="0070058D" w:rsidRDefault="00402D60">
      <w:pPr>
        <w:pStyle w:val="Akapitzlist"/>
        <w:numPr>
          <w:ilvl w:val="0"/>
          <w:numId w:val="57"/>
        </w:numPr>
        <w:spacing w:after="4" w:line="360" w:lineRule="auto"/>
        <w:rPr>
          <w:rFonts w:ascii="Open Sans" w:hAnsi="Open Sans" w:cs="Open Sans"/>
          <w:szCs w:val="20"/>
          <w:lang w:eastAsia="pl-PL"/>
        </w:rPr>
      </w:pPr>
      <w:r w:rsidRPr="0070058D">
        <w:rPr>
          <w:rFonts w:ascii="Open Sans" w:hAnsi="Open Sans" w:cs="Open Sans"/>
          <w:szCs w:val="20"/>
          <w:lang w:eastAsia="pl-PL"/>
        </w:rPr>
        <w:t xml:space="preserve">Cel strategiczny II: </w:t>
      </w:r>
      <w:bookmarkEnd w:id="123"/>
      <w:r w:rsidR="0070058D" w:rsidRPr="0070058D">
        <w:rPr>
          <w:rFonts w:ascii="Open Sans" w:hAnsi="Open Sans" w:cs="Open Sans"/>
          <w:szCs w:val="20"/>
        </w:rPr>
        <w:t>Wzmacnianie walorów środowiskowych i rozwój infrastruktury technicznej na terenie Gminy Bedlno,</w:t>
      </w:r>
    </w:p>
    <w:p w14:paraId="0C2A6954" w14:textId="2C9FE077" w:rsidR="00402D60" w:rsidRPr="0070058D" w:rsidRDefault="00402D60">
      <w:pPr>
        <w:pStyle w:val="Akapitzlist"/>
        <w:numPr>
          <w:ilvl w:val="0"/>
          <w:numId w:val="57"/>
        </w:numPr>
        <w:spacing w:after="4" w:line="360" w:lineRule="auto"/>
        <w:rPr>
          <w:rFonts w:ascii="Open Sans" w:hAnsi="Open Sans" w:cs="Open Sans"/>
          <w:szCs w:val="20"/>
          <w:lang w:eastAsia="pl-PL"/>
        </w:rPr>
      </w:pPr>
      <w:r w:rsidRPr="0070058D">
        <w:rPr>
          <w:rFonts w:ascii="Open Sans" w:hAnsi="Open Sans" w:cs="Open Sans"/>
          <w:szCs w:val="20"/>
          <w:lang w:eastAsia="pl-PL"/>
        </w:rPr>
        <w:t xml:space="preserve">Cel strategiczny III: </w:t>
      </w:r>
      <w:r w:rsidR="0070058D" w:rsidRPr="0070058D">
        <w:rPr>
          <w:rFonts w:ascii="Open Sans" w:hAnsi="Open Sans" w:cs="Open Sans"/>
          <w:szCs w:val="20"/>
        </w:rPr>
        <w:t>Rozwój oparty na silnej gospodarce, nowoczesnym rolnictwie i turystyce,</w:t>
      </w:r>
    </w:p>
    <w:p w14:paraId="145A4675" w14:textId="0C72F97E" w:rsidR="00402D60" w:rsidRPr="0070058D" w:rsidRDefault="00402D60">
      <w:pPr>
        <w:pStyle w:val="Akapitzlist"/>
        <w:numPr>
          <w:ilvl w:val="0"/>
          <w:numId w:val="57"/>
        </w:numPr>
        <w:spacing w:after="4" w:line="360" w:lineRule="auto"/>
        <w:rPr>
          <w:rFonts w:ascii="Open Sans" w:hAnsi="Open Sans" w:cs="Open Sans"/>
          <w:szCs w:val="20"/>
          <w:lang w:eastAsia="pl-PL"/>
        </w:rPr>
      </w:pPr>
      <w:r w:rsidRPr="0070058D">
        <w:rPr>
          <w:rFonts w:ascii="Open Sans" w:hAnsi="Open Sans" w:cs="Open Sans"/>
          <w:szCs w:val="20"/>
          <w:lang w:eastAsia="pl-PL"/>
        </w:rPr>
        <w:t xml:space="preserve">Cel strategiczny IV: </w:t>
      </w:r>
      <w:r w:rsidR="0070058D" w:rsidRPr="0070058D">
        <w:rPr>
          <w:rFonts w:ascii="Open Sans" w:hAnsi="Open Sans" w:cs="Open Sans"/>
          <w:szCs w:val="20"/>
        </w:rPr>
        <w:t>Wzmocnienie kapitału społecznego Gminy Bedlno.</w:t>
      </w:r>
    </w:p>
    <w:bookmarkEnd w:id="124"/>
    <w:p w14:paraId="76FCCA33" w14:textId="33562DDE" w:rsidR="009114A4" w:rsidRPr="00402D60" w:rsidRDefault="00A86DE3" w:rsidP="00402D60">
      <w:pPr>
        <w:spacing w:after="4" w:line="360" w:lineRule="auto"/>
        <w:jc w:val="both"/>
        <w:rPr>
          <w:rFonts w:cs="Open Sans"/>
          <w:szCs w:val="20"/>
          <w:lang w:eastAsia="pl-PL"/>
        </w:rPr>
      </w:pPr>
      <w:r w:rsidRPr="00402D60">
        <w:rPr>
          <w:rFonts w:cs="Open Sans"/>
          <w:szCs w:val="20"/>
          <w:lang w:eastAsia="pl-PL"/>
        </w:rPr>
        <w:t>Strategia</w:t>
      </w:r>
      <w:r w:rsidR="009114A4" w:rsidRPr="00402D60">
        <w:rPr>
          <w:rFonts w:cs="Open Sans"/>
          <w:szCs w:val="20"/>
          <w:lang w:eastAsia="pl-PL"/>
        </w:rPr>
        <w:t xml:space="preserve"> powin</w:t>
      </w:r>
      <w:r w:rsidRPr="00402D60">
        <w:rPr>
          <w:rFonts w:cs="Open Sans"/>
          <w:szCs w:val="20"/>
          <w:lang w:eastAsia="pl-PL"/>
        </w:rPr>
        <w:t>na</w:t>
      </w:r>
      <w:r w:rsidR="009114A4" w:rsidRPr="00402D60">
        <w:rPr>
          <w:rFonts w:cs="Open Sans"/>
          <w:szCs w:val="20"/>
          <w:lang w:eastAsia="pl-PL"/>
        </w:rPr>
        <w:t xml:space="preserve"> być zgodn</w:t>
      </w:r>
      <w:r w:rsidRPr="00402D60">
        <w:rPr>
          <w:rFonts w:cs="Open Sans"/>
          <w:szCs w:val="20"/>
          <w:lang w:eastAsia="pl-PL"/>
        </w:rPr>
        <w:t>a</w:t>
      </w:r>
      <w:r w:rsidR="009114A4" w:rsidRPr="00402D60">
        <w:rPr>
          <w:rFonts w:cs="Open Sans"/>
          <w:szCs w:val="20"/>
          <w:lang w:eastAsia="pl-PL"/>
        </w:rPr>
        <w:t xml:space="preserve"> przede wszystkim z ideą zrównoważonego rozwoju, zapewniając przyszłym i obecnym pokoleniom taki sam dostęp do godnego życia. Należy pamiętać o uwzględnieniu w ostatecznej wersji dokumentu aspektów związanych z poszanowaniem środowiska przyrodniczego, zapewniając tym samym poprawę warunków życia mieszkańców oraz rozwój gospodarczy regionu.  </w:t>
      </w:r>
    </w:p>
    <w:p w14:paraId="2E9CE6A7" w14:textId="4919F48E" w:rsidR="003A3AFA" w:rsidRPr="003A3AFA" w:rsidRDefault="003A3AFA" w:rsidP="003A3AFA">
      <w:pPr>
        <w:pStyle w:val="Styl16"/>
        <w:rPr>
          <w:rFonts w:eastAsia="Calibri"/>
          <w:lang w:eastAsia="pl-PL"/>
        </w:rPr>
      </w:pPr>
      <w:bookmarkStart w:id="125" w:name="_Toc241616806"/>
      <w:r>
        <w:rPr>
          <w:rFonts w:eastAsia="Calibri"/>
          <w:caps w:val="0"/>
          <w:lang w:eastAsia="pl-PL"/>
        </w:rPr>
        <w:lastRenderedPageBreak/>
        <w:t>Rozwiązania alternatywne do rozwiązań przewidzianych w projekcie Strategii</w:t>
      </w:r>
      <w:bookmarkEnd w:id="125"/>
    </w:p>
    <w:p w14:paraId="4E1F2267" w14:textId="628D3503" w:rsidR="003A3AFA" w:rsidRPr="002735CD" w:rsidRDefault="003A3AFA" w:rsidP="002735CD">
      <w:pPr>
        <w:spacing w:line="360" w:lineRule="auto"/>
        <w:jc w:val="both"/>
        <w:rPr>
          <w:rFonts w:cs="Open Sans"/>
          <w:szCs w:val="20"/>
          <w:lang w:eastAsia="pl-PL"/>
        </w:rPr>
      </w:pPr>
      <w:r w:rsidRPr="002735CD">
        <w:rPr>
          <w:rFonts w:cs="Open Sans"/>
          <w:szCs w:val="20"/>
          <w:lang w:eastAsia="pl-PL"/>
        </w:rPr>
        <w:t xml:space="preserve">Analizując wpływ kierunków działań oraz inwestycji zaplanowanych w ramach </w:t>
      </w:r>
      <w:bookmarkStart w:id="126" w:name="_Hlk199186283"/>
      <w:r w:rsidR="002735CD" w:rsidRPr="002735CD">
        <w:rPr>
          <w:rFonts w:cs="Open Sans"/>
          <w:szCs w:val="20"/>
          <w:lang w:eastAsia="pl-PL"/>
        </w:rPr>
        <w:t xml:space="preserve">Strategii Rozwoju Gminy </w:t>
      </w:r>
      <w:r w:rsidR="000C23B0">
        <w:rPr>
          <w:rFonts w:cs="Open Sans"/>
          <w:szCs w:val="20"/>
          <w:lang w:eastAsia="pl-PL"/>
        </w:rPr>
        <w:t xml:space="preserve">Bedlno </w:t>
      </w:r>
      <w:r w:rsidR="002735CD" w:rsidRPr="002735CD">
        <w:rPr>
          <w:rFonts w:cs="Open Sans"/>
          <w:szCs w:val="20"/>
          <w:lang w:eastAsia="pl-PL"/>
        </w:rPr>
        <w:t>na lata 202</w:t>
      </w:r>
      <w:r w:rsidR="000C23B0">
        <w:rPr>
          <w:rFonts w:cs="Open Sans"/>
          <w:szCs w:val="20"/>
          <w:lang w:eastAsia="pl-PL"/>
        </w:rPr>
        <w:t>7</w:t>
      </w:r>
      <w:r w:rsidR="002735CD" w:rsidRPr="002735CD">
        <w:rPr>
          <w:rFonts w:cs="Open Sans"/>
          <w:szCs w:val="20"/>
          <w:lang w:eastAsia="pl-PL"/>
        </w:rPr>
        <w:t>-203</w:t>
      </w:r>
      <w:r w:rsidR="000C23B0">
        <w:rPr>
          <w:rFonts w:cs="Open Sans"/>
          <w:szCs w:val="20"/>
          <w:lang w:eastAsia="pl-PL"/>
        </w:rPr>
        <w:t>7</w:t>
      </w:r>
      <w:r w:rsidR="002735CD" w:rsidRPr="002735CD">
        <w:rPr>
          <w:rFonts w:cs="Open Sans"/>
          <w:szCs w:val="20"/>
          <w:lang w:eastAsia="pl-PL"/>
        </w:rPr>
        <w:t xml:space="preserve"> </w:t>
      </w:r>
      <w:bookmarkEnd w:id="126"/>
      <w:r w:rsidRPr="002735CD">
        <w:rPr>
          <w:rFonts w:cs="Open Sans"/>
          <w:szCs w:val="20"/>
          <w:lang w:eastAsia="pl-PL"/>
        </w:rPr>
        <w:t>na poszczególne komponenty środowiska stwierdzono, że będą one pozytywnie wpływały na środowisko i ludzi. Przewidziano ewentualne negatywne oddziaływania na etapie prowadzenia robót budowlanych, jednak będzie to krótkotrwałe i ograniczone tylko do czasu prowadzenia prac. Ewentualne negatywne oddziaływanie dotyczy w głównej mierze oddziaływania na powietrze</w:t>
      </w:r>
      <w:r w:rsidR="00CA4E41" w:rsidRPr="002735CD">
        <w:rPr>
          <w:rFonts w:cs="Open Sans"/>
          <w:szCs w:val="20"/>
          <w:lang w:eastAsia="pl-PL"/>
        </w:rPr>
        <w:t>, hał</w:t>
      </w:r>
      <w:r w:rsidR="00F94E76" w:rsidRPr="002735CD">
        <w:rPr>
          <w:rFonts w:cs="Open Sans"/>
          <w:szCs w:val="20"/>
          <w:lang w:eastAsia="pl-PL"/>
        </w:rPr>
        <w:t>a</w:t>
      </w:r>
      <w:r w:rsidR="00CA4E41" w:rsidRPr="002735CD">
        <w:rPr>
          <w:rFonts w:cs="Open Sans"/>
          <w:szCs w:val="20"/>
          <w:lang w:eastAsia="pl-PL"/>
        </w:rPr>
        <w:t>s</w:t>
      </w:r>
      <w:r w:rsidRPr="002735CD">
        <w:rPr>
          <w:rFonts w:cs="Open Sans"/>
          <w:szCs w:val="20"/>
          <w:lang w:eastAsia="pl-PL"/>
        </w:rPr>
        <w:t xml:space="preserve"> i powierzchnię ziemi. Możliwe oddziaływanie na wspomniane komponenty będzie wyłącznie krótkotrwałe, występujące na etapie prac budowlanych. Istnieje możliwość, iż nastąpi miejscowy wzrost hałasu, zapylenia, emisji spalin, odpadów budowlanych. Jest to jednak proces krótkotrwały, ograniczony wyłącznie do czasu prowadzenia prac. Wszystkie wymienione wyżej zakłócenia są odwracalne. Po zakończeniu realizacji należy spodziewać się braku oddziaływania na środowisko. Zadania zaplanowane zostaną z dużą dbałością o środowisko naturalne i nie zakłócą funkcji przyrodniczych obszarów chronionych znajdujących się na terenie </w:t>
      </w:r>
      <w:r w:rsidR="0006071A" w:rsidRPr="002735CD">
        <w:rPr>
          <w:rFonts w:cs="Open Sans"/>
          <w:szCs w:val="20"/>
          <w:lang w:eastAsia="pl-PL"/>
        </w:rPr>
        <w:t>Gminy</w:t>
      </w:r>
      <w:r w:rsidR="00CF118A">
        <w:rPr>
          <w:rFonts w:cs="Open Sans"/>
          <w:szCs w:val="20"/>
          <w:lang w:eastAsia="pl-PL"/>
        </w:rPr>
        <w:t xml:space="preserve"> Bedlno</w:t>
      </w:r>
      <w:r w:rsidRPr="002735CD">
        <w:rPr>
          <w:rFonts w:cs="Open Sans"/>
          <w:szCs w:val="20"/>
          <w:lang w:eastAsia="pl-PL"/>
        </w:rPr>
        <w:t xml:space="preserve">. Inwestycje nie tylko nie będą stanowiły zagrożenia, ale przyczynią się do poprawy stanu środowiska. Efektem prac będzie zbudowana bądź zmodernizowana infrastruktura wpływająca na poprawę jakości życia mieszkańców obszaru, również ze względów ekologicznych. </w:t>
      </w:r>
    </w:p>
    <w:p w14:paraId="03C7B578" w14:textId="68F89618" w:rsidR="003A3AFA" w:rsidRPr="002735CD" w:rsidRDefault="003A3AFA" w:rsidP="002735CD">
      <w:pPr>
        <w:spacing w:line="360" w:lineRule="auto"/>
        <w:jc w:val="both"/>
        <w:rPr>
          <w:rFonts w:cs="Open Sans"/>
          <w:szCs w:val="20"/>
          <w:lang w:eastAsia="pl-PL"/>
        </w:rPr>
      </w:pPr>
      <w:r w:rsidRPr="002735CD">
        <w:rPr>
          <w:rFonts w:cs="Open Sans"/>
          <w:szCs w:val="20"/>
          <w:lang w:eastAsia="pl-PL"/>
        </w:rPr>
        <w:t xml:space="preserve">Założenia </w:t>
      </w:r>
      <w:r w:rsidR="00465E9A" w:rsidRPr="00465E9A">
        <w:rPr>
          <w:rFonts w:cs="Open Sans"/>
          <w:szCs w:val="20"/>
          <w:lang w:eastAsia="pl-PL"/>
        </w:rPr>
        <w:t xml:space="preserve">Strategii Rozwoju Gminy </w:t>
      </w:r>
      <w:r w:rsidR="00CF118A">
        <w:rPr>
          <w:rFonts w:cs="Open Sans"/>
          <w:szCs w:val="20"/>
          <w:lang w:eastAsia="pl-PL"/>
        </w:rPr>
        <w:t xml:space="preserve">Bedlno </w:t>
      </w:r>
      <w:r w:rsidR="00465E9A" w:rsidRPr="00465E9A">
        <w:rPr>
          <w:rFonts w:cs="Open Sans"/>
          <w:szCs w:val="20"/>
          <w:lang w:eastAsia="pl-PL"/>
        </w:rPr>
        <w:t>na lata 202</w:t>
      </w:r>
      <w:r w:rsidR="00CF118A">
        <w:rPr>
          <w:rFonts w:cs="Open Sans"/>
          <w:szCs w:val="20"/>
          <w:lang w:eastAsia="pl-PL"/>
        </w:rPr>
        <w:t>7</w:t>
      </w:r>
      <w:r w:rsidR="00465E9A" w:rsidRPr="00465E9A">
        <w:rPr>
          <w:rFonts w:cs="Open Sans"/>
          <w:szCs w:val="20"/>
          <w:lang w:eastAsia="pl-PL"/>
        </w:rPr>
        <w:t>-203</w:t>
      </w:r>
      <w:r w:rsidR="00CF118A">
        <w:rPr>
          <w:rFonts w:cs="Open Sans"/>
          <w:szCs w:val="20"/>
          <w:lang w:eastAsia="pl-PL"/>
        </w:rPr>
        <w:t>7</w:t>
      </w:r>
      <w:r w:rsidR="00465E9A" w:rsidRPr="00465E9A">
        <w:rPr>
          <w:rFonts w:cs="Open Sans"/>
          <w:szCs w:val="20"/>
          <w:lang w:eastAsia="pl-PL"/>
        </w:rPr>
        <w:t xml:space="preserve"> </w:t>
      </w:r>
      <w:r w:rsidRPr="002735CD">
        <w:rPr>
          <w:rFonts w:cs="Open Sans"/>
          <w:szCs w:val="20"/>
          <w:lang w:eastAsia="pl-PL"/>
        </w:rPr>
        <w:t xml:space="preserve">nie wpływają w sposób długotrwały, negatywnie na stan środowiska, a znaczna część zaplanowanych kierunków działań wykazuje oddziaływanie pozytywne. </w:t>
      </w:r>
      <w:r w:rsidR="00740E93" w:rsidRPr="002735CD">
        <w:rPr>
          <w:rFonts w:cs="Open Sans"/>
          <w:szCs w:val="20"/>
          <w:lang w:eastAsia="pl-PL"/>
        </w:rPr>
        <w:t xml:space="preserve">Rozpatrywanie wariantów przyjętych założeń Strategii miało miejsce w toku opracowywania </w:t>
      </w:r>
      <w:r w:rsidR="00D2738C" w:rsidRPr="002735CD">
        <w:rPr>
          <w:rFonts w:cs="Open Sans"/>
          <w:color w:val="000000" w:themeColor="text1"/>
          <w:szCs w:val="20"/>
          <w:lang w:eastAsia="pl-PL"/>
        </w:rPr>
        <w:t>projektu</w:t>
      </w:r>
      <w:r w:rsidR="00D2738C" w:rsidRPr="002735CD">
        <w:rPr>
          <w:rFonts w:cs="Open Sans"/>
          <w:szCs w:val="20"/>
          <w:lang w:eastAsia="pl-PL"/>
        </w:rPr>
        <w:t xml:space="preserve"> </w:t>
      </w:r>
      <w:r w:rsidR="00740E93" w:rsidRPr="002735CD">
        <w:rPr>
          <w:rFonts w:cs="Open Sans"/>
          <w:szCs w:val="20"/>
          <w:lang w:eastAsia="pl-PL"/>
        </w:rPr>
        <w:t>dokumentu i obejmowało m. in. opracowanie diagnozy oraz sukcesywne konsultacje</w:t>
      </w:r>
      <w:r w:rsidR="00865D45" w:rsidRPr="002735CD">
        <w:rPr>
          <w:rFonts w:cs="Open Sans"/>
          <w:szCs w:val="20"/>
          <w:lang w:eastAsia="pl-PL"/>
        </w:rPr>
        <w:t xml:space="preserve"> </w:t>
      </w:r>
      <w:r w:rsidR="00740E93" w:rsidRPr="002735CD">
        <w:rPr>
          <w:rFonts w:cs="Open Sans"/>
          <w:szCs w:val="20"/>
          <w:lang w:eastAsia="pl-PL"/>
        </w:rPr>
        <w:t>z przedstawicielami różnych środowisk</w:t>
      </w:r>
      <w:r w:rsidR="00817E0D" w:rsidRPr="002735CD">
        <w:rPr>
          <w:rFonts w:cs="Open Sans"/>
          <w:szCs w:val="20"/>
          <w:lang w:eastAsia="pl-PL"/>
        </w:rPr>
        <w:t>,</w:t>
      </w:r>
      <w:r w:rsidR="00740E93" w:rsidRPr="002735CD">
        <w:rPr>
          <w:rFonts w:cs="Open Sans"/>
          <w:szCs w:val="20"/>
          <w:lang w:eastAsia="pl-PL"/>
        </w:rPr>
        <w:t xml:space="preserve"> </w:t>
      </w:r>
      <w:r w:rsidR="00817E0D" w:rsidRPr="002735CD">
        <w:rPr>
          <w:rFonts w:cs="Open Sans"/>
          <w:color w:val="000000" w:themeColor="text1"/>
          <w:szCs w:val="20"/>
          <w:lang w:eastAsia="pl-PL"/>
        </w:rPr>
        <w:t xml:space="preserve">w tym </w:t>
      </w:r>
      <w:r w:rsidR="00817E0D" w:rsidRPr="002735CD">
        <w:rPr>
          <w:rFonts w:cs="Open Sans"/>
          <w:szCs w:val="20"/>
          <w:lang w:eastAsia="pl-PL"/>
        </w:rPr>
        <w:t>ankietowani</w:t>
      </w:r>
      <w:r w:rsidR="00817E0D" w:rsidRPr="002735CD">
        <w:rPr>
          <w:rFonts w:cs="Open Sans"/>
          <w:color w:val="000000" w:themeColor="text1"/>
          <w:szCs w:val="20"/>
          <w:lang w:eastAsia="pl-PL"/>
        </w:rPr>
        <w:t>e</w:t>
      </w:r>
      <w:r w:rsidR="00740E93" w:rsidRPr="002735CD">
        <w:rPr>
          <w:rFonts w:cs="Open Sans"/>
          <w:szCs w:val="20"/>
          <w:lang w:eastAsia="pl-PL"/>
        </w:rPr>
        <w:t xml:space="preserve"> mieszkańców </w:t>
      </w:r>
      <w:r w:rsidR="0006071A" w:rsidRPr="002735CD">
        <w:rPr>
          <w:rFonts w:cs="Open Sans"/>
          <w:szCs w:val="20"/>
          <w:lang w:eastAsia="pl-PL"/>
        </w:rPr>
        <w:t>Gminy</w:t>
      </w:r>
      <w:r w:rsidR="00740E93" w:rsidRPr="002735CD">
        <w:rPr>
          <w:rFonts w:cs="Open Sans"/>
          <w:szCs w:val="20"/>
          <w:lang w:eastAsia="pl-PL"/>
        </w:rPr>
        <w:t xml:space="preserve">. Efektem tych prac było opracowanie ostatecznej, jednowariantowej wersji Strategii. </w:t>
      </w:r>
      <w:r w:rsidRPr="002735CD">
        <w:rPr>
          <w:rFonts w:cs="Open Sans"/>
          <w:szCs w:val="20"/>
          <w:lang w:eastAsia="pl-PL"/>
        </w:rPr>
        <w:t xml:space="preserve">W związku z tym proponowanie rozwiązań alternatywnych nie jest konieczne. </w:t>
      </w:r>
      <w:r w:rsidR="004574C9" w:rsidRPr="002735CD">
        <w:rPr>
          <w:rFonts w:cs="Open Sans"/>
          <w:szCs w:val="20"/>
          <w:lang w:eastAsia="pl-PL"/>
        </w:rPr>
        <w:t>Można jednak rozważyć jako warianty alternatywne: warianty lokalizacji, warianty konstrukcyjne i technologiczne oraz warianty organizacyjne.</w:t>
      </w:r>
    </w:p>
    <w:p w14:paraId="5AE5F199" w14:textId="0D60CF02" w:rsidR="009114A4" w:rsidRPr="002735CD" w:rsidRDefault="00740E93" w:rsidP="002735CD">
      <w:pPr>
        <w:spacing w:after="4" w:line="360" w:lineRule="auto"/>
        <w:ind w:left="-10"/>
        <w:jc w:val="both"/>
        <w:rPr>
          <w:rFonts w:eastAsia="Calibri" w:cs="Open Sans"/>
          <w:color w:val="000000"/>
          <w:szCs w:val="20"/>
          <w:lang w:eastAsia="pl-PL"/>
        </w:rPr>
      </w:pPr>
      <w:r w:rsidRPr="002735CD">
        <w:rPr>
          <w:rFonts w:eastAsia="Calibri" w:cs="Open Sans"/>
          <w:color w:val="000000"/>
          <w:szCs w:val="20"/>
          <w:lang w:eastAsia="pl-PL"/>
        </w:rPr>
        <w:t>Zdefiniowane w Strategii działania, będące narzędziem służącym do spełnienia celów dokumentu nie mają charakteru tzw. twardych założeń, a wskazują raczej kierunek aktywności, pozwalający na elastyczny dobór formy ich realizacji</w:t>
      </w:r>
      <w:r w:rsidR="00093904" w:rsidRPr="002735CD">
        <w:rPr>
          <w:rFonts w:eastAsia="Calibri" w:cs="Open Sans"/>
          <w:color w:val="000000"/>
          <w:szCs w:val="20"/>
          <w:lang w:eastAsia="pl-PL"/>
        </w:rPr>
        <w:t>.</w:t>
      </w:r>
      <w:r w:rsidR="00D652AB" w:rsidRPr="002735CD">
        <w:rPr>
          <w:rFonts w:eastAsia="Calibri" w:cs="Open Sans"/>
          <w:color w:val="000000"/>
          <w:szCs w:val="20"/>
          <w:lang w:eastAsia="pl-PL"/>
        </w:rPr>
        <w:t xml:space="preserve">  </w:t>
      </w:r>
    </w:p>
    <w:p w14:paraId="55F235E6" w14:textId="480A9EE8" w:rsidR="00D652AB" w:rsidRPr="002735CD" w:rsidRDefault="00D652AB" w:rsidP="002735CD">
      <w:pPr>
        <w:spacing w:after="4" w:line="360" w:lineRule="auto"/>
        <w:ind w:left="-10"/>
        <w:jc w:val="both"/>
        <w:rPr>
          <w:rFonts w:eastAsia="Calibri" w:cs="Open Sans"/>
          <w:color w:val="000000"/>
          <w:lang w:eastAsia="pl-PL"/>
        </w:rPr>
      </w:pPr>
    </w:p>
    <w:p w14:paraId="3E7695A1" w14:textId="77777777" w:rsidR="00D652AB" w:rsidRPr="002735CD" w:rsidRDefault="00D652AB" w:rsidP="002735CD">
      <w:pPr>
        <w:spacing w:after="4" w:line="360" w:lineRule="auto"/>
        <w:jc w:val="both"/>
        <w:rPr>
          <w:rFonts w:eastAsia="Calibri" w:cs="Open Sans"/>
          <w:color w:val="000000"/>
          <w:lang w:eastAsia="pl-PL"/>
        </w:rPr>
      </w:pPr>
    </w:p>
    <w:p w14:paraId="0A72133B" w14:textId="47A59E64" w:rsidR="007F21C7" w:rsidRPr="007F21C7" w:rsidRDefault="007F21C7" w:rsidP="007F21C7">
      <w:pPr>
        <w:pStyle w:val="Styl16"/>
        <w:rPr>
          <w:rFonts w:eastAsia="Calibri"/>
          <w:lang w:eastAsia="pl-PL"/>
        </w:rPr>
      </w:pPr>
      <w:bookmarkStart w:id="127" w:name="_Toc241616807"/>
      <w:r w:rsidRPr="007F21C7">
        <w:rPr>
          <w:rFonts w:eastAsia="Calibri"/>
          <w:caps w:val="0"/>
          <w:lang w:eastAsia="pl-PL"/>
        </w:rPr>
        <w:lastRenderedPageBreak/>
        <w:t>Propozycje dotyczące przewidywanych metod analizy skutków realizacji postanowień projektowanego dokumentu oraz częstotliwości jej przeprowadzania</w:t>
      </w:r>
      <w:bookmarkEnd w:id="127"/>
    </w:p>
    <w:p w14:paraId="3AD51428" w14:textId="15196178" w:rsidR="00D7132F" w:rsidRDefault="007F21C7" w:rsidP="00D7132F">
      <w:pPr>
        <w:spacing w:after="5" w:line="360" w:lineRule="auto"/>
        <w:ind w:left="-15" w:right="-10"/>
        <w:jc w:val="both"/>
        <w:rPr>
          <w:rFonts w:eastAsia="Calibri" w:cs="Open Sans"/>
          <w:color w:val="000000"/>
          <w:szCs w:val="20"/>
          <w:lang w:eastAsia="pl-PL"/>
        </w:rPr>
      </w:pPr>
      <w:r w:rsidRPr="007E4AC6">
        <w:rPr>
          <w:rFonts w:eastAsia="Calibri" w:cs="Open Sans"/>
          <w:color w:val="000000"/>
          <w:szCs w:val="20"/>
          <w:lang w:eastAsia="pl-PL"/>
        </w:rPr>
        <w:t xml:space="preserve">Ważnym elementem w zakresie monitoringu środowiska jest ocena jakości środowiska przyrodniczego na analizowanym obszarze. Monitoring polega na gromadzeniu, analizowaniu i udostępnianiu danych odnoszących się do jakości środowiska naturalnego oraz zmian w nim zachodzących.  Przeprowadzenie rzetelnego monitoringu wymaga doboru odpowiednich wskaźników określonych ilościowo oraz jakościowo. Założone cele i kierunki działań </w:t>
      </w:r>
      <w:r w:rsidR="007E4AC6" w:rsidRPr="007E4AC6">
        <w:rPr>
          <w:rFonts w:eastAsia="Calibri" w:cs="Open Sans"/>
          <w:color w:val="000000"/>
          <w:szCs w:val="20"/>
          <w:lang w:eastAsia="pl-PL"/>
        </w:rPr>
        <w:t xml:space="preserve">Strategii Rozwoju Gminy </w:t>
      </w:r>
      <w:r w:rsidR="00CF118A">
        <w:rPr>
          <w:rFonts w:eastAsia="Calibri" w:cs="Open Sans"/>
          <w:color w:val="000000"/>
          <w:szCs w:val="20"/>
          <w:lang w:eastAsia="pl-PL"/>
        </w:rPr>
        <w:t xml:space="preserve">Bedlno </w:t>
      </w:r>
      <w:r w:rsidR="007E4AC6" w:rsidRPr="007E4AC6">
        <w:rPr>
          <w:rFonts w:eastAsia="Calibri" w:cs="Open Sans"/>
          <w:color w:val="000000"/>
          <w:szCs w:val="20"/>
          <w:lang w:eastAsia="pl-PL"/>
        </w:rPr>
        <w:t>na lata 202</w:t>
      </w:r>
      <w:r w:rsidR="00CF118A">
        <w:rPr>
          <w:rFonts w:eastAsia="Calibri" w:cs="Open Sans"/>
          <w:color w:val="000000"/>
          <w:szCs w:val="20"/>
          <w:lang w:eastAsia="pl-PL"/>
        </w:rPr>
        <w:t>7</w:t>
      </w:r>
      <w:r w:rsidR="007E4AC6" w:rsidRPr="007E4AC6">
        <w:rPr>
          <w:rFonts w:eastAsia="Calibri" w:cs="Open Sans"/>
          <w:color w:val="000000"/>
          <w:szCs w:val="20"/>
          <w:lang w:eastAsia="pl-PL"/>
        </w:rPr>
        <w:t>-203</w:t>
      </w:r>
      <w:r w:rsidR="00CF118A">
        <w:rPr>
          <w:rFonts w:eastAsia="Calibri" w:cs="Open Sans"/>
          <w:color w:val="000000"/>
          <w:szCs w:val="20"/>
          <w:lang w:eastAsia="pl-PL"/>
        </w:rPr>
        <w:t>7</w:t>
      </w:r>
      <w:r w:rsidR="00D7132F" w:rsidRPr="007E4AC6">
        <w:rPr>
          <w:rFonts w:eastAsia="Calibri" w:cs="Open Sans"/>
          <w:color w:val="000000"/>
          <w:szCs w:val="20"/>
          <w:lang w:eastAsia="pl-PL"/>
        </w:rPr>
        <w:t xml:space="preserve">, </w:t>
      </w:r>
      <w:r w:rsidRPr="007E4AC6">
        <w:rPr>
          <w:rFonts w:eastAsia="Calibri" w:cs="Open Sans"/>
          <w:color w:val="000000"/>
          <w:szCs w:val="20"/>
          <w:lang w:eastAsia="pl-PL"/>
        </w:rPr>
        <w:t xml:space="preserve">a także osiągnięte rezultaty odpowiadają na potrzeby wynikające z analizy stanu obecnego obszaru. Założone efekty realizacji Strategii pozwolą wzmocnić posiadany potencjał obszaru oraz wyeliminować lub ograniczyć słabe strony. </w:t>
      </w:r>
    </w:p>
    <w:p w14:paraId="08AFD7BF" w14:textId="77777777" w:rsidR="00812DEF" w:rsidRPr="007E4AC6" w:rsidRDefault="00812DEF" w:rsidP="00D7132F">
      <w:pPr>
        <w:spacing w:after="5" w:line="360" w:lineRule="auto"/>
        <w:ind w:left="-15" w:right="-10"/>
        <w:jc w:val="both"/>
        <w:rPr>
          <w:rFonts w:eastAsia="Calibri" w:cs="Open Sans"/>
          <w:color w:val="000000"/>
          <w:szCs w:val="20"/>
          <w:lang w:eastAsia="pl-PL"/>
        </w:rPr>
      </w:pPr>
    </w:p>
    <w:p w14:paraId="4DBE45CF" w14:textId="17521DE8" w:rsidR="007F21C7" w:rsidRPr="007E4AC6" w:rsidRDefault="007F21C7" w:rsidP="00F94E76">
      <w:pPr>
        <w:spacing w:after="103" w:line="360" w:lineRule="auto"/>
        <w:ind w:left="-15" w:right="4"/>
        <w:jc w:val="both"/>
        <w:rPr>
          <w:rFonts w:eastAsia="Calibri" w:cs="Open Sans"/>
          <w:color w:val="000000"/>
          <w:lang w:eastAsia="pl-PL"/>
        </w:rPr>
      </w:pPr>
      <w:r w:rsidRPr="007E4AC6">
        <w:rPr>
          <w:rFonts w:eastAsia="Calibri" w:cs="Open Sans"/>
          <w:color w:val="000000"/>
          <w:lang w:eastAsia="pl-PL"/>
        </w:rPr>
        <w:t>Jednym z najczęściej stosowanych sposobów prowadzenia monitoringu jest zastosowanie metod wskaźnikowych. Poniżej w zestawieniu tabelarycznym zaprezentowane zostały wskaźniki proponowane do zastosowania w celu monitorowania skutków realizacji postanowień zawartych w projekcie</w:t>
      </w:r>
      <w:r w:rsidRPr="007E4AC6">
        <w:rPr>
          <w:rFonts w:eastAsia="Calibri" w:cs="Open Sans"/>
          <w:color w:val="000000"/>
          <w:szCs w:val="20"/>
          <w:lang w:eastAsia="pl-PL"/>
        </w:rPr>
        <w:t xml:space="preserve"> </w:t>
      </w:r>
      <w:r w:rsidR="00CE6A5A" w:rsidRPr="00CE6A5A">
        <w:rPr>
          <w:rFonts w:eastAsia="Calibri" w:cs="Open Sans"/>
          <w:color w:val="000000"/>
          <w:szCs w:val="20"/>
          <w:lang w:eastAsia="pl-PL"/>
        </w:rPr>
        <w:t xml:space="preserve">Strategii Rozwoju Gminy </w:t>
      </w:r>
      <w:r w:rsidR="00995893">
        <w:rPr>
          <w:rFonts w:eastAsia="Calibri" w:cs="Open Sans"/>
          <w:color w:val="000000"/>
          <w:szCs w:val="20"/>
          <w:lang w:eastAsia="pl-PL"/>
        </w:rPr>
        <w:t xml:space="preserve">Bedlno </w:t>
      </w:r>
      <w:r w:rsidR="00CE6A5A" w:rsidRPr="00CE6A5A">
        <w:rPr>
          <w:rFonts w:eastAsia="Calibri" w:cs="Open Sans"/>
          <w:color w:val="000000"/>
          <w:szCs w:val="20"/>
          <w:lang w:eastAsia="pl-PL"/>
        </w:rPr>
        <w:t>na lata 202</w:t>
      </w:r>
      <w:r w:rsidR="00995893">
        <w:rPr>
          <w:rFonts w:eastAsia="Calibri" w:cs="Open Sans"/>
          <w:color w:val="000000"/>
          <w:szCs w:val="20"/>
          <w:lang w:eastAsia="pl-PL"/>
        </w:rPr>
        <w:t>7</w:t>
      </w:r>
      <w:r w:rsidR="00CE6A5A" w:rsidRPr="00CE6A5A">
        <w:rPr>
          <w:rFonts w:eastAsia="Calibri" w:cs="Open Sans"/>
          <w:color w:val="000000"/>
          <w:szCs w:val="20"/>
          <w:lang w:eastAsia="pl-PL"/>
        </w:rPr>
        <w:t>-20</w:t>
      </w:r>
      <w:r w:rsidR="00995893">
        <w:rPr>
          <w:rFonts w:eastAsia="Calibri" w:cs="Open Sans"/>
          <w:color w:val="000000"/>
          <w:szCs w:val="20"/>
          <w:lang w:eastAsia="pl-PL"/>
        </w:rPr>
        <w:t>37</w:t>
      </w:r>
      <w:r w:rsidRPr="007E4AC6">
        <w:rPr>
          <w:rFonts w:eastAsia="Calibri" w:cs="Open Sans"/>
          <w:color w:val="000000"/>
          <w:lang w:eastAsia="pl-PL"/>
        </w:rPr>
        <w:t xml:space="preserve">. Dodatkowo uzupełnieniem monitoringu wskazanego w niniejszej Prognozie może być monitoring prowadzony w ramach Państwowego Monitoringu Środowiska. </w:t>
      </w:r>
      <w:r w:rsidRPr="007E4AC6">
        <w:rPr>
          <w:rFonts w:eastAsia="Calibri" w:cs="Open Sans"/>
          <w:bCs/>
          <w:color w:val="000000"/>
          <w:lang w:eastAsia="pl-PL"/>
        </w:rPr>
        <w:t>Dokonując analizy i oceny stanu poszczególnych komponentów środowiska w oparciu o wyniki pomiarów uzyskanych w ramach Państwowego Monitoringu Środowiska należy pamiętać, że muszą się one odnosić do terenów objętych projektem Strategii.</w:t>
      </w:r>
    </w:p>
    <w:p w14:paraId="7B5C4214" w14:textId="6466D5FE" w:rsidR="007F21C7" w:rsidRPr="00895C17" w:rsidRDefault="007F21C7" w:rsidP="00F94E76">
      <w:pPr>
        <w:pStyle w:val="Tabeleirysunki"/>
      </w:pPr>
      <w:bookmarkStart w:id="128" w:name="_Toc97580632"/>
      <w:bookmarkStart w:id="129" w:name="_Toc241528246"/>
      <w:r w:rsidRPr="007F21C7">
        <w:t xml:space="preserve">Tabela </w:t>
      </w:r>
      <w:fldSimple w:instr=" SEQ Tabela \* ARABIC ">
        <w:r w:rsidR="0066574A">
          <w:rPr>
            <w:noProof/>
          </w:rPr>
          <w:t>16</w:t>
        </w:r>
      </w:fldSimple>
      <w:r w:rsidR="007D0E6D">
        <w:rPr>
          <w:noProof/>
        </w:rPr>
        <w:t>.</w:t>
      </w:r>
      <w:r w:rsidRPr="007F21C7">
        <w:t xml:space="preserve"> Wskaźniki proponowane do zastosowania w celu monitorowania skutków realizacji postanowień projektowanego dokumentu</w:t>
      </w:r>
      <w:bookmarkEnd w:id="128"/>
      <w:bookmarkEnd w:id="129"/>
    </w:p>
    <w:tbl>
      <w:tblPr>
        <w:tblStyle w:val="Tabelasiatki5ciemnaakcent2"/>
        <w:tblW w:w="91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ook w:val="04A0" w:firstRow="1" w:lastRow="0" w:firstColumn="1" w:lastColumn="0" w:noHBand="0" w:noVBand="1"/>
      </w:tblPr>
      <w:tblGrid>
        <w:gridCol w:w="5275"/>
        <w:gridCol w:w="1252"/>
        <w:gridCol w:w="1154"/>
        <w:gridCol w:w="1463"/>
      </w:tblGrid>
      <w:tr w:rsidR="007F21C7" w:rsidRPr="00A63468" w14:paraId="093C6880" w14:textId="77777777" w:rsidTr="0066574A">
        <w:trPr>
          <w:cnfStyle w:val="100000000000" w:firstRow="1" w:lastRow="0" w:firstColumn="0" w:lastColumn="0" w:oddVBand="0" w:evenVBand="0" w:oddHBand="0" w:evenHBand="0" w:firstRowFirstColumn="0" w:firstRowLastColumn="0" w:lastRowFirstColumn="0" w:lastRowLastColumn="0"/>
          <w:trHeight w:val="890"/>
          <w:tblHeader/>
        </w:trPr>
        <w:tc>
          <w:tcPr>
            <w:cnfStyle w:val="001000000000" w:firstRow="0" w:lastRow="0" w:firstColumn="1" w:lastColumn="0" w:oddVBand="0" w:evenVBand="0" w:oddHBand="0" w:evenHBand="0" w:firstRowFirstColumn="0" w:firstRowLastColumn="0" w:lastRowFirstColumn="0" w:lastRowLastColumn="0"/>
            <w:tcW w:w="5275" w:type="dxa"/>
            <w:tcBorders>
              <w:top w:val="none" w:sz="0" w:space="0" w:color="auto"/>
              <w:left w:val="none" w:sz="0" w:space="0" w:color="auto"/>
              <w:right w:val="none" w:sz="0" w:space="0" w:color="auto"/>
            </w:tcBorders>
            <w:shd w:val="clear" w:color="auto" w:fill="D50000"/>
            <w:vAlign w:val="center"/>
          </w:tcPr>
          <w:p w14:paraId="1D5FEB62" w14:textId="34EE7E7D" w:rsidR="007F21C7" w:rsidRPr="00A63468" w:rsidRDefault="007F21C7" w:rsidP="0006071A">
            <w:pPr>
              <w:ind w:right="74"/>
              <w:jc w:val="center"/>
              <w:rPr>
                <w:rFonts w:eastAsia="Calibri" w:cs="Open Sans"/>
                <w:sz w:val="16"/>
                <w:szCs w:val="16"/>
              </w:rPr>
            </w:pPr>
            <w:r w:rsidRPr="00A63468">
              <w:rPr>
                <w:rFonts w:eastAsia="Calibri" w:cs="Open Sans"/>
                <w:sz w:val="16"/>
                <w:szCs w:val="16"/>
              </w:rPr>
              <w:t>Nazwa wskaźnika</w:t>
            </w:r>
          </w:p>
        </w:tc>
        <w:tc>
          <w:tcPr>
            <w:tcW w:w="1252" w:type="dxa"/>
            <w:tcBorders>
              <w:top w:val="none" w:sz="0" w:space="0" w:color="auto"/>
              <w:left w:val="none" w:sz="0" w:space="0" w:color="auto"/>
              <w:right w:val="none" w:sz="0" w:space="0" w:color="auto"/>
            </w:tcBorders>
            <w:shd w:val="clear" w:color="auto" w:fill="D50000"/>
            <w:vAlign w:val="center"/>
          </w:tcPr>
          <w:p w14:paraId="03D5DAA8" w14:textId="42E2B8DF" w:rsidR="007F21C7" w:rsidRPr="00A63468" w:rsidRDefault="007F21C7" w:rsidP="0006071A">
            <w:pPr>
              <w:jc w:val="center"/>
              <w:cnfStyle w:val="100000000000" w:firstRow="1" w:lastRow="0" w:firstColumn="0" w:lastColumn="0" w:oddVBand="0" w:evenVBand="0" w:oddHBand="0" w:evenHBand="0" w:firstRowFirstColumn="0" w:firstRowLastColumn="0" w:lastRowFirstColumn="0" w:lastRowLastColumn="0"/>
              <w:rPr>
                <w:rFonts w:eastAsia="Calibri" w:cs="Open Sans"/>
                <w:sz w:val="16"/>
                <w:szCs w:val="16"/>
              </w:rPr>
            </w:pPr>
            <w:r w:rsidRPr="00A63468">
              <w:rPr>
                <w:rFonts w:eastAsia="Calibri" w:cs="Open Sans"/>
                <w:sz w:val="16"/>
                <w:szCs w:val="16"/>
              </w:rPr>
              <w:t>Jednostka</w:t>
            </w:r>
          </w:p>
        </w:tc>
        <w:tc>
          <w:tcPr>
            <w:tcW w:w="1154" w:type="dxa"/>
            <w:tcBorders>
              <w:top w:val="none" w:sz="0" w:space="0" w:color="auto"/>
              <w:left w:val="none" w:sz="0" w:space="0" w:color="auto"/>
              <w:right w:val="none" w:sz="0" w:space="0" w:color="auto"/>
            </w:tcBorders>
            <w:shd w:val="clear" w:color="auto" w:fill="D50000"/>
            <w:vAlign w:val="center"/>
          </w:tcPr>
          <w:p w14:paraId="3E322085" w14:textId="0EDB0879" w:rsidR="007F21C7" w:rsidRPr="00A63468" w:rsidRDefault="007F21C7" w:rsidP="0006071A">
            <w:pPr>
              <w:jc w:val="center"/>
              <w:cnfStyle w:val="100000000000" w:firstRow="1" w:lastRow="0" w:firstColumn="0" w:lastColumn="0" w:oddVBand="0" w:evenVBand="0" w:oddHBand="0" w:evenHBand="0" w:firstRowFirstColumn="0" w:firstRowLastColumn="0" w:lastRowFirstColumn="0" w:lastRowLastColumn="0"/>
              <w:rPr>
                <w:rFonts w:eastAsia="Calibri" w:cs="Open Sans"/>
                <w:sz w:val="16"/>
                <w:szCs w:val="16"/>
              </w:rPr>
            </w:pPr>
            <w:r w:rsidRPr="00A63468">
              <w:rPr>
                <w:rFonts w:eastAsia="Calibri" w:cs="Open Sans"/>
                <w:sz w:val="16"/>
                <w:szCs w:val="16"/>
              </w:rPr>
              <w:t>Pożądane zmiany</w:t>
            </w:r>
          </w:p>
        </w:tc>
        <w:tc>
          <w:tcPr>
            <w:tcW w:w="1463" w:type="dxa"/>
            <w:tcBorders>
              <w:top w:val="none" w:sz="0" w:space="0" w:color="auto"/>
              <w:left w:val="none" w:sz="0" w:space="0" w:color="auto"/>
              <w:right w:val="none" w:sz="0" w:space="0" w:color="auto"/>
            </w:tcBorders>
            <w:shd w:val="clear" w:color="auto" w:fill="D50000"/>
            <w:vAlign w:val="center"/>
          </w:tcPr>
          <w:p w14:paraId="24165EB7" w14:textId="03E0CC0C" w:rsidR="007F21C7" w:rsidRPr="00A63468" w:rsidRDefault="007F21C7" w:rsidP="0006071A">
            <w:pPr>
              <w:jc w:val="center"/>
              <w:cnfStyle w:val="100000000000" w:firstRow="1" w:lastRow="0" w:firstColumn="0" w:lastColumn="0" w:oddVBand="0" w:evenVBand="0" w:oddHBand="0" w:evenHBand="0" w:firstRowFirstColumn="0" w:firstRowLastColumn="0" w:lastRowFirstColumn="0" w:lastRowLastColumn="0"/>
              <w:rPr>
                <w:rFonts w:eastAsia="Calibri" w:cs="Open Sans"/>
                <w:sz w:val="16"/>
                <w:szCs w:val="16"/>
              </w:rPr>
            </w:pPr>
            <w:r w:rsidRPr="00A63468">
              <w:rPr>
                <w:rFonts w:eastAsia="Calibri" w:cs="Open Sans"/>
                <w:sz w:val="16"/>
                <w:szCs w:val="16"/>
              </w:rPr>
              <w:t>Cykliczność gromadzenia danych</w:t>
            </w:r>
          </w:p>
        </w:tc>
      </w:tr>
      <w:tr w:rsidR="007F21C7" w:rsidRPr="00A63468" w14:paraId="36D22D01" w14:textId="77777777" w:rsidTr="0066574A">
        <w:trPr>
          <w:cnfStyle w:val="000000100000" w:firstRow="0" w:lastRow="0" w:firstColumn="0" w:lastColumn="0" w:oddVBand="0" w:evenVBand="0" w:oddHBand="1" w:evenHBand="0" w:firstRowFirstColumn="0" w:firstRowLastColumn="0" w:lastRowFirstColumn="0" w:lastRowLastColumn="0"/>
          <w:trHeight w:val="352"/>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4ACC94C8" w14:textId="7403CB52" w:rsidR="007F21C7" w:rsidRPr="0066574A" w:rsidRDefault="007F21C7" w:rsidP="0006071A">
            <w:pPr>
              <w:jc w:val="center"/>
              <w:rPr>
                <w:rFonts w:eastAsia="Calibri" w:cs="Open Sans"/>
                <w:color w:val="000000" w:themeColor="text1"/>
                <w:sz w:val="16"/>
                <w:szCs w:val="16"/>
              </w:rPr>
            </w:pPr>
            <w:r w:rsidRPr="0066574A">
              <w:rPr>
                <w:rFonts w:eastAsia="Calibri" w:cs="Open Sans"/>
                <w:color w:val="000000" w:themeColor="text1"/>
                <w:sz w:val="16"/>
                <w:szCs w:val="16"/>
              </w:rPr>
              <w:t>Długość zmodernizowanych dróg i chodników oraz ścieżek rowerowych</w:t>
            </w:r>
          </w:p>
        </w:tc>
        <w:tc>
          <w:tcPr>
            <w:tcW w:w="1252" w:type="dxa"/>
            <w:shd w:val="clear" w:color="auto" w:fill="FFFFFF" w:themeFill="background1"/>
            <w:vAlign w:val="center"/>
          </w:tcPr>
          <w:p w14:paraId="257499CB" w14:textId="10EAAC47" w:rsidR="007F21C7" w:rsidRPr="00A63468" w:rsidRDefault="007F21C7" w:rsidP="0006071A">
            <w:pPr>
              <w:ind w:right="68"/>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km</w:t>
            </w:r>
          </w:p>
        </w:tc>
        <w:tc>
          <w:tcPr>
            <w:tcW w:w="1154" w:type="dxa"/>
            <w:shd w:val="clear" w:color="auto" w:fill="FFFFFF" w:themeFill="background1"/>
            <w:vAlign w:val="center"/>
          </w:tcPr>
          <w:p w14:paraId="053CD21F" w14:textId="25E18898" w:rsidR="007F21C7" w:rsidRPr="00A63468" w:rsidRDefault="007F21C7" w:rsidP="0006071A">
            <w:pPr>
              <w:ind w:right="66"/>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r w:rsidR="0074633E">
              <w:rPr>
                <w:rFonts w:ascii="Arial" w:eastAsia="Calibri" w:hAnsi="Arial" w:cs="Arial"/>
                <w:color w:val="000000"/>
                <w:sz w:val="16"/>
                <w:szCs w:val="16"/>
              </w:rPr>
              <w:t xml:space="preserve"> / -</w:t>
            </w:r>
          </w:p>
        </w:tc>
        <w:tc>
          <w:tcPr>
            <w:tcW w:w="1463" w:type="dxa"/>
            <w:shd w:val="clear" w:color="auto" w:fill="FFFFFF" w:themeFill="background1"/>
            <w:vAlign w:val="center"/>
          </w:tcPr>
          <w:p w14:paraId="0955ACC8" w14:textId="41D116C5" w:rsidR="007F21C7" w:rsidRPr="00A63468" w:rsidRDefault="007F21C7"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 xml:space="preserve">raz na </w:t>
            </w:r>
            <w:r w:rsidR="00796D0F" w:rsidRPr="00A63468">
              <w:rPr>
                <w:rFonts w:eastAsia="Calibri" w:cs="Open Sans"/>
                <w:color w:val="000000"/>
                <w:sz w:val="16"/>
                <w:szCs w:val="16"/>
              </w:rPr>
              <w:t>rok</w:t>
            </w:r>
          </w:p>
        </w:tc>
      </w:tr>
      <w:tr w:rsidR="007F21C7" w:rsidRPr="00A63468" w14:paraId="3E771166" w14:textId="77777777" w:rsidTr="0066574A">
        <w:trPr>
          <w:trHeight w:val="589"/>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3815499E" w14:textId="509BF030" w:rsidR="007F21C7" w:rsidRPr="0066574A" w:rsidRDefault="007F21C7" w:rsidP="0006071A">
            <w:pPr>
              <w:jc w:val="center"/>
              <w:rPr>
                <w:rFonts w:eastAsia="Calibri" w:cs="Open Sans"/>
                <w:color w:val="000000" w:themeColor="text1"/>
                <w:sz w:val="16"/>
                <w:szCs w:val="16"/>
              </w:rPr>
            </w:pPr>
            <w:r w:rsidRPr="0066574A">
              <w:rPr>
                <w:rFonts w:eastAsia="Calibri" w:cs="Open Sans"/>
                <w:color w:val="000000" w:themeColor="text1"/>
                <w:sz w:val="16"/>
                <w:szCs w:val="16"/>
              </w:rPr>
              <w:t>Długość nowo wybudowanych dróg i chodników oraz ścieżek rowerowych</w:t>
            </w:r>
          </w:p>
        </w:tc>
        <w:tc>
          <w:tcPr>
            <w:tcW w:w="1252" w:type="dxa"/>
            <w:shd w:val="clear" w:color="auto" w:fill="FFFFFF" w:themeFill="background1"/>
            <w:vAlign w:val="center"/>
          </w:tcPr>
          <w:p w14:paraId="23B60C77" w14:textId="3145B085" w:rsidR="007F21C7" w:rsidRPr="00A63468" w:rsidRDefault="007F21C7" w:rsidP="0006071A">
            <w:pPr>
              <w:ind w:right="68"/>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km</w:t>
            </w:r>
          </w:p>
        </w:tc>
        <w:tc>
          <w:tcPr>
            <w:tcW w:w="1154" w:type="dxa"/>
            <w:shd w:val="clear" w:color="auto" w:fill="FFFFFF" w:themeFill="background1"/>
            <w:vAlign w:val="center"/>
          </w:tcPr>
          <w:p w14:paraId="1A08F172" w14:textId="5841FF3E" w:rsidR="007F21C7" w:rsidRPr="00A63468" w:rsidRDefault="007F21C7" w:rsidP="0006071A">
            <w:pPr>
              <w:ind w:right="66"/>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r w:rsidR="0074633E">
              <w:rPr>
                <w:rFonts w:ascii="Arial" w:eastAsia="Calibri" w:hAnsi="Arial" w:cs="Arial"/>
                <w:color w:val="000000"/>
                <w:sz w:val="16"/>
                <w:szCs w:val="16"/>
              </w:rPr>
              <w:t xml:space="preserve"> / -</w:t>
            </w:r>
          </w:p>
        </w:tc>
        <w:tc>
          <w:tcPr>
            <w:tcW w:w="1463" w:type="dxa"/>
            <w:shd w:val="clear" w:color="auto" w:fill="FFFFFF" w:themeFill="background1"/>
            <w:vAlign w:val="center"/>
          </w:tcPr>
          <w:p w14:paraId="64236F70" w14:textId="7D0C0404" w:rsidR="007F21C7" w:rsidRPr="00A63468" w:rsidRDefault="00766E49"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DB1A38" w:rsidRPr="00A63468" w14:paraId="596E0A12" w14:textId="77777777" w:rsidTr="0066574A">
        <w:trPr>
          <w:cnfStyle w:val="000000100000" w:firstRow="0" w:lastRow="0" w:firstColumn="0" w:lastColumn="0" w:oddVBand="0" w:evenVBand="0" w:oddHBand="1" w:evenHBand="0" w:firstRowFirstColumn="0" w:firstRowLastColumn="0" w:lastRowFirstColumn="0" w:lastRowLastColumn="0"/>
          <w:trHeight w:val="350"/>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78E35D9A" w14:textId="095A54C1" w:rsidR="00DB1A38" w:rsidRPr="0066574A" w:rsidRDefault="00DB1A38" w:rsidP="0006071A">
            <w:pPr>
              <w:jc w:val="center"/>
              <w:rPr>
                <w:rFonts w:eastAsia="Calibri" w:cs="Open Sans"/>
                <w:color w:val="000000" w:themeColor="text1"/>
                <w:sz w:val="16"/>
                <w:szCs w:val="16"/>
              </w:rPr>
            </w:pPr>
            <w:r w:rsidRPr="0066574A">
              <w:rPr>
                <w:rFonts w:eastAsia="Calibri" w:cs="Open Sans"/>
                <w:color w:val="000000" w:themeColor="text1"/>
                <w:sz w:val="16"/>
                <w:szCs w:val="16"/>
              </w:rPr>
              <w:t xml:space="preserve">Odsetek powierzchni </w:t>
            </w:r>
            <w:r w:rsidR="00A71813" w:rsidRPr="0066574A">
              <w:rPr>
                <w:rFonts w:eastAsia="Calibri" w:cs="Open Sans"/>
                <w:color w:val="000000" w:themeColor="text1"/>
                <w:sz w:val="16"/>
                <w:szCs w:val="16"/>
              </w:rPr>
              <w:t>Gminy</w:t>
            </w:r>
            <w:r w:rsidRPr="0066574A">
              <w:rPr>
                <w:rFonts w:eastAsia="Calibri" w:cs="Open Sans"/>
                <w:color w:val="000000" w:themeColor="text1"/>
                <w:sz w:val="16"/>
                <w:szCs w:val="16"/>
              </w:rPr>
              <w:t xml:space="preserve"> pokryty aktualnymi </w:t>
            </w:r>
            <w:proofErr w:type="spellStart"/>
            <w:r w:rsidRPr="0066574A">
              <w:rPr>
                <w:rFonts w:eastAsia="Calibri" w:cs="Open Sans"/>
                <w:color w:val="000000" w:themeColor="text1"/>
                <w:sz w:val="16"/>
                <w:szCs w:val="16"/>
              </w:rPr>
              <w:t>mpzp</w:t>
            </w:r>
            <w:proofErr w:type="spellEnd"/>
          </w:p>
        </w:tc>
        <w:tc>
          <w:tcPr>
            <w:tcW w:w="1252" w:type="dxa"/>
            <w:shd w:val="clear" w:color="auto" w:fill="FFFFFF" w:themeFill="background1"/>
            <w:vAlign w:val="center"/>
          </w:tcPr>
          <w:p w14:paraId="458ADE32" w14:textId="76A6268F" w:rsidR="00DB1A38" w:rsidRPr="00A63468" w:rsidRDefault="00DB1A38" w:rsidP="0006071A">
            <w:pPr>
              <w:ind w:right="71"/>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w:t>
            </w:r>
          </w:p>
        </w:tc>
        <w:tc>
          <w:tcPr>
            <w:tcW w:w="1154" w:type="dxa"/>
            <w:shd w:val="clear" w:color="auto" w:fill="FFFFFF" w:themeFill="background1"/>
            <w:vAlign w:val="center"/>
          </w:tcPr>
          <w:p w14:paraId="7B7B0ABD" w14:textId="5F223242" w:rsidR="00DB1A38" w:rsidRPr="00A63468" w:rsidRDefault="00DB1A38" w:rsidP="0006071A">
            <w:pPr>
              <w:ind w:right="66"/>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p>
        </w:tc>
        <w:tc>
          <w:tcPr>
            <w:tcW w:w="1463" w:type="dxa"/>
            <w:shd w:val="clear" w:color="auto" w:fill="FFFFFF" w:themeFill="background1"/>
            <w:vAlign w:val="center"/>
          </w:tcPr>
          <w:p w14:paraId="3A57E80D" w14:textId="01B616BE" w:rsidR="00DB1A38" w:rsidRPr="00A63468" w:rsidRDefault="00766E49"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DB1A38" w:rsidRPr="00A63468" w14:paraId="5F98914E" w14:textId="77777777" w:rsidTr="0066574A">
        <w:trPr>
          <w:trHeight w:val="350"/>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6D853C16" w14:textId="3BA5961C" w:rsidR="00DB1A38" w:rsidRPr="0066574A" w:rsidRDefault="00DB1A38" w:rsidP="0006071A">
            <w:pPr>
              <w:jc w:val="center"/>
              <w:rPr>
                <w:rFonts w:eastAsia="Calibri" w:cs="Open Sans"/>
                <w:color w:val="000000" w:themeColor="text1"/>
                <w:sz w:val="16"/>
                <w:szCs w:val="16"/>
              </w:rPr>
            </w:pPr>
            <w:r w:rsidRPr="0066574A">
              <w:rPr>
                <w:rFonts w:eastAsia="Calibri" w:cs="Open Sans"/>
                <w:color w:val="000000" w:themeColor="text1"/>
                <w:sz w:val="16"/>
                <w:szCs w:val="16"/>
              </w:rPr>
              <w:t>Liczba budynków</w:t>
            </w:r>
            <w:r w:rsidR="0074633E" w:rsidRPr="0066574A">
              <w:rPr>
                <w:rFonts w:eastAsia="Calibri" w:cs="Open Sans"/>
                <w:color w:val="000000" w:themeColor="text1"/>
                <w:sz w:val="16"/>
                <w:szCs w:val="16"/>
              </w:rPr>
              <w:t xml:space="preserve"> użyteczności </w:t>
            </w:r>
            <w:proofErr w:type="gramStart"/>
            <w:r w:rsidR="0074633E" w:rsidRPr="0066574A">
              <w:rPr>
                <w:rFonts w:eastAsia="Calibri" w:cs="Open Sans"/>
                <w:color w:val="000000" w:themeColor="text1"/>
                <w:sz w:val="16"/>
                <w:szCs w:val="16"/>
              </w:rPr>
              <w:t xml:space="preserve">publicznej </w:t>
            </w:r>
            <w:r w:rsidRPr="0066574A">
              <w:rPr>
                <w:rFonts w:eastAsia="Calibri" w:cs="Open Sans"/>
                <w:color w:val="000000" w:themeColor="text1"/>
                <w:sz w:val="16"/>
                <w:szCs w:val="16"/>
              </w:rPr>
              <w:t xml:space="preserve"> poddanych</w:t>
            </w:r>
            <w:proofErr w:type="gramEnd"/>
            <w:r w:rsidRPr="0066574A">
              <w:rPr>
                <w:rFonts w:eastAsia="Calibri" w:cs="Open Sans"/>
                <w:color w:val="000000" w:themeColor="text1"/>
                <w:sz w:val="16"/>
                <w:szCs w:val="16"/>
              </w:rPr>
              <w:t xml:space="preserve"> termomodernizacji</w:t>
            </w:r>
          </w:p>
        </w:tc>
        <w:tc>
          <w:tcPr>
            <w:tcW w:w="1252" w:type="dxa"/>
            <w:shd w:val="clear" w:color="auto" w:fill="FFFFFF" w:themeFill="background1"/>
            <w:vAlign w:val="center"/>
          </w:tcPr>
          <w:p w14:paraId="2B5F193F" w14:textId="15EBD8CD" w:rsidR="00DB1A38" w:rsidRPr="00A63468" w:rsidRDefault="00DB1A38"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szt.</w:t>
            </w:r>
          </w:p>
        </w:tc>
        <w:tc>
          <w:tcPr>
            <w:tcW w:w="1154" w:type="dxa"/>
            <w:shd w:val="clear" w:color="auto" w:fill="FFFFFF" w:themeFill="background1"/>
            <w:vAlign w:val="center"/>
          </w:tcPr>
          <w:p w14:paraId="7A584619" w14:textId="13E8EF7E" w:rsidR="00DB1A38" w:rsidRPr="00A63468" w:rsidRDefault="00DB1A38" w:rsidP="0006071A">
            <w:pPr>
              <w:ind w:right="66"/>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p>
        </w:tc>
        <w:tc>
          <w:tcPr>
            <w:tcW w:w="1463" w:type="dxa"/>
            <w:shd w:val="clear" w:color="auto" w:fill="FFFFFF" w:themeFill="background1"/>
            <w:vAlign w:val="center"/>
          </w:tcPr>
          <w:p w14:paraId="27862079" w14:textId="453FA8C5" w:rsidR="00DB1A38" w:rsidRPr="00A63468" w:rsidRDefault="00766E49"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DB1A38" w:rsidRPr="00A63468" w14:paraId="3398CF30" w14:textId="77777777" w:rsidTr="0066574A">
        <w:trPr>
          <w:cnfStyle w:val="000000100000" w:firstRow="0" w:lastRow="0" w:firstColumn="0" w:lastColumn="0" w:oddVBand="0" w:evenVBand="0" w:oddHBand="1" w:evenHBand="0" w:firstRowFirstColumn="0" w:firstRowLastColumn="0" w:lastRowFirstColumn="0" w:lastRowLastColumn="0"/>
          <w:trHeight w:val="350"/>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5716AD82" w14:textId="44D5B8F0" w:rsidR="00DB1A38" w:rsidRPr="0066574A" w:rsidRDefault="0074633E" w:rsidP="0006071A">
            <w:pPr>
              <w:jc w:val="center"/>
              <w:rPr>
                <w:rFonts w:eastAsia="Calibri" w:cs="Open Sans"/>
                <w:color w:val="000000" w:themeColor="text1"/>
                <w:sz w:val="16"/>
                <w:szCs w:val="16"/>
              </w:rPr>
            </w:pPr>
            <w:r w:rsidRPr="0066574A">
              <w:rPr>
                <w:rFonts w:eastAsia="Calibri" w:cs="Open Sans"/>
                <w:color w:val="000000" w:themeColor="text1"/>
                <w:sz w:val="16"/>
                <w:szCs w:val="16"/>
              </w:rPr>
              <w:t xml:space="preserve">Odsetek skanalizowania obszaru gminy </w:t>
            </w:r>
          </w:p>
        </w:tc>
        <w:tc>
          <w:tcPr>
            <w:tcW w:w="1252" w:type="dxa"/>
            <w:shd w:val="clear" w:color="auto" w:fill="FFFFFF" w:themeFill="background1"/>
            <w:vAlign w:val="center"/>
          </w:tcPr>
          <w:p w14:paraId="1C0B2A19" w14:textId="69FA2A15" w:rsidR="00DB1A38" w:rsidRPr="00A63468" w:rsidRDefault="0074633E"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w:t>
            </w:r>
          </w:p>
        </w:tc>
        <w:tc>
          <w:tcPr>
            <w:tcW w:w="1154" w:type="dxa"/>
            <w:shd w:val="clear" w:color="auto" w:fill="FFFFFF" w:themeFill="background1"/>
            <w:vAlign w:val="center"/>
          </w:tcPr>
          <w:p w14:paraId="735ABAB3" w14:textId="2615275D" w:rsidR="00DB1A38" w:rsidRPr="00A63468" w:rsidRDefault="0074633E" w:rsidP="0006071A">
            <w:pPr>
              <w:ind w:right="66"/>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74633E">
              <w:rPr>
                <w:rFonts w:ascii="Arial" w:eastAsia="Calibri" w:hAnsi="Arial" w:cs="Arial"/>
                <w:color w:val="000000"/>
                <w:sz w:val="16"/>
                <w:szCs w:val="16"/>
              </w:rPr>
              <w:t>↑</w:t>
            </w:r>
          </w:p>
        </w:tc>
        <w:tc>
          <w:tcPr>
            <w:tcW w:w="1463" w:type="dxa"/>
            <w:shd w:val="clear" w:color="auto" w:fill="FFFFFF" w:themeFill="background1"/>
            <w:vAlign w:val="center"/>
          </w:tcPr>
          <w:p w14:paraId="7AB95903" w14:textId="63C25E0E" w:rsidR="00DB1A38" w:rsidRPr="00A63468" w:rsidRDefault="00766E49"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DB1A38" w:rsidRPr="00A63468" w14:paraId="0E3F5934" w14:textId="77777777" w:rsidTr="0066574A">
        <w:trPr>
          <w:trHeight w:val="352"/>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08512B19" w14:textId="5D5942F3" w:rsidR="00DB1A38" w:rsidRPr="0066574A" w:rsidRDefault="00A71813" w:rsidP="0006071A">
            <w:pPr>
              <w:jc w:val="center"/>
              <w:rPr>
                <w:rFonts w:eastAsia="Calibri" w:cs="Open Sans"/>
                <w:color w:val="000000" w:themeColor="text1"/>
                <w:sz w:val="16"/>
                <w:szCs w:val="16"/>
              </w:rPr>
            </w:pPr>
            <w:r w:rsidRPr="0066574A">
              <w:rPr>
                <w:rFonts w:eastAsia="Calibri" w:cs="Open Sans"/>
                <w:color w:val="000000" w:themeColor="text1"/>
                <w:sz w:val="16"/>
                <w:szCs w:val="16"/>
              </w:rPr>
              <w:t>Liczba przydomowych oczyszczalni ścieków</w:t>
            </w:r>
          </w:p>
        </w:tc>
        <w:tc>
          <w:tcPr>
            <w:tcW w:w="1252" w:type="dxa"/>
            <w:shd w:val="clear" w:color="auto" w:fill="FFFFFF" w:themeFill="background1"/>
            <w:vAlign w:val="center"/>
          </w:tcPr>
          <w:p w14:paraId="2CEF1C93" w14:textId="652BE196" w:rsidR="00DB1A38" w:rsidRPr="00A63468" w:rsidRDefault="00A71813" w:rsidP="0006071A">
            <w:pPr>
              <w:ind w:right="68"/>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szt.</w:t>
            </w:r>
          </w:p>
        </w:tc>
        <w:tc>
          <w:tcPr>
            <w:tcW w:w="1154" w:type="dxa"/>
            <w:shd w:val="clear" w:color="auto" w:fill="FFFFFF" w:themeFill="background1"/>
            <w:vAlign w:val="center"/>
          </w:tcPr>
          <w:p w14:paraId="6C27F99C" w14:textId="21DB167C" w:rsidR="00DB1A38" w:rsidRPr="00A63468" w:rsidRDefault="0074633E" w:rsidP="0006071A">
            <w:pPr>
              <w:ind w:right="66"/>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Pr>
                <w:rFonts w:ascii="Arial" w:eastAsia="Calibri" w:hAnsi="Arial" w:cs="Arial"/>
                <w:color w:val="000000"/>
                <w:sz w:val="16"/>
                <w:szCs w:val="16"/>
              </w:rPr>
              <w:t xml:space="preserve"> -</w:t>
            </w:r>
          </w:p>
        </w:tc>
        <w:tc>
          <w:tcPr>
            <w:tcW w:w="1463" w:type="dxa"/>
            <w:shd w:val="clear" w:color="auto" w:fill="FFFFFF" w:themeFill="background1"/>
            <w:vAlign w:val="center"/>
          </w:tcPr>
          <w:p w14:paraId="549FB714" w14:textId="5ADBD2CC" w:rsidR="00DB1A38" w:rsidRPr="00A63468" w:rsidRDefault="00766E49"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A71813" w:rsidRPr="00A63468" w14:paraId="5DF17CE3" w14:textId="77777777" w:rsidTr="0066574A">
        <w:trPr>
          <w:cnfStyle w:val="000000100000" w:firstRow="0" w:lastRow="0" w:firstColumn="0" w:lastColumn="0" w:oddVBand="0" w:evenVBand="0" w:oddHBand="1" w:evenHBand="0" w:firstRowFirstColumn="0" w:firstRowLastColumn="0" w:lastRowFirstColumn="0" w:lastRowLastColumn="0"/>
          <w:trHeight w:val="352"/>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51A15F4D" w14:textId="63865D48" w:rsidR="00A71813" w:rsidRPr="0066574A" w:rsidRDefault="00A71813" w:rsidP="0006071A">
            <w:pPr>
              <w:jc w:val="center"/>
              <w:rPr>
                <w:rFonts w:eastAsia="Calibri" w:cs="Open Sans"/>
                <w:color w:val="000000" w:themeColor="text1"/>
                <w:sz w:val="16"/>
                <w:szCs w:val="16"/>
              </w:rPr>
            </w:pPr>
            <w:r w:rsidRPr="0066574A">
              <w:rPr>
                <w:rFonts w:eastAsia="Calibri" w:cs="Open Sans"/>
                <w:color w:val="000000" w:themeColor="text1"/>
                <w:sz w:val="16"/>
                <w:szCs w:val="16"/>
              </w:rPr>
              <w:t>Liczba zbiorników bezodpływowych</w:t>
            </w:r>
          </w:p>
        </w:tc>
        <w:tc>
          <w:tcPr>
            <w:tcW w:w="1252" w:type="dxa"/>
            <w:shd w:val="clear" w:color="auto" w:fill="FFFFFF" w:themeFill="background1"/>
            <w:vAlign w:val="center"/>
          </w:tcPr>
          <w:p w14:paraId="36D1F25A" w14:textId="0A339C40" w:rsidR="00A71813" w:rsidRPr="00A63468" w:rsidRDefault="00A71813" w:rsidP="0006071A">
            <w:pPr>
              <w:ind w:right="68"/>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szt.</w:t>
            </w:r>
          </w:p>
        </w:tc>
        <w:tc>
          <w:tcPr>
            <w:tcW w:w="1154" w:type="dxa"/>
            <w:shd w:val="clear" w:color="auto" w:fill="FFFFFF" w:themeFill="background1"/>
            <w:vAlign w:val="center"/>
          </w:tcPr>
          <w:p w14:paraId="2F4B3752" w14:textId="351D53CF" w:rsidR="00A71813" w:rsidRPr="00A63468" w:rsidRDefault="00A71813" w:rsidP="0006071A">
            <w:pPr>
              <w:ind w:right="66"/>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p>
        </w:tc>
        <w:tc>
          <w:tcPr>
            <w:tcW w:w="1463" w:type="dxa"/>
            <w:shd w:val="clear" w:color="auto" w:fill="FFFFFF" w:themeFill="background1"/>
            <w:vAlign w:val="center"/>
          </w:tcPr>
          <w:p w14:paraId="73960958" w14:textId="27088514" w:rsidR="00A71813" w:rsidRPr="00A63468" w:rsidRDefault="00766E49"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DB1A38" w:rsidRPr="00A63468" w14:paraId="50446BA3" w14:textId="77777777" w:rsidTr="0066574A">
        <w:trPr>
          <w:trHeight w:val="352"/>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2F4DD8B0" w14:textId="77777777" w:rsidR="00DB1A38" w:rsidRPr="0066574A" w:rsidRDefault="00DB1A38" w:rsidP="0006071A">
            <w:pPr>
              <w:jc w:val="center"/>
              <w:rPr>
                <w:rFonts w:eastAsia="Calibri" w:cs="Open Sans"/>
                <w:color w:val="000000" w:themeColor="text1"/>
                <w:sz w:val="16"/>
                <w:szCs w:val="16"/>
              </w:rPr>
            </w:pPr>
            <w:r w:rsidRPr="0066574A">
              <w:rPr>
                <w:rFonts w:eastAsia="Calibri" w:cs="Open Sans"/>
                <w:color w:val="000000" w:themeColor="text1"/>
                <w:sz w:val="16"/>
                <w:szCs w:val="16"/>
              </w:rPr>
              <w:t>Przeprowadzania okresowych kontroli częstotliwości i sposobu pozbywania się osadów ściekowych</w:t>
            </w:r>
          </w:p>
        </w:tc>
        <w:tc>
          <w:tcPr>
            <w:tcW w:w="1252" w:type="dxa"/>
            <w:shd w:val="clear" w:color="auto" w:fill="FFFFFF" w:themeFill="background1"/>
            <w:vAlign w:val="center"/>
          </w:tcPr>
          <w:p w14:paraId="587EA5A3" w14:textId="77777777" w:rsidR="00DB1A38" w:rsidRPr="00A63468" w:rsidRDefault="00DB1A38" w:rsidP="0006071A">
            <w:pPr>
              <w:ind w:right="68"/>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szt.</w:t>
            </w:r>
          </w:p>
        </w:tc>
        <w:tc>
          <w:tcPr>
            <w:tcW w:w="1154" w:type="dxa"/>
            <w:shd w:val="clear" w:color="auto" w:fill="FFFFFF" w:themeFill="background1"/>
            <w:vAlign w:val="center"/>
          </w:tcPr>
          <w:p w14:paraId="0DA545EB" w14:textId="588FFE6E" w:rsidR="00DB1A38" w:rsidRPr="00A63468" w:rsidRDefault="0074633E" w:rsidP="0006071A">
            <w:pPr>
              <w:ind w:right="66"/>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Pr>
                <w:rFonts w:eastAsia="Calibri" w:cs="Open Sans"/>
                <w:color w:val="000000"/>
                <w:sz w:val="16"/>
                <w:szCs w:val="16"/>
              </w:rPr>
              <w:t>-</w:t>
            </w:r>
          </w:p>
        </w:tc>
        <w:tc>
          <w:tcPr>
            <w:tcW w:w="1463" w:type="dxa"/>
            <w:shd w:val="clear" w:color="auto" w:fill="FFFFFF" w:themeFill="background1"/>
            <w:vAlign w:val="center"/>
          </w:tcPr>
          <w:p w14:paraId="18780AD6" w14:textId="4AC084BD" w:rsidR="00DB1A38" w:rsidRPr="00A63468" w:rsidRDefault="00766E49"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796D0F" w:rsidRPr="00A63468" w14:paraId="01FB2E29" w14:textId="77777777" w:rsidTr="0066574A">
        <w:trPr>
          <w:cnfStyle w:val="000000100000" w:firstRow="0" w:lastRow="0" w:firstColumn="0" w:lastColumn="0" w:oddVBand="0" w:evenVBand="0" w:oddHBand="1" w:evenHBand="0" w:firstRowFirstColumn="0" w:firstRowLastColumn="0" w:lastRowFirstColumn="0" w:lastRowLastColumn="0"/>
          <w:trHeight w:val="352"/>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2CCC3792" w14:textId="39CFB158" w:rsidR="00796D0F" w:rsidRPr="0066574A" w:rsidRDefault="00796D0F" w:rsidP="0006071A">
            <w:pPr>
              <w:jc w:val="center"/>
              <w:rPr>
                <w:rFonts w:eastAsia="Calibri" w:cs="Open Sans"/>
                <w:color w:val="000000" w:themeColor="text1"/>
                <w:sz w:val="16"/>
                <w:szCs w:val="16"/>
              </w:rPr>
            </w:pPr>
            <w:r w:rsidRPr="0066574A">
              <w:rPr>
                <w:rFonts w:eastAsia="Calibri" w:cs="Open Sans"/>
                <w:color w:val="000000" w:themeColor="text1"/>
                <w:sz w:val="16"/>
                <w:szCs w:val="16"/>
              </w:rPr>
              <w:lastRenderedPageBreak/>
              <w:t>Ilość odpadów zebranych w sposób selektywny</w:t>
            </w:r>
          </w:p>
        </w:tc>
        <w:tc>
          <w:tcPr>
            <w:tcW w:w="1252" w:type="dxa"/>
            <w:shd w:val="clear" w:color="auto" w:fill="FFFFFF" w:themeFill="background1"/>
            <w:vAlign w:val="center"/>
          </w:tcPr>
          <w:p w14:paraId="317CB4D5" w14:textId="1B232473" w:rsidR="00796D0F" w:rsidRPr="00A63468" w:rsidRDefault="00796D0F" w:rsidP="0006071A">
            <w:pPr>
              <w:ind w:right="68"/>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proofErr w:type="spellStart"/>
            <w:r w:rsidRPr="00A63468">
              <w:rPr>
                <w:rFonts w:eastAsia="Calibri" w:cs="Open Sans"/>
                <w:color w:val="000000"/>
                <w:sz w:val="16"/>
                <w:szCs w:val="16"/>
              </w:rPr>
              <w:t>Mg</w:t>
            </w:r>
            <w:proofErr w:type="spellEnd"/>
          </w:p>
        </w:tc>
        <w:tc>
          <w:tcPr>
            <w:tcW w:w="1154" w:type="dxa"/>
            <w:shd w:val="clear" w:color="auto" w:fill="FFFFFF" w:themeFill="background1"/>
            <w:vAlign w:val="center"/>
          </w:tcPr>
          <w:p w14:paraId="18320C39" w14:textId="64767051" w:rsidR="00796D0F" w:rsidRPr="00A63468" w:rsidRDefault="00796D0F" w:rsidP="0006071A">
            <w:pPr>
              <w:ind w:right="66"/>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p>
        </w:tc>
        <w:tc>
          <w:tcPr>
            <w:tcW w:w="1463" w:type="dxa"/>
            <w:shd w:val="clear" w:color="auto" w:fill="FFFFFF" w:themeFill="background1"/>
            <w:vAlign w:val="center"/>
          </w:tcPr>
          <w:p w14:paraId="530BAD10" w14:textId="3394DA84" w:rsidR="00796D0F" w:rsidRPr="00A63468" w:rsidRDefault="00766E49"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796D0F" w:rsidRPr="00A63468" w14:paraId="781E0F53" w14:textId="77777777" w:rsidTr="0066574A">
        <w:trPr>
          <w:trHeight w:val="352"/>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6BE23962" w14:textId="25471BD8" w:rsidR="00796D0F" w:rsidRPr="0066574A" w:rsidRDefault="005E4527" w:rsidP="0006071A">
            <w:pPr>
              <w:jc w:val="center"/>
              <w:rPr>
                <w:rFonts w:eastAsia="Calibri" w:cs="Open Sans"/>
                <w:color w:val="000000" w:themeColor="text1"/>
                <w:sz w:val="16"/>
                <w:szCs w:val="16"/>
              </w:rPr>
            </w:pPr>
            <w:r w:rsidRPr="0066574A">
              <w:rPr>
                <w:rFonts w:eastAsia="Calibri" w:cs="Open Sans"/>
                <w:color w:val="000000" w:themeColor="text1"/>
                <w:sz w:val="16"/>
                <w:szCs w:val="16"/>
              </w:rPr>
              <w:t xml:space="preserve">Klasa jakości powietrza dla poziomu docelowego </w:t>
            </w:r>
            <w:proofErr w:type="spellStart"/>
            <w:r w:rsidRPr="0066574A">
              <w:rPr>
                <w:rFonts w:eastAsia="Calibri" w:cs="Open Sans"/>
                <w:color w:val="000000" w:themeColor="text1"/>
                <w:sz w:val="16"/>
                <w:szCs w:val="16"/>
              </w:rPr>
              <w:t>benzo</w:t>
            </w:r>
            <w:proofErr w:type="spellEnd"/>
            <w:r w:rsidRPr="0066574A">
              <w:rPr>
                <w:rFonts w:eastAsia="Calibri" w:cs="Open Sans"/>
                <w:color w:val="000000" w:themeColor="text1"/>
                <w:sz w:val="16"/>
                <w:szCs w:val="16"/>
              </w:rPr>
              <w:t>(α)</w:t>
            </w:r>
            <w:proofErr w:type="spellStart"/>
            <w:r w:rsidRPr="0066574A">
              <w:rPr>
                <w:rFonts w:eastAsia="Calibri" w:cs="Open Sans"/>
                <w:color w:val="000000" w:themeColor="text1"/>
                <w:sz w:val="16"/>
                <w:szCs w:val="16"/>
              </w:rPr>
              <w:t>pirenu</w:t>
            </w:r>
            <w:proofErr w:type="spellEnd"/>
            <w:r w:rsidRPr="0066574A">
              <w:rPr>
                <w:rFonts w:eastAsia="Calibri" w:cs="Open Sans"/>
                <w:color w:val="000000" w:themeColor="text1"/>
                <w:sz w:val="16"/>
                <w:szCs w:val="16"/>
              </w:rPr>
              <w:t xml:space="preserve"> (rok) oraz pyłu zawieszonego PM2,5 w strefie łódzkiej</w:t>
            </w:r>
          </w:p>
        </w:tc>
        <w:tc>
          <w:tcPr>
            <w:tcW w:w="1252" w:type="dxa"/>
            <w:shd w:val="clear" w:color="auto" w:fill="FFFFFF" w:themeFill="background1"/>
            <w:vAlign w:val="center"/>
          </w:tcPr>
          <w:p w14:paraId="60C05764" w14:textId="6E07325C" w:rsidR="00796D0F" w:rsidRPr="00A63468" w:rsidRDefault="005E4527" w:rsidP="0006071A">
            <w:pPr>
              <w:ind w:right="68"/>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Pr>
                <w:rFonts w:eastAsia="Calibri" w:cs="Open Sans"/>
                <w:color w:val="000000"/>
                <w:sz w:val="16"/>
                <w:szCs w:val="16"/>
              </w:rPr>
              <w:t>A/B/C/D1/D2</w:t>
            </w:r>
          </w:p>
        </w:tc>
        <w:tc>
          <w:tcPr>
            <w:tcW w:w="1154" w:type="dxa"/>
            <w:shd w:val="clear" w:color="auto" w:fill="FFFFFF" w:themeFill="background1"/>
            <w:vAlign w:val="center"/>
          </w:tcPr>
          <w:p w14:paraId="4DE57BA8" w14:textId="1A68CF2C" w:rsidR="00796D0F" w:rsidRPr="00A63468" w:rsidRDefault="005E4527" w:rsidP="0006071A">
            <w:pPr>
              <w:ind w:right="66"/>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p>
        </w:tc>
        <w:tc>
          <w:tcPr>
            <w:tcW w:w="1463" w:type="dxa"/>
            <w:shd w:val="clear" w:color="auto" w:fill="FFFFFF" w:themeFill="background1"/>
            <w:vAlign w:val="center"/>
          </w:tcPr>
          <w:p w14:paraId="77C5BE2F" w14:textId="3DAD201B" w:rsidR="00796D0F" w:rsidRPr="00A63468" w:rsidRDefault="00766E49"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796D0F" w:rsidRPr="00A63468" w14:paraId="6F886E12" w14:textId="77777777" w:rsidTr="0066574A">
        <w:trPr>
          <w:cnfStyle w:val="000000100000" w:firstRow="0" w:lastRow="0" w:firstColumn="0" w:lastColumn="0" w:oddVBand="0" w:evenVBand="0" w:oddHBand="1" w:evenHBand="0" w:firstRowFirstColumn="0" w:firstRowLastColumn="0" w:lastRowFirstColumn="0" w:lastRowLastColumn="0"/>
          <w:trHeight w:val="589"/>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319AFE71" w14:textId="3A66E905" w:rsidR="00796D0F" w:rsidRPr="0066574A" w:rsidRDefault="00796D0F" w:rsidP="0006071A">
            <w:pPr>
              <w:jc w:val="center"/>
              <w:rPr>
                <w:rFonts w:eastAsia="Calibri" w:cs="Open Sans"/>
                <w:color w:val="000000" w:themeColor="text1"/>
                <w:sz w:val="16"/>
                <w:szCs w:val="16"/>
              </w:rPr>
            </w:pPr>
            <w:r w:rsidRPr="0066574A">
              <w:rPr>
                <w:rFonts w:eastAsia="Calibri" w:cs="Open Sans"/>
                <w:color w:val="000000" w:themeColor="text1"/>
                <w:sz w:val="16"/>
                <w:szCs w:val="16"/>
              </w:rPr>
              <w:t>Stanu jakości wód powierzchniowych</w:t>
            </w:r>
          </w:p>
        </w:tc>
        <w:tc>
          <w:tcPr>
            <w:tcW w:w="1252" w:type="dxa"/>
            <w:shd w:val="clear" w:color="auto" w:fill="FFFFFF" w:themeFill="background1"/>
            <w:vAlign w:val="center"/>
          </w:tcPr>
          <w:p w14:paraId="221FF44B" w14:textId="77777777" w:rsidR="00796D0F" w:rsidRPr="00A63468" w:rsidRDefault="00796D0F" w:rsidP="0006071A">
            <w:pPr>
              <w:ind w:right="65"/>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zły/dobry</w:t>
            </w:r>
          </w:p>
        </w:tc>
        <w:tc>
          <w:tcPr>
            <w:tcW w:w="1154" w:type="dxa"/>
            <w:shd w:val="clear" w:color="auto" w:fill="FFFFFF" w:themeFill="background1"/>
            <w:vAlign w:val="center"/>
          </w:tcPr>
          <w:p w14:paraId="3EEBA069" w14:textId="77777777" w:rsidR="00796D0F" w:rsidRPr="00A63468" w:rsidRDefault="00796D0F" w:rsidP="0006071A">
            <w:pPr>
              <w:ind w:right="66"/>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p>
        </w:tc>
        <w:tc>
          <w:tcPr>
            <w:tcW w:w="1463" w:type="dxa"/>
            <w:shd w:val="clear" w:color="auto" w:fill="FFFFFF" w:themeFill="background1"/>
            <w:vAlign w:val="center"/>
          </w:tcPr>
          <w:p w14:paraId="7075BAB4" w14:textId="6E01ACDE" w:rsidR="00796D0F" w:rsidRPr="00A63468" w:rsidRDefault="00766E49"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3F6B46" w:rsidRPr="00A63468" w14:paraId="5D4CD88C" w14:textId="77777777" w:rsidTr="0066574A">
        <w:trPr>
          <w:trHeight w:val="589"/>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616EA59B" w14:textId="40E8B4A5" w:rsidR="003F6B46" w:rsidRPr="0066574A" w:rsidRDefault="003F6B46" w:rsidP="0006071A">
            <w:pPr>
              <w:jc w:val="center"/>
              <w:rPr>
                <w:rFonts w:eastAsia="Calibri" w:cs="Open Sans"/>
                <w:color w:val="000000" w:themeColor="text1"/>
                <w:sz w:val="16"/>
                <w:szCs w:val="16"/>
              </w:rPr>
            </w:pPr>
            <w:r w:rsidRPr="0066574A">
              <w:rPr>
                <w:rFonts w:eastAsia="Calibri" w:cs="Open Sans"/>
                <w:color w:val="000000" w:themeColor="text1"/>
                <w:sz w:val="16"/>
                <w:szCs w:val="16"/>
              </w:rPr>
              <w:t xml:space="preserve">Stan jakości wód podziemnych </w:t>
            </w:r>
          </w:p>
        </w:tc>
        <w:tc>
          <w:tcPr>
            <w:tcW w:w="1252" w:type="dxa"/>
            <w:shd w:val="clear" w:color="auto" w:fill="FFFFFF" w:themeFill="background1"/>
            <w:vAlign w:val="center"/>
          </w:tcPr>
          <w:p w14:paraId="6CD40C57" w14:textId="5087E9A9" w:rsidR="003F6B46" w:rsidRPr="00A63468" w:rsidRDefault="003F6B46" w:rsidP="0006071A">
            <w:pPr>
              <w:ind w:right="65"/>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Pr>
                <w:rFonts w:eastAsia="Calibri" w:cs="Open Sans"/>
                <w:color w:val="000000"/>
                <w:sz w:val="16"/>
                <w:szCs w:val="16"/>
              </w:rPr>
              <w:t xml:space="preserve">zły/dobry </w:t>
            </w:r>
          </w:p>
        </w:tc>
        <w:tc>
          <w:tcPr>
            <w:tcW w:w="1154" w:type="dxa"/>
            <w:shd w:val="clear" w:color="auto" w:fill="FFFFFF" w:themeFill="background1"/>
            <w:vAlign w:val="center"/>
          </w:tcPr>
          <w:p w14:paraId="1DEA4810" w14:textId="2419A471" w:rsidR="003F6B46" w:rsidRPr="00A63468" w:rsidRDefault="003F6B46" w:rsidP="0006071A">
            <w:pPr>
              <w:ind w:right="66"/>
              <w:jc w:val="center"/>
              <w:cnfStyle w:val="000000000000" w:firstRow="0" w:lastRow="0" w:firstColumn="0" w:lastColumn="0" w:oddVBand="0" w:evenVBand="0" w:oddHBand="0" w:evenHBand="0" w:firstRowFirstColumn="0" w:firstRowLastColumn="0" w:lastRowFirstColumn="0" w:lastRowLastColumn="0"/>
              <w:rPr>
                <w:rFonts w:ascii="Arial" w:eastAsia="Calibri" w:hAnsi="Arial" w:cs="Arial"/>
                <w:color w:val="000000"/>
                <w:sz w:val="16"/>
                <w:szCs w:val="16"/>
              </w:rPr>
            </w:pPr>
            <w:r w:rsidRPr="003F6B46">
              <w:rPr>
                <w:rFonts w:ascii="Arial" w:eastAsia="Calibri" w:hAnsi="Arial" w:cs="Arial"/>
                <w:color w:val="000000"/>
                <w:sz w:val="16"/>
                <w:szCs w:val="16"/>
              </w:rPr>
              <w:t>↑</w:t>
            </w:r>
          </w:p>
        </w:tc>
        <w:tc>
          <w:tcPr>
            <w:tcW w:w="1463" w:type="dxa"/>
            <w:shd w:val="clear" w:color="auto" w:fill="FFFFFF" w:themeFill="background1"/>
            <w:vAlign w:val="center"/>
          </w:tcPr>
          <w:p w14:paraId="3FDB5B5D" w14:textId="547E8CB0" w:rsidR="003F6B46" w:rsidRPr="00A63468" w:rsidRDefault="003F6B46"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3F6B46">
              <w:rPr>
                <w:rFonts w:eastAsia="Calibri" w:cs="Open Sans"/>
                <w:color w:val="000000"/>
                <w:sz w:val="16"/>
                <w:szCs w:val="16"/>
              </w:rPr>
              <w:t>raz na rok</w:t>
            </w:r>
          </w:p>
        </w:tc>
      </w:tr>
      <w:tr w:rsidR="00796D0F" w:rsidRPr="00A63468" w14:paraId="74992F5F" w14:textId="77777777" w:rsidTr="0066574A">
        <w:trPr>
          <w:cnfStyle w:val="000000100000" w:firstRow="0" w:lastRow="0" w:firstColumn="0" w:lastColumn="0" w:oddVBand="0" w:evenVBand="0" w:oddHBand="1" w:evenHBand="0" w:firstRowFirstColumn="0" w:firstRowLastColumn="0" w:lastRowFirstColumn="0" w:lastRowLastColumn="0"/>
          <w:trHeight w:val="353"/>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649ECACD" w14:textId="18606013" w:rsidR="00796D0F" w:rsidRPr="0066574A" w:rsidRDefault="00796D0F" w:rsidP="0006071A">
            <w:pPr>
              <w:jc w:val="center"/>
              <w:rPr>
                <w:rFonts w:eastAsia="Calibri" w:cs="Open Sans"/>
                <w:color w:val="000000" w:themeColor="text1"/>
                <w:sz w:val="16"/>
                <w:szCs w:val="16"/>
              </w:rPr>
            </w:pPr>
            <w:r w:rsidRPr="0066574A">
              <w:rPr>
                <w:rFonts w:eastAsia="Calibri" w:cs="Open Sans"/>
                <w:color w:val="000000" w:themeColor="text1"/>
                <w:sz w:val="16"/>
                <w:szCs w:val="16"/>
              </w:rPr>
              <w:t xml:space="preserve">Liczba nowych </w:t>
            </w:r>
            <w:proofErr w:type="spellStart"/>
            <w:r w:rsidRPr="0066574A">
              <w:rPr>
                <w:rFonts w:eastAsia="Calibri" w:cs="Open Sans"/>
                <w:color w:val="000000" w:themeColor="text1"/>
                <w:sz w:val="16"/>
                <w:szCs w:val="16"/>
              </w:rPr>
              <w:t>nasadzeń</w:t>
            </w:r>
            <w:proofErr w:type="spellEnd"/>
            <w:r w:rsidRPr="0066574A">
              <w:rPr>
                <w:rFonts w:eastAsia="Calibri" w:cs="Open Sans"/>
                <w:color w:val="000000" w:themeColor="text1"/>
                <w:sz w:val="16"/>
                <w:szCs w:val="16"/>
              </w:rPr>
              <w:t xml:space="preserve"> drzew i krzewów </w:t>
            </w:r>
          </w:p>
        </w:tc>
        <w:tc>
          <w:tcPr>
            <w:tcW w:w="1252" w:type="dxa"/>
            <w:shd w:val="clear" w:color="auto" w:fill="FFFFFF" w:themeFill="background1"/>
            <w:vAlign w:val="center"/>
          </w:tcPr>
          <w:p w14:paraId="3AD6FF7A" w14:textId="53FCAD93" w:rsidR="00796D0F" w:rsidRPr="00A63468" w:rsidRDefault="00796D0F" w:rsidP="0006071A">
            <w:pPr>
              <w:ind w:right="71"/>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w:t>
            </w:r>
          </w:p>
        </w:tc>
        <w:tc>
          <w:tcPr>
            <w:tcW w:w="1154" w:type="dxa"/>
            <w:shd w:val="clear" w:color="auto" w:fill="FFFFFF" w:themeFill="background1"/>
            <w:vAlign w:val="center"/>
          </w:tcPr>
          <w:p w14:paraId="6513BF76" w14:textId="1F9BC5DC" w:rsidR="00796D0F" w:rsidRPr="00A63468" w:rsidRDefault="00796D0F" w:rsidP="0006071A">
            <w:pPr>
              <w:ind w:right="66"/>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p>
        </w:tc>
        <w:tc>
          <w:tcPr>
            <w:tcW w:w="1463" w:type="dxa"/>
            <w:shd w:val="clear" w:color="auto" w:fill="FFFFFF" w:themeFill="background1"/>
            <w:vAlign w:val="center"/>
          </w:tcPr>
          <w:p w14:paraId="41A51165" w14:textId="7E17B5AF" w:rsidR="00796D0F" w:rsidRPr="00A63468" w:rsidRDefault="00766E49"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796D0F" w:rsidRPr="00A63468" w14:paraId="40D35DE1" w14:textId="77777777" w:rsidTr="0066574A">
        <w:trPr>
          <w:trHeight w:val="589"/>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74812292" w14:textId="3D3EB6B2" w:rsidR="00796D0F" w:rsidRPr="0066574A" w:rsidRDefault="00796D0F" w:rsidP="0006071A">
            <w:pPr>
              <w:jc w:val="center"/>
              <w:rPr>
                <w:rFonts w:eastAsia="Calibri" w:cs="Open Sans"/>
                <w:color w:val="000000" w:themeColor="text1"/>
                <w:sz w:val="16"/>
                <w:szCs w:val="16"/>
              </w:rPr>
            </w:pPr>
            <w:r w:rsidRPr="0066574A">
              <w:rPr>
                <w:rFonts w:eastAsia="Calibri" w:cs="Open Sans"/>
                <w:color w:val="000000" w:themeColor="text1"/>
                <w:sz w:val="16"/>
                <w:szCs w:val="16"/>
              </w:rPr>
              <w:t>Powierzchnia powstałych, urządzonych lub zmodernizowanych terenów zieleni</w:t>
            </w:r>
          </w:p>
        </w:tc>
        <w:tc>
          <w:tcPr>
            <w:tcW w:w="1252" w:type="dxa"/>
            <w:shd w:val="clear" w:color="auto" w:fill="FFFFFF" w:themeFill="background1"/>
            <w:vAlign w:val="center"/>
          </w:tcPr>
          <w:p w14:paraId="19183D91" w14:textId="275B6AE7" w:rsidR="00796D0F" w:rsidRPr="00A63468" w:rsidRDefault="00796D0F" w:rsidP="0006071A">
            <w:pPr>
              <w:ind w:right="70"/>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ha</w:t>
            </w:r>
          </w:p>
        </w:tc>
        <w:tc>
          <w:tcPr>
            <w:tcW w:w="1154" w:type="dxa"/>
            <w:shd w:val="clear" w:color="auto" w:fill="FFFFFF" w:themeFill="background1"/>
            <w:vAlign w:val="center"/>
          </w:tcPr>
          <w:p w14:paraId="51FEA756" w14:textId="7920F03D" w:rsidR="00796D0F" w:rsidRPr="00A63468" w:rsidRDefault="00796D0F" w:rsidP="0006071A">
            <w:pPr>
              <w:ind w:right="66"/>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p>
        </w:tc>
        <w:tc>
          <w:tcPr>
            <w:tcW w:w="1463" w:type="dxa"/>
            <w:shd w:val="clear" w:color="auto" w:fill="FFFFFF" w:themeFill="background1"/>
            <w:vAlign w:val="center"/>
          </w:tcPr>
          <w:p w14:paraId="316668E8" w14:textId="480BC60A" w:rsidR="00796D0F" w:rsidRPr="00A63468" w:rsidRDefault="00766E49"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796D0F" w:rsidRPr="00A63468" w14:paraId="4C318412" w14:textId="77777777" w:rsidTr="0066574A">
        <w:trPr>
          <w:cnfStyle w:val="000000100000" w:firstRow="0" w:lastRow="0" w:firstColumn="0" w:lastColumn="0" w:oddVBand="0" w:evenVBand="0" w:oddHBand="1" w:evenHBand="0" w:firstRowFirstColumn="0" w:firstRowLastColumn="0" w:lastRowFirstColumn="0" w:lastRowLastColumn="0"/>
          <w:trHeight w:val="352"/>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07C5532A" w14:textId="65C4AC6C" w:rsidR="00796D0F" w:rsidRPr="0066574A" w:rsidRDefault="00796D0F" w:rsidP="0006071A">
            <w:pPr>
              <w:jc w:val="center"/>
              <w:rPr>
                <w:rFonts w:eastAsia="Calibri" w:cs="Open Sans"/>
                <w:color w:val="000000" w:themeColor="text1"/>
                <w:sz w:val="16"/>
                <w:szCs w:val="16"/>
              </w:rPr>
            </w:pPr>
            <w:r w:rsidRPr="0066574A">
              <w:rPr>
                <w:rFonts w:eastAsia="Calibri" w:cs="Open Sans"/>
                <w:color w:val="000000" w:themeColor="text1"/>
                <w:sz w:val="16"/>
                <w:szCs w:val="16"/>
              </w:rPr>
              <w:t xml:space="preserve">Udział terenów zieleni w powierzchni </w:t>
            </w:r>
            <w:r w:rsidR="0006071A" w:rsidRPr="0066574A">
              <w:rPr>
                <w:rFonts w:eastAsia="Calibri" w:cs="Open Sans"/>
                <w:color w:val="000000" w:themeColor="text1"/>
                <w:sz w:val="16"/>
                <w:szCs w:val="16"/>
              </w:rPr>
              <w:t>Gminy</w:t>
            </w:r>
          </w:p>
        </w:tc>
        <w:tc>
          <w:tcPr>
            <w:tcW w:w="1252" w:type="dxa"/>
            <w:shd w:val="clear" w:color="auto" w:fill="FFFFFF" w:themeFill="background1"/>
            <w:vAlign w:val="center"/>
          </w:tcPr>
          <w:p w14:paraId="38141E3E" w14:textId="35EC5828" w:rsidR="00796D0F" w:rsidRPr="00A63468" w:rsidRDefault="00796D0F" w:rsidP="0006071A">
            <w:pPr>
              <w:ind w:right="71"/>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w:t>
            </w:r>
          </w:p>
        </w:tc>
        <w:tc>
          <w:tcPr>
            <w:tcW w:w="1154" w:type="dxa"/>
            <w:shd w:val="clear" w:color="auto" w:fill="FFFFFF" w:themeFill="background1"/>
            <w:vAlign w:val="center"/>
          </w:tcPr>
          <w:p w14:paraId="76D8FBE6" w14:textId="1E694BAC" w:rsidR="00796D0F" w:rsidRPr="00A63468" w:rsidRDefault="00796D0F" w:rsidP="0006071A">
            <w:pPr>
              <w:ind w:right="66"/>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r w:rsidR="003F6B46">
              <w:rPr>
                <w:rFonts w:ascii="Arial" w:eastAsia="Calibri" w:hAnsi="Arial" w:cs="Arial"/>
                <w:color w:val="000000"/>
                <w:sz w:val="16"/>
                <w:szCs w:val="16"/>
              </w:rPr>
              <w:t xml:space="preserve"> / -</w:t>
            </w:r>
          </w:p>
        </w:tc>
        <w:tc>
          <w:tcPr>
            <w:tcW w:w="1463" w:type="dxa"/>
            <w:shd w:val="clear" w:color="auto" w:fill="FFFFFF" w:themeFill="background1"/>
            <w:vAlign w:val="center"/>
          </w:tcPr>
          <w:p w14:paraId="7D449C6A" w14:textId="3BEE605E" w:rsidR="00796D0F" w:rsidRPr="00A63468" w:rsidRDefault="00766E49"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796D0F" w:rsidRPr="00A63468" w14:paraId="5FA67626" w14:textId="77777777" w:rsidTr="0066574A">
        <w:trPr>
          <w:trHeight w:val="352"/>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22A4803B" w14:textId="03F634F1" w:rsidR="00796D0F" w:rsidRPr="0066574A" w:rsidRDefault="003F6B46" w:rsidP="0006071A">
            <w:pPr>
              <w:jc w:val="center"/>
              <w:rPr>
                <w:rFonts w:eastAsia="Calibri" w:cs="Open Sans"/>
                <w:color w:val="000000" w:themeColor="text1"/>
                <w:sz w:val="16"/>
                <w:szCs w:val="16"/>
              </w:rPr>
            </w:pPr>
            <w:r w:rsidRPr="0066574A">
              <w:rPr>
                <w:rFonts w:eastAsia="Calibri" w:cs="Open Sans"/>
                <w:color w:val="000000" w:themeColor="text1"/>
                <w:sz w:val="16"/>
                <w:szCs w:val="16"/>
              </w:rPr>
              <w:t xml:space="preserve">Liczba obiektów chronionych na terenie Gminy </w:t>
            </w:r>
          </w:p>
        </w:tc>
        <w:tc>
          <w:tcPr>
            <w:tcW w:w="1252" w:type="dxa"/>
            <w:shd w:val="clear" w:color="auto" w:fill="FFFFFF" w:themeFill="background1"/>
            <w:vAlign w:val="center"/>
          </w:tcPr>
          <w:p w14:paraId="1BD81B2C" w14:textId="032DE287" w:rsidR="00796D0F" w:rsidRPr="00A63468" w:rsidRDefault="003F6B46" w:rsidP="0006071A">
            <w:pPr>
              <w:ind w:right="71"/>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Pr>
                <w:rFonts w:eastAsia="Calibri" w:cs="Open Sans"/>
                <w:color w:val="000000"/>
                <w:sz w:val="16"/>
                <w:szCs w:val="16"/>
              </w:rPr>
              <w:t xml:space="preserve">szt. </w:t>
            </w:r>
          </w:p>
        </w:tc>
        <w:tc>
          <w:tcPr>
            <w:tcW w:w="1154" w:type="dxa"/>
            <w:shd w:val="clear" w:color="auto" w:fill="FFFFFF" w:themeFill="background1"/>
            <w:vAlign w:val="center"/>
          </w:tcPr>
          <w:p w14:paraId="4C972241" w14:textId="77777777" w:rsidR="00796D0F" w:rsidRPr="00A63468" w:rsidRDefault="00796D0F" w:rsidP="0006071A">
            <w:pPr>
              <w:ind w:right="66"/>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w:t>
            </w:r>
          </w:p>
        </w:tc>
        <w:tc>
          <w:tcPr>
            <w:tcW w:w="1463" w:type="dxa"/>
            <w:shd w:val="clear" w:color="auto" w:fill="FFFFFF" w:themeFill="background1"/>
            <w:vAlign w:val="center"/>
          </w:tcPr>
          <w:p w14:paraId="5D09E516" w14:textId="07EA7B95" w:rsidR="00796D0F" w:rsidRPr="00A63468" w:rsidRDefault="00766E49"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796D0F" w:rsidRPr="00A63468" w14:paraId="62DE0316" w14:textId="77777777" w:rsidTr="0066574A">
        <w:trPr>
          <w:cnfStyle w:val="000000100000" w:firstRow="0" w:lastRow="0" w:firstColumn="0" w:lastColumn="0" w:oddVBand="0" w:evenVBand="0" w:oddHBand="1" w:evenHBand="0" w:firstRowFirstColumn="0" w:firstRowLastColumn="0" w:lastRowFirstColumn="0" w:lastRowLastColumn="0"/>
          <w:trHeight w:val="350"/>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tcBorders>
            <w:shd w:val="clear" w:color="auto" w:fill="FFFFFF" w:themeFill="background1"/>
            <w:vAlign w:val="center"/>
          </w:tcPr>
          <w:p w14:paraId="100F84FF" w14:textId="29F39D16" w:rsidR="00796D0F" w:rsidRPr="0066574A" w:rsidRDefault="00796D0F" w:rsidP="0006071A">
            <w:pPr>
              <w:jc w:val="center"/>
              <w:rPr>
                <w:rFonts w:eastAsia="Calibri" w:cs="Open Sans"/>
                <w:color w:val="000000" w:themeColor="text1"/>
                <w:sz w:val="16"/>
                <w:szCs w:val="16"/>
              </w:rPr>
            </w:pPr>
            <w:r w:rsidRPr="0066574A">
              <w:rPr>
                <w:rFonts w:eastAsia="Calibri" w:cs="Open Sans"/>
                <w:color w:val="000000" w:themeColor="text1"/>
                <w:sz w:val="16"/>
                <w:szCs w:val="16"/>
              </w:rPr>
              <w:t>Liczba zorganizowanych wydarzeń i imprez proekologicznych</w:t>
            </w:r>
          </w:p>
        </w:tc>
        <w:tc>
          <w:tcPr>
            <w:tcW w:w="1252" w:type="dxa"/>
            <w:shd w:val="clear" w:color="auto" w:fill="FFFFFF" w:themeFill="background1"/>
            <w:vAlign w:val="center"/>
          </w:tcPr>
          <w:p w14:paraId="3E6DE169" w14:textId="7BF7D95C" w:rsidR="00796D0F" w:rsidRPr="00A63468" w:rsidRDefault="00796D0F"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szt.</w:t>
            </w:r>
          </w:p>
        </w:tc>
        <w:tc>
          <w:tcPr>
            <w:tcW w:w="1154" w:type="dxa"/>
            <w:shd w:val="clear" w:color="auto" w:fill="FFFFFF" w:themeFill="background1"/>
            <w:vAlign w:val="center"/>
          </w:tcPr>
          <w:p w14:paraId="186D4A85" w14:textId="017F4894" w:rsidR="00796D0F" w:rsidRPr="00A63468" w:rsidRDefault="00796D0F" w:rsidP="0006071A">
            <w:pPr>
              <w:ind w:right="66"/>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r w:rsidR="003F6B46">
              <w:rPr>
                <w:rFonts w:ascii="Arial" w:eastAsia="Calibri" w:hAnsi="Arial" w:cs="Arial"/>
                <w:color w:val="000000"/>
                <w:sz w:val="16"/>
                <w:szCs w:val="16"/>
              </w:rPr>
              <w:t xml:space="preserve"> / - </w:t>
            </w:r>
          </w:p>
        </w:tc>
        <w:tc>
          <w:tcPr>
            <w:tcW w:w="1463" w:type="dxa"/>
            <w:shd w:val="clear" w:color="auto" w:fill="FFFFFF" w:themeFill="background1"/>
            <w:vAlign w:val="center"/>
          </w:tcPr>
          <w:p w14:paraId="33D08DD5" w14:textId="7C6897DD" w:rsidR="00796D0F" w:rsidRPr="00A63468" w:rsidRDefault="00766E49" w:rsidP="0006071A">
            <w:pPr>
              <w:ind w:right="67"/>
              <w:jc w:val="center"/>
              <w:cnfStyle w:val="000000100000" w:firstRow="0" w:lastRow="0" w:firstColumn="0" w:lastColumn="0" w:oddVBand="0" w:evenVBand="0" w:oddHBand="1"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r w:rsidR="00796D0F" w:rsidRPr="00A63468" w14:paraId="1D08A95F" w14:textId="77777777" w:rsidTr="0066574A">
        <w:trPr>
          <w:trHeight w:val="350"/>
        </w:trPr>
        <w:tc>
          <w:tcPr>
            <w:cnfStyle w:val="001000000000" w:firstRow="0" w:lastRow="0" w:firstColumn="1" w:lastColumn="0" w:oddVBand="0" w:evenVBand="0" w:oddHBand="0" w:evenHBand="0" w:firstRowFirstColumn="0" w:firstRowLastColumn="0" w:lastRowFirstColumn="0" w:lastRowLastColumn="0"/>
            <w:tcW w:w="5275" w:type="dxa"/>
            <w:tcBorders>
              <w:left w:val="none" w:sz="0" w:space="0" w:color="auto"/>
              <w:bottom w:val="none" w:sz="0" w:space="0" w:color="auto"/>
            </w:tcBorders>
            <w:shd w:val="clear" w:color="auto" w:fill="FFFFFF" w:themeFill="background1"/>
            <w:vAlign w:val="center"/>
          </w:tcPr>
          <w:p w14:paraId="3C663542" w14:textId="0384D0E7" w:rsidR="00796D0F" w:rsidRPr="0066574A" w:rsidRDefault="00796D0F" w:rsidP="0006071A">
            <w:pPr>
              <w:jc w:val="center"/>
              <w:rPr>
                <w:rFonts w:eastAsia="Calibri" w:cs="Open Sans"/>
                <w:color w:val="000000" w:themeColor="text1"/>
                <w:sz w:val="16"/>
                <w:szCs w:val="16"/>
              </w:rPr>
            </w:pPr>
            <w:r w:rsidRPr="0066574A">
              <w:rPr>
                <w:rFonts w:eastAsia="Calibri" w:cs="Open Sans"/>
                <w:color w:val="000000" w:themeColor="text1"/>
                <w:sz w:val="16"/>
                <w:szCs w:val="16"/>
              </w:rPr>
              <w:t>Stopień lesistości Gminy</w:t>
            </w:r>
          </w:p>
        </w:tc>
        <w:tc>
          <w:tcPr>
            <w:tcW w:w="1252" w:type="dxa"/>
            <w:shd w:val="clear" w:color="auto" w:fill="FFFFFF" w:themeFill="background1"/>
            <w:vAlign w:val="center"/>
          </w:tcPr>
          <w:p w14:paraId="3815EB7C" w14:textId="073B4FED" w:rsidR="00796D0F" w:rsidRPr="00A63468" w:rsidRDefault="00796D0F"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w:t>
            </w:r>
          </w:p>
        </w:tc>
        <w:tc>
          <w:tcPr>
            <w:tcW w:w="1154" w:type="dxa"/>
            <w:shd w:val="clear" w:color="auto" w:fill="FFFFFF" w:themeFill="background1"/>
            <w:vAlign w:val="center"/>
          </w:tcPr>
          <w:p w14:paraId="3BF7CAF7" w14:textId="0F6320F2" w:rsidR="00796D0F" w:rsidRPr="00A63468" w:rsidRDefault="00796D0F" w:rsidP="0006071A">
            <w:pPr>
              <w:ind w:right="66"/>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ascii="Arial" w:eastAsia="Calibri" w:hAnsi="Arial" w:cs="Arial"/>
                <w:color w:val="000000"/>
                <w:sz w:val="16"/>
                <w:szCs w:val="16"/>
              </w:rPr>
              <w:t>↑</w:t>
            </w:r>
            <w:r w:rsidR="003F6B46">
              <w:rPr>
                <w:rFonts w:ascii="Arial" w:eastAsia="Calibri" w:hAnsi="Arial" w:cs="Arial"/>
                <w:color w:val="000000"/>
                <w:sz w:val="16"/>
                <w:szCs w:val="16"/>
              </w:rPr>
              <w:t xml:space="preserve"> / - </w:t>
            </w:r>
          </w:p>
        </w:tc>
        <w:tc>
          <w:tcPr>
            <w:tcW w:w="1463" w:type="dxa"/>
            <w:shd w:val="clear" w:color="auto" w:fill="FFFFFF" w:themeFill="background1"/>
            <w:vAlign w:val="center"/>
          </w:tcPr>
          <w:p w14:paraId="2C32342F" w14:textId="75C07B31" w:rsidR="00796D0F" w:rsidRPr="00A63468" w:rsidRDefault="00766E49" w:rsidP="0006071A">
            <w:pPr>
              <w:ind w:right="67"/>
              <w:jc w:val="center"/>
              <w:cnfStyle w:val="000000000000" w:firstRow="0" w:lastRow="0" w:firstColumn="0" w:lastColumn="0" w:oddVBand="0" w:evenVBand="0" w:oddHBand="0" w:evenHBand="0" w:firstRowFirstColumn="0" w:firstRowLastColumn="0" w:lastRowFirstColumn="0" w:lastRowLastColumn="0"/>
              <w:rPr>
                <w:rFonts w:eastAsia="Calibri" w:cs="Open Sans"/>
                <w:color w:val="000000"/>
                <w:sz w:val="16"/>
                <w:szCs w:val="16"/>
              </w:rPr>
            </w:pPr>
            <w:r w:rsidRPr="00A63468">
              <w:rPr>
                <w:rFonts w:eastAsia="Calibri" w:cs="Open Sans"/>
                <w:color w:val="000000"/>
                <w:sz w:val="16"/>
                <w:szCs w:val="16"/>
              </w:rPr>
              <w:t>raz na rok</w:t>
            </w:r>
          </w:p>
        </w:tc>
      </w:tr>
    </w:tbl>
    <w:p w14:paraId="37BA3D5E" w14:textId="7B8BF27E" w:rsidR="007F21C7" w:rsidRPr="00D268F3" w:rsidRDefault="00895C17" w:rsidP="00F63AC3">
      <w:pPr>
        <w:pStyle w:val="rdo0"/>
        <w:rPr>
          <w:lang w:eastAsia="pl-PL"/>
        </w:rPr>
      </w:pPr>
      <w:r w:rsidRPr="00D268F3">
        <w:rPr>
          <w:lang w:eastAsia="pl-PL"/>
        </w:rPr>
        <w:t xml:space="preserve">Źródło: opracowanie własne </w:t>
      </w:r>
    </w:p>
    <w:p w14:paraId="7FB9AE8D" w14:textId="5FFEF49C" w:rsidR="00A20DAA" w:rsidRDefault="00B83582" w:rsidP="006B2A9B">
      <w:pPr>
        <w:pStyle w:val="Styl16"/>
      </w:pPr>
      <w:bookmarkStart w:id="130" w:name="_Toc241616808"/>
      <w:r>
        <w:lastRenderedPageBreak/>
        <w:t>Streszczenie w języku niespecjalistycznym</w:t>
      </w:r>
      <w:bookmarkEnd w:id="130"/>
    </w:p>
    <w:p w14:paraId="068DF36A" w14:textId="3A1CBADE" w:rsidR="00BB0F9C" w:rsidRDefault="00BB0F9C" w:rsidP="003C41A4">
      <w:pPr>
        <w:spacing w:line="360" w:lineRule="auto"/>
        <w:jc w:val="both"/>
        <w:rPr>
          <w:rFonts w:cs="Open Sans"/>
          <w:color w:val="000000" w:themeColor="text1"/>
          <w:szCs w:val="20"/>
        </w:rPr>
      </w:pPr>
      <w:r w:rsidRPr="003C41A4">
        <w:rPr>
          <w:rFonts w:cs="Open Sans"/>
          <w:color w:val="000000" w:themeColor="text1"/>
          <w:szCs w:val="20"/>
        </w:rPr>
        <w:t>Konieczność wykonania Prognozy Oddziaływania na Środowisko „</w:t>
      </w:r>
      <w:r w:rsidR="003C41A4" w:rsidRPr="003C41A4">
        <w:rPr>
          <w:rFonts w:cs="Open Sans"/>
          <w:color w:val="000000" w:themeColor="text1"/>
          <w:szCs w:val="20"/>
        </w:rPr>
        <w:t xml:space="preserve">Strategii Rozwoju Gminy </w:t>
      </w:r>
      <w:r w:rsidR="00DD104E">
        <w:rPr>
          <w:rFonts w:cs="Open Sans"/>
          <w:color w:val="000000" w:themeColor="text1"/>
          <w:szCs w:val="20"/>
        </w:rPr>
        <w:t xml:space="preserve">Bedlno </w:t>
      </w:r>
      <w:r w:rsidR="003C41A4" w:rsidRPr="003C41A4">
        <w:rPr>
          <w:rFonts w:cs="Open Sans"/>
          <w:color w:val="000000" w:themeColor="text1"/>
          <w:szCs w:val="20"/>
        </w:rPr>
        <w:t>na lata 202</w:t>
      </w:r>
      <w:r w:rsidR="00DD104E">
        <w:rPr>
          <w:rFonts w:cs="Open Sans"/>
          <w:color w:val="000000" w:themeColor="text1"/>
          <w:szCs w:val="20"/>
        </w:rPr>
        <w:t>7</w:t>
      </w:r>
      <w:r w:rsidR="003C41A4" w:rsidRPr="003C41A4">
        <w:rPr>
          <w:rFonts w:cs="Open Sans"/>
          <w:color w:val="000000" w:themeColor="text1"/>
          <w:szCs w:val="20"/>
        </w:rPr>
        <w:t>-203</w:t>
      </w:r>
      <w:r w:rsidR="00DD104E">
        <w:rPr>
          <w:rFonts w:cs="Open Sans"/>
          <w:color w:val="000000" w:themeColor="text1"/>
          <w:szCs w:val="20"/>
        </w:rPr>
        <w:t>7</w:t>
      </w:r>
      <w:r w:rsidRPr="003C41A4">
        <w:rPr>
          <w:rFonts w:cs="Open Sans"/>
          <w:color w:val="000000" w:themeColor="text1"/>
          <w:szCs w:val="20"/>
        </w:rPr>
        <w:t>” wynika z obowiązku zawartego w art. 51 ust. 1. ustawy z dnia 3 października 2008 r. o udostępnieniu informacji o środowisku i jego ochronie, udziale społeczeństwa w ochronie środowiska oraz o ocenach oddziaływania na środowisko (</w:t>
      </w:r>
      <w:proofErr w:type="spellStart"/>
      <w:r w:rsidRPr="003C41A4">
        <w:rPr>
          <w:rFonts w:cs="Open Sans"/>
          <w:color w:val="000000" w:themeColor="text1"/>
          <w:szCs w:val="20"/>
        </w:rPr>
        <w:t>t</w:t>
      </w:r>
      <w:r w:rsidR="00DD104E">
        <w:rPr>
          <w:rFonts w:cs="Open Sans"/>
          <w:color w:val="000000" w:themeColor="text1"/>
          <w:szCs w:val="20"/>
        </w:rPr>
        <w:t>.</w:t>
      </w:r>
      <w:r w:rsidRPr="003C41A4">
        <w:rPr>
          <w:rFonts w:cs="Open Sans"/>
          <w:color w:val="000000" w:themeColor="text1"/>
          <w:szCs w:val="20"/>
        </w:rPr>
        <w:t>j</w:t>
      </w:r>
      <w:proofErr w:type="spellEnd"/>
      <w:r w:rsidRPr="003C41A4">
        <w:rPr>
          <w:rFonts w:cs="Open Sans"/>
          <w:color w:val="000000" w:themeColor="text1"/>
          <w:szCs w:val="20"/>
        </w:rPr>
        <w:t>. Dz. U. z 202</w:t>
      </w:r>
      <w:r w:rsidR="00DD104E">
        <w:rPr>
          <w:rFonts w:cs="Open Sans"/>
          <w:color w:val="000000" w:themeColor="text1"/>
          <w:szCs w:val="20"/>
        </w:rPr>
        <w:t>6</w:t>
      </w:r>
      <w:r w:rsidRPr="003C41A4">
        <w:rPr>
          <w:rFonts w:cs="Open Sans"/>
          <w:color w:val="000000" w:themeColor="text1"/>
          <w:szCs w:val="20"/>
        </w:rPr>
        <w:t>, poz.</w:t>
      </w:r>
      <w:r w:rsidR="007B5597" w:rsidRPr="003C41A4">
        <w:rPr>
          <w:rFonts w:cs="Open Sans"/>
          <w:color w:val="000000" w:themeColor="text1"/>
          <w:szCs w:val="20"/>
        </w:rPr>
        <w:t xml:space="preserve"> </w:t>
      </w:r>
      <w:r w:rsidR="00DD104E">
        <w:rPr>
          <w:rFonts w:cs="Open Sans"/>
          <w:color w:val="000000" w:themeColor="text1"/>
          <w:szCs w:val="20"/>
        </w:rPr>
        <w:t>670</w:t>
      </w:r>
      <w:r w:rsidRPr="003C41A4">
        <w:rPr>
          <w:rFonts w:cs="Open Sans"/>
          <w:color w:val="000000" w:themeColor="text1"/>
          <w:szCs w:val="20"/>
        </w:rPr>
        <w:t xml:space="preserve">).  </w:t>
      </w:r>
    </w:p>
    <w:p w14:paraId="76A21FAD" w14:textId="77777777" w:rsidR="00311DF7" w:rsidRPr="00906347" w:rsidRDefault="00311DF7" w:rsidP="00311DF7">
      <w:pPr>
        <w:spacing w:after="153" w:line="360" w:lineRule="auto"/>
        <w:ind w:left="-10"/>
        <w:jc w:val="both"/>
        <w:rPr>
          <w:rFonts w:cs="Open Sans"/>
        </w:rPr>
      </w:pPr>
      <w:r w:rsidRPr="00906347">
        <w:rPr>
          <w:rFonts w:cs="Open Sans"/>
        </w:rPr>
        <w:t>Regionalny Dyrektor Ochrony Środowiska w Łodzi po zapoznaniu się z wnioskie</w:t>
      </w:r>
      <w:r>
        <w:rPr>
          <w:rFonts w:cs="Open Sans"/>
        </w:rPr>
        <w:t xml:space="preserve">m Wójta Gminy Bedlno </w:t>
      </w:r>
      <w:r w:rsidRPr="00906347">
        <w:rPr>
          <w:rFonts w:cs="Open Sans"/>
        </w:rPr>
        <w:t>w piśmie nr WOOŚ.411.</w:t>
      </w:r>
      <w:r>
        <w:rPr>
          <w:rFonts w:cs="Open Sans"/>
        </w:rPr>
        <w:t>317</w:t>
      </w:r>
      <w:r w:rsidRPr="00906347">
        <w:rPr>
          <w:rFonts w:cs="Open Sans"/>
        </w:rPr>
        <w:t>.202</w:t>
      </w:r>
      <w:r>
        <w:rPr>
          <w:rFonts w:cs="Open Sans"/>
        </w:rPr>
        <w:t>6</w:t>
      </w:r>
      <w:r w:rsidRPr="00906347">
        <w:rPr>
          <w:rFonts w:cs="Open Sans"/>
        </w:rPr>
        <w:t>.</w:t>
      </w:r>
      <w:r>
        <w:rPr>
          <w:rFonts w:cs="Open Sans"/>
        </w:rPr>
        <w:t>AJa.2</w:t>
      </w:r>
      <w:r w:rsidRPr="00906347">
        <w:rPr>
          <w:rFonts w:cs="Open Sans"/>
        </w:rPr>
        <w:t xml:space="preserve"> z dnia </w:t>
      </w:r>
      <w:r>
        <w:rPr>
          <w:rFonts w:cs="Open Sans"/>
        </w:rPr>
        <w:t>21</w:t>
      </w:r>
      <w:r w:rsidRPr="00906347">
        <w:rPr>
          <w:rFonts w:cs="Open Sans"/>
        </w:rPr>
        <w:t xml:space="preserve"> </w:t>
      </w:r>
      <w:r>
        <w:rPr>
          <w:rFonts w:cs="Open Sans"/>
        </w:rPr>
        <w:t>sierpnia</w:t>
      </w:r>
      <w:r w:rsidRPr="00906347">
        <w:rPr>
          <w:rFonts w:cs="Open Sans"/>
        </w:rPr>
        <w:t xml:space="preserve"> 202</w:t>
      </w:r>
      <w:r>
        <w:rPr>
          <w:rFonts w:cs="Open Sans"/>
        </w:rPr>
        <w:t>6</w:t>
      </w:r>
      <w:r w:rsidRPr="00906347">
        <w:rPr>
          <w:rFonts w:cs="Open Sans"/>
        </w:rPr>
        <w:t xml:space="preserve"> roku uzgodnił zakres i stopień szczegółowości informacji wymaganych w prognozie oddziaływania na środowisko dla projektu „Strategii Rozwoju Gminy </w:t>
      </w:r>
      <w:r>
        <w:rPr>
          <w:rFonts w:cs="Open Sans"/>
        </w:rPr>
        <w:t xml:space="preserve">Bedlno </w:t>
      </w:r>
      <w:r w:rsidRPr="00906347">
        <w:rPr>
          <w:rFonts w:cs="Open Sans"/>
        </w:rPr>
        <w:t>na lata 202</w:t>
      </w:r>
      <w:r>
        <w:rPr>
          <w:rFonts w:cs="Open Sans"/>
        </w:rPr>
        <w:t>7</w:t>
      </w:r>
      <w:r w:rsidRPr="00906347">
        <w:rPr>
          <w:rFonts w:cs="Open Sans"/>
        </w:rPr>
        <w:t>-203</w:t>
      </w:r>
      <w:r>
        <w:rPr>
          <w:rFonts w:cs="Open Sans"/>
        </w:rPr>
        <w:t>7</w:t>
      </w:r>
      <w:r w:rsidRPr="00906347">
        <w:rPr>
          <w:rFonts w:cs="Open Sans"/>
        </w:rPr>
        <w:t xml:space="preserve">”. W swym piśmie organ ten wskazał, że prognoza powinna być opracowana zgodnie z art. 51 i art. 52 ustawy </w:t>
      </w:r>
      <w:proofErr w:type="spellStart"/>
      <w:r w:rsidRPr="00906347">
        <w:rPr>
          <w:rFonts w:cs="Open Sans"/>
        </w:rPr>
        <w:t>ooś</w:t>
      </w:r>
      <w:proofErr w:type="spellEnd"/>
      <w:r w:rsidRPr="00906347">
        <w:rPr>
          <w:rFonts w:cs="Open Sans"/>
        </w:rPr>
        <w:t xml:space="preserve">. </w:t>
      </w:r>
    </w:p>
    <w:p w14:paraId="6D5F2883" w14:textId="3410112E" w:rsidR="00311DF7" w:rsidRPr="00311DF7" w:rsidRDefault="00311DF7" w:rsidP="00311DF7">
      <w:pPr>
        <w:spacing w:after="153" w:line="360" w:lineRule="auto"/>
        <w:ind w:left="-10"/>
        <w:jc w:val="both"/>
        <w:rPr>
          <w:rFonts w:eastAsia="Calibri" w:cs="Open Sans"/>
          <w:color w:val="000000"/>
          <w:lang w:eastAsia="pl-PL"/>
        </w:rPr>
      </w:pPr>
      <w:r w:rsidRPr="00906347">
        <w:rPr>
          <w:rFonts w:eastAsia="Calibri" w:cs="Open Sans"/>
          <w:color w:val="000000"/>
          <w:lang w:eastAsia="pl-PL"/>
        </w:rPr>
        <w:t xml:space="preserve">Łódzki Państwowy Wojewódzki Inspektor Sanitarny w piśmie z </w:t>
      </w:r>
      <w:r>
        <w:rPr>
          <w:rFonts w:eastAsia="Calibri" w:cs="Open Sans"/>
          <w:color w:val="000000"/>
          <w:lang w:eastAsia="pl-PL"/>
        </w:rPr>
        <w:t xml:space="preserve">1 września </w:t>
      </w:r>
      <w:r w:rsidRPr="00DF199A">
        <w:rPr>
          <w:rFonts w:eastAsia="Calibri" w:cs="Open Sans"/>
          <w:color w:val="000000"/>
          <w:lang w:eastAsia="pl-PL"/>
        </w:rPr>
        <w:t>202</w:t>
      </w:r>
      <w:r>
        <w:rPr>
          <w:rFonts w:eastAsia="Calibri" w:cs="Open Sans"/>
          <w:color w:val="000000"/>
          <w:lang w:eastAsia="pl-PL"/>
        </w:rPr>
        <w:t>6</w:t>
      </w:r>
      <w:r w:rsidRPr="00DF199A">
        <w:rPr>
          <w:rFonts w:eastAsia="Calibri" w:cs="Open Sans"/>
          <w:color w:val="000000"/>
          <w:lang w:eastAsia="pl-PL"/>
        </w:rPr>
        <w:t xml:space="preserve"> r., znak: NS OZNS.9022.</w:t>
      </w:r>
      <w:r>
        <w:rPr>
          <w:rFonts w:eastAsia="Calibri" w:cs="Open Sans"/>
          <w:color w:val="000000"/>
          <w:lang w:eastAsia="pl-PL"/>
        </w:rPr>
        <w:t>685</w:t>
      </w:r>
      <w:r w:rsidRPr="00DF199A">
        <w:rPr>
          <w:rFonts w:eastAsia="Calibri" w:cs="Open Sans"/>
          <w:color w:val="000000"/>
          <w:lang w:eastAsia="pl-PL"/>
        </w:rPr>
        <w:t>.202</w:t>
      </w:r>
      <w:r>
        <w:rPr>
          <w:rFonts w:eastAsia="Calibri" w:cs="Open Sans"/>
          <w:color w:val="000000"/>
          <w:lang w:eastAsia="pl-PL"/>
        </w:rPr>
        <w:t>6</w:t>
      </w:r>
      <w:r w:rsidRPr="00DF199A">
        <w:rPr>
          <w:rFonts w:eastAsia="Calibri" w:cs="Open Sans"/>
          <w:color w:val="000000"/>
          <w:lang w:eastAsia="pl-PL"/>
        </w:rPr>
        <w:t>.</w:t>
      </w:r>
      <w:r>
        <w:rPr>
          <w:rFonts w:eastAsia="Calibri" w:cs="Open Sans"/>
          <w:color w:val="000000"/>
          <w:lang w:eastAsia="pl-PL"/>
        </w:rPr>
        <w:t>PD</w:t>
      </w:r>
      <w:r w:rsidRPr="00DF199A">
        <w:rPr>
          <w:rFonts w:eastAsia="Calibri" w:cs="Open Sans"/>
          <w:color w:val="000000"/>
          <w:lang w:eastAsia="pl-PL"/>
        </w:rPr>
        <w:t xml:space="preserve"> uzgodnił zakres i stopień szczegółowości informacji wymaganych w prognozie oddziaływania na środowisko dla projektu „Strategii Rozwoju Gminy </w:t>
      </w:r>
      <w:r>
        <w:rPr>
          <w:rFonts w:eastAsia="Calibri" w:cs="Open Sans"/>
          <w:color w:val="000000"/>
          <w:lang w:eastAsia="pl-PL"/>
        </w:rPr>
        <w:t xml:space="preserve">Bedlno </w:t>
      </w:r>
      <w:r w:rsidRPr="002563E2">
        <w:rPr>
          <w:rFonts w:eastAsia="Calibri" w:cs="Open Sans"/>
          <w:color w:val="000000"/>
          <w:lang w:eastAsia="pl-PL"/>
        </w:rPr>
        <w:t>na lata 202</w:t>
      </w:r>
      <w:r>
        <w:rPr>
          <w:rFonts w:eastAsia="Calibri" w:cs="Open Sans"/>
          <w:color w:val="000000"/>
          <w:lang w:eastAsia="pl-PL"/>
        </w:rPr>
        <w:t>7</w:t>
      </w:r>
      <w:r w:rsidRPr="002563E2">
        <w:rPr>
          <w:rFonts w:eastAsia="Calibri" w:cs="Open Sans"/>
          <w:color w:val="000000"/>
          <w:lang w:eastAsia="pl-PL"/>
        </w:rPr>
        <w:t>-203</w:t>
      </w:r>
      <w:r>
        <w:rPr>
          <w:rFonts w:eastAsia="Calibri" w:cs="Open Sans"/>
          <w:color w:val="000000"/>
          <w:lang w:eastAsia="pl-PL"/>
        </w:rPr>
        <w:t>7</w:t>
      </w:r>
      <w:r w:rsidRPr="00906347">
        <w:rPr>
          <w:rFonts w:eastAsia="Calibri" w:cs="Open Sans"/>
          <w:color w:val="000000"/>
          <w:lang w:eastAsia="pl-PL"/>
        </w:rPr>
        <w:t>”.</w:t>
      </w:r>
    </w:p>
    <w:p w14:paraId="72FA90CB" w14:textId="346B18BE"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 xml:space="preserve">W niniejszej prognozie, w rozdziale 1 przedstawiono podstawy prawne opracowania prognozy, jej zakres i cel, metody opracowania, źródła informacji oraz analizę oddziaływań na poszczególne komponenty środowiska. Głównym celem opracowania prognozy jest wskazanie, jak wpłynie na środowisko realizacja określonych w projekcie Strategii </w:t>
      </w:r>
      <w:r w:rsidR="00F97A48" w:rsidRPr="003C41A4">
        <w:rPr>
          <w:rFonts w:cs="Open Sans"/>
          <w:color w:val="000000" w:themeColor="text1"/>
          <w:szCs w:val="20"/>
        </w:rPr>
        <w:t>celów strategicznych</w:t>
      </w:r>
      <w:r w:rsidRPr="003C41A4">
        <w:rPr>
          <w:rFonts w:cs="Open Sans"/>
          <w:color w:val="000000" w:themeColor="text1"/>
          <w:szCs w:val="20"/>
        </w:rPr>
        <w:t xml:space="preserve"> oraz kierunków działań.</w:t>
      </w:r>
    </w:p>
    <w:p w14:paraId="1191A2DA" w14:textId="5DAE76A2"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W rozdziale 2 przedstawiono krótką charakterystykę projektu Strategii Rozwoju</w:t>
      </w:r>
      <w:r w:rsidR="00D613B7" w:rsidRPr="003C41A4">
        <w:rPr>
          <w:rFonts w:cs="Open Sans"/>
          <w:color w:val="000000" w:themeColor="text1"/>
          <w:szCs w:val="20"/>
        </w:rPr>
        <w:t xml:space="preserve"> </w:t>
      </w:r>
      <w:r w:rsidR="00A5171D" w:rsidRPr="003C41A4">
        <w:rPr>
          <w:rFonts w:cs="Open Sans"/>
          <w:color w:val="000000" w:themeColor="text1"/>
          <w:szCs w:val="20"/>
        </w:rPr>
        <w:t xml:space="preserve">Gminy </w:t>
      </w:r>
      <w:r w:rsidR="00311DF7">
        <w:rPr>
          <w:rFonts w:cs="Open Sans"/>
          <w:color w:val="000000" w:themeColor="text1"/>
          <w:szCs w:val="20"/>
        </w:rPr>
        <w:t xml:space="preserve">Bedlno </w:t>
      </w:r>
      <w:r w:rsidR="00C968D8" w:rsidRPr="003C41A4">
        <w:rPr>
          <w:rFonts w:cs="Open Sans"/>
          <w:color w:val="000000" w:themeColor="text1"/>
          <w:szCs w:val="20"/>
        </w:rPr>
        <w:t>na lata 202</w:t>
      </w:r>
      <w:r w:rsidR="00311DF7">
        <w:rPr>
          <w:rFonts w:cs="Open Sans"/>
          <w:color w:val="000000" w:themeColor="text1"/>
          <w:szCs w:val="20"/>
        </w:rPr>
        <w:t>7</w:t>
      </w:r>
      <w:r w:rsidR="00C968D8" w:rsidRPr="003C41A4">
        <w:rPr>
          <w:rFonts w:cs="Open Sans"/>
          <w:color w:val="000000" w:themeColor="text1"/>
          <w:szCs w:val="20"/>
        </w:rPr>
        <w:t>-203</w:t>
      </w:r>
      <w:r w:rsidR="00311DF7">
        <w:rPr>
          <w:rFonts w:cs="Open Sans"/>
          <w:color w:val="000000" w:themeColor="text1"/>
          <w:szCs w:val="20"/>
        </w:rPr>
        <w:t>7</w:t>
      </w:r>
      <w:r w:rsidRPr="003C41A4">
        <w:rPr>
          <w:rFonts w:cs="Open Sans"/>
          <w:color w:val="000000" w:themeColor="text1"/>
          <w:szCs w:val="20"/>
        </w:rPr>
        <w:t xml:space="preserve">. Przedstawiono w nim zawartość i cele Strategii, w tym jej wizję i misję, cele strategiczne, priorytety oraz kierunki działań. </w:t>
      </w:r>
      <w:r w:rsidR="0007496D" w:rsidRPr="0007496D">
        <w:rPr>
          <w:rFonts w:cs="Open Sans"/>
          <w:color w:val="000000" w:themeColor="text1"/>
          <w:szCs w:val="20"/>
        </w:rPr>
        <w:t>Strategi</w:t>
      </w:r>
      <w:r w:rsidR="0007496D">
        <w:rPr>
          <w:rFonts w:cs="Open Sans"/>
          <w:color w:val="000000" w:themeColor="text1"/>
          <w:szCs w:val="20"/>
        </w:rPr>
        <w:t>a</w:t>
      </w:r>
      <w:r w:rsidR="0007496D" w:rsidRPr="0007496D">
        <w:rPr>
          <w:rFonts w:cs="Open Sans"/>
          <w:color w:val="000000" w:themeColor="text1"/>
          <w:szCs w:val="20"/>
        </w:rPr>
        <w:t xml:space="preserve"> Rozwoju Gminy </w:t>
      </w:r>
      <w:r w:rsidR="00311DF7">
        <w:rPr>
          <w:rFonts w:cs="Open Sans"/>
          <w:color w:val="000000" w:themeColor="text1"/>
          <w:szCs w:val="20"/>
        </w:rPr>
        <w:t xml:space="preserve">Bedlno </w:t>
      </w:r>
      <w:r w:rsidR="0007496D" w:rsidRPr="0007496D">
        <w:rPr>
          <w:rFonts w:cs="Open Sans"/>
          <w:color w:val="000000" w:themeColor="text1"/>
          <w:szCs w:val="20"/>
        </w:rPr>
        <w:t>na lata 202</w:t>
      </w:r>
      <w:r w:rsidR="00311DF7">
        <w:rPr>
          <w:rFonts w:cs="Open Sans"/>
          <w:color w:val="000000" w:themeColor="text1"/>
          <w:szCs w:val="20"/>
        </w:rPr>
        <w:t>7</w:t>
      </w:r>
      <w:r w:rsidR="0007496D" w:rsidRPr="0007496D">
        <w:rPr>
          <w:rFonts w:cs="Open Sans"/>
          <w:color w:val="000000" w:themeColor="text1"/>
          <w:szCs w:val="20"/>
        </w:rPr>
        <w:t>-203</w:t>
      </w:r>
      <w:r w:rsidR="00311DF7">
        <w:rPr>
          <w:rFonts w:cs="Open Sans"/>
          <w:color w:val="000000" w:themeColor="text1"/>
          <w:szCs w:val="20"/>
        </w:rPr>
        <w:t>7</w:t>
      </w:r>
      <w:r w:rsidR="00E51C46" w:rsidRPr="003C41A4">
        <w:rPr>
          <w:rFonts w:cs="Open Sans"/>
          <w:color w:val="000000" w:themeColor="text1"/>
          <w:szCs w:val="20"/>
        </w:rPr>
        <w:t xml:space="preserve"> </w:t>
      </w:r>
      <w:r w:rsidRPr="003C41A4">
        <w:rPr>
          <w:rFonts w:cs="Open Sans"/>
          <w:color w:val="000000" w:themeColor="text1"/>
          <w:szCs w:val="20"/>
        </w:rPr>
        <w:t xml:space="preserve">wyznaczyła </w:t>
      </w:r>
      <w:r w:rsidR="00311DF7">
        <w:rPr>
          <w:rFonts w:cs="Open Sans"/>
          <w:color w:val="000000" w:themeColor="text1"/>
          <w:szCs w:val="20"/>
        </w:rPr>
        <w:t>4</w:t>
      </w:r>
      <w:r w:rsidRPr="003C41A4">
        <w:rPr>
          <w:rFonts w:cs="Open Sans"/>
          <w:color w:val="000000" w:themeColor="text1"/>
          <w:szCs w:val="20"/>
        </w:rPr>
        <w:t xml:space="preserve"> główn</w:t>
      </w:r>
      <w:r w:rsidR="00D613B7" w:rsidRPr="003C41A4">
        <w:rPr>
          <w:rFonts w:cs="Open Sans"/>
          <w:color w:val="000000" w:themeColor="text1"/>
          <w:szCs w:val="20"/>
        </w:rPr>
        <w:t>e</w:t>
      </w:r>
      <w:r w:rsidRPr="003C41A4">
        <w:rPr>
          <w:rFonts w:cs="Open Sans"/>
          <w:color w:val="000000" w:themeColor="text1"/>
          <w:szCs w:val="20"/>
        </w:rPr>
        <w:t xml:space="preserve"> cel</w:t>
      </w:r>
      <w:r w:rsidR="00D613B7" w:rsidRPr="003C41A4">
        <w:rPr>
          <w:rFonts w:cs="Open Sans"/>
          <w:color w:val="000000" w:themeColor="text1"/>
          <w:szCs w:val="20"/>
        </w:rPr>
        <w:t>e</w:t>
      </w:r>
      <w:r w:rsidRPr="003C41A4">
        <w:rPr>
          <w:rFonts w:cs="Open Sans"/>
          <w:color w:val="000000" w:themeColor="text1"/>
          <w:szCs w:val="20"/>
        </w:rPr>
        <w:t xml:space="preserve">: </w:t>
      </w:r>
    </w:p>
    <w:p w14:paraId="188FB941" w14:textId="77777777" w:rsidR="00311DF7" w:rsidRPr="0070058D" w:rsidRDefault="00311DF7">
      <w:pPr>
        <w:pStyle w:val="Akapitzlist"/>
        <w:numPr>
          <w:ilvl w:val="0"/>
          <w:numId w:val="89"/>
        </w:numPr>
        <w:spacing w:after="4" w:line="360" w:lineRule="auto"/>
        <w:rPr>
          <w:rFonts w:ascii="Open Sans" w:hAnsi="Open Sans" w:cs="Open Sans"/>
          <w:szCs w:val="20"/>
          <w:lang w:eastAsia="pl-PL"/>
        </w:rPr>
      </w:pPr>
      <w:r w:rsidRPr="0070058D">
        <w:rPr>
          <w:rFonts w:ascii="Open Sans" w:hAnsi="Open Sans" w:cs="Open Sans"/>
          <w:szCs w:val="20"/>
          <w:lang w:eastAsia="pl-PL"/>
        </w:rPr>
        <w:t xml:space="preserve">Cel strategiczny I: </w:t>
      </w:r>
      <w:r w:rsidRPr="0070058D">
        <w:rPr>
          <w:rFonts w:ascii="Open Sans" w:hAnsi="Open Sans" w:cs="Open Sans"/>
          <w:szCs w:val="20"/>
        </w:rPr>
        <w:t>Nowoczesna przestrzeń, transport i komunikacja na terenie Gminy Bedlno,</w:t>
      </w:r>
    </w:p>
    <w:p w14:paraId="5CC2A3B1" w14:textId="77777777" w:rsidR="00311DF7" w:rsidRPr="0070058D" w:rsidRDefault="00311DF7">
      <w:pPr>
        <w:pStyle w:val="Akapitzlist"/>
        <w:numPr>
          <w:ilvl w:val="0"/>
          <w:numId w:val="89"/>
        </w:numPr>
        <w:spacing w:after="4" w:line="360" w:lineRule="auto"/>
        <w:rPr>
          <w:rFonts w:ascii="Open Sans" w:hAnsi="Open Sans" w:cs="Open Sans"/>
          <w:szCs w:val="20"/>
          <w:lang w:eastAsia="pl-PL"/>
        </w:rPr>
      </w:pPr>
      <w:r w:rsidRPr="0070058D">
        <w:rPr>
          <w:rFonts w:ascii="Open Sans" w:hAnsi="Open Sans" w:cs="Open Sans"/>
          <w:szCs w:val="20"/>
          <w:lang w:eastAsia="pl-PL"/>
        </w:rPr>
        <w:t xml:space="preserve">Cel strategiczny II: </w:t>
      </w:r>
      <w:r w:rsidRPr="0070058D">
        <w:rPr>
          <w:rFonts w:ascii="Open Sans" w:hAnsi="Open Sans" w:cs="Open Sans"/>
          <w:szCs w:val="20"/>
        </w:rPr>
        <w:t>Wzmacnianie walorów środowiskowych i rozwój infrastruktury technicznej na terenie Gminy Bedlno,</w:t>
      </w:r>
    </w:p>
    <w:p w14:paraId="320E962B" w14:textId="77777777" w:rsidR="00311DF7" w:rsidRPr="0070058D" w:rsidRDefault="00311DF7">
      <w:pPr>
        <w:pStyle w:val="Akapitzlist"/>
        <w:numPr>
          <w:ilvl w:val="0"/>
          <w:numId w:val="89"/>
        </w:numPr>
        <w:spacing w:after="4" w:line="360" w:lineRule="auto"/>
        <w:rPr>
          <w:rFonts w:ascii="Open Sans" w:hAnsi="Open Sans" w:cs="Open Sans"/>
          <w:szCs w:val="20"/>
          <w:lang w:eastAsia="pl-PL"/>
        </w:rPr>
      </w:pPr>
      <w:r w:rsidRPr="0070058D">
        <w:rPr>
          <w:rFonts w:ascii="Open Sans" w:hAnsi="Open Sans" w:cs="Open Sans"/>
          <w:szCs w:val="20"/>
          <w:lang w:eastAsia="pl-PL"/>
        </w:rPr>
        <w:t xml:space="preserve">Cel strategiczny III: </w:t>
      </w:r>
      <w:r w:rsidRPr="0070058D">
        <w:rPr>
          <w:rFonts w:ascii="Open Sans" w:hAnsi="Open Sans" w:cs="Open Sans"/>
          <w:szCs w:val="20"/>
        </w:rPr>
        <w:t>Rozwój oparty na silnej gospodarce, nowoczesnym rolnictwie i turystyce,</w:t>
      </w:r>
    </w:p>
    <w:p w14:paraId="74A3B36E" w14:textId="77777777" w:rsidR="00311DF7" w:rsidRPr="0070058D" w:rsidRDefault="00311DF7">
      <w:pPr>
        <w:pStyle w:val="Akapitzlist"/>
        <w:numPr>
          <w:ilvl w:val="0"/>
          <w:numId w:val="89"/>
        </w:numPr>
        <w:spacing w:after="4" w:line="360" w:lineRule="auto"/>
        <w:rPr>
          <w:rFonts w:ascii="Open Sans" w:hAnsi="Open Sans" w:cs="Open Sans"/>
          <w:szCs w:val="20"/>
          <w:lang w:eastAsia="pl-PL"/>
        </w:rPr>
      </w:pPr>
      <w:r w:rsidRPr="0070058D">
        <w:rPr>
          <w:rFonts w:ascii="Open Sans" w:hAnsi="Open Sans" w:cs="Open Sans"/>
          <w:szCs w:val="20"/>
          <w:lang w:eastAsia="pl-PL"/>
        </w:rPr>
        <w:t xml:space="preserve">Cel strategiczny IV: </w:t>
      </w:r>
      <w:r w:rsidRPr="0070058D">
        <w:rPr>
          <w:rFonts w:ascii="Open Sans" w:hAnsi="Open Sans" w:cs="Open Sans"/>
          <w:szCs w:val="20"/>
        </w:rPr>
        <w:t>Wzmocnienie kapitału społecznego Gminy Bedlno.</w:t>
      </w:r>
    </w:p>
    <w:p w14:paraId="1ED4DDF6" w14:textId="77777777" w:rsidR="00311DF7" w:rsidRDefault="00311DF7" w:rsidP="003C41A4">
      <w:pPr>
        <w:spacing w:line="360" w:lineRule="auto"/>
        <w:jc w:val="both"/>
        <w:rPr>
          <w:rFonts w:cs="Open Sans"/>
          <w:color w:val="000000" w:themeColor="text1"/>
          <w:szCs w:val="20"/>
        </w:rPr>
      </w:pPr>
      <w:r w:rsidRPr="00311DF7">
        <w:rPr>
          <w:rFonts w:cs="Open Sans"/>
          <w:color w:val="000000" w:themeColor="text1"/>
          <w:szCs w:val="20"/>
        </w:rPr>
        <w:lastRenderedPageBreak/>
        <w:t>Wyznaczone dla Gminy Bedlno cele strategiczne odpowiadają zdefiniowanym obszarom rozwojowym w sferze społecznej, gospodarczej, przestrzennej i klimatyczno-środowiskowej, które są ze sobą powiązane i wzajemnie się przenikają. W sferze przestrzennej i klimatyczno-środowiskowej podstawę działań powinno stanowić dążenie do zrównoważonego rozwoju, opartego na racjonalnym gospodarowaniu przestrzenią, ochronie zasobów naturalnych oraz adaptacji do zmian klimatu. Z kolei w sferze gospodarczej i społecznej szczególne znaczenie ma wzmacnianie lokalnego potencjału, rozwój kapitału ludzkiego i społecznego oraz tworzenie warunków sprzyjających przedsiębiorczości, integracji społecznej i poprawie jakości życia mieszkańców.</w:t>
      </w:r>
    </w:p>
    <w:p w14:paraId="2378732D" w14:textId="50FBA88B" w:rsidR="00C92F4B"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W rozdziale 2 przedstawiono również powiązania tematyczne Strategii z założeniami i wymaganiami innych dokumentów szczebla unijnego, krajowego i wojewódzkiego, uwzględniające zasady ochrony środowiska, a przede wszystkim zasadę zrównoważonego rozwoju. Odniesiono się między innymi do następujących dokumentów: Traktat Lizboński, Europa 2020 – Strategia na rzecz inteligentnego i zrównoważonego rozwoju sprzyjającego włączeniu społecznemu, Ramy polityki klimatyczno-energetycznej do roku 2030, Europejski Zielony Ład, Strategiczny plan adaptacji dla sektorów i obszarów wrażliwych na zmiany klimatu do roku 2020 z perspektywą do roku 2030 (SPA2020), Europejska Konwencja Krajobrazowa, Krajowa Strategia Rozwoju Regionalnego 2030, VI aktualizacja Krajowego Programu Oczyszczania Ścieków Komunalnych, Polityka wodna Państwa do 2030 r., Krajowy Program Ochrony Powietrza, Krajowy Program Gospodarki Odpadami, Polityka energetyczna Polski do 2040 r., Polityka ekologiczna państwa 2030 – strategia rozwoju w obszarze środowiska i gospodarki wodnej; Plan gospodarowania wodami na obszarze dorzecza Odry,</w:t>
      </w:r>
      <w:r w:rsidR="00C968D8" w:rsidRPr="003C41A4">
        <w:rPr>
          <w:rFonts w:cs="Open Sans"/>
          <w:color w:val="000000" w:themeColor="text1"/>
          <w:szCs w:val="20"/>
        </w:rPr>
        <w:t xml:space="preserve"> </w:t>
      </w:r>
      <w:r w:rsidR="00C92F4B" w:rsidRPr="003C41A4">
        <w:rPr>
          <w:rFonts w:cs="Open Sans"/>
          <w:color w:val="000000" w:themeColor="text1"/>
          <w:szCs w:val="20"/>
        </w:rPr>
        <w:t>Strategia Rozwoju Województwa Łódzkiego 2030, Program ochrony środowiska województwa łódzkiego na lata 2021-2024 z perspektywą do 2028, Plan Zagospodarowania Przestrzennego Województwa Łódzkiego, Program ochrony powietrza i plan działań krótkoterminowych dla strefy łódzkiej</w:t>
      </w:r>
      <w:r w:rsidR="00311DF7">
        <w:rPr>
          <w:rFonts w:cs="Open Sans"/>
          <w:color w:val="000000" w:themeColor="text1"/>
          <w:szCs w:val="20"/>
        </w:rPr>
        <w:t>, Audyt krajobrazowy województwa łódzkiego</w:t>
      </w:r>
      <w:r w:rsidR="009B6400" w:rsidRPr="003C41A4">
        <w:rPr>
          <w:rFonts w:cs="Open Sans"/>
          <w:szCs w:val="20"/>
        </w:rPr>
        <w:t>.</w:t>
      </w:r>
    </w:p>
    <w:p w14:paraId="04DB5F3D" w14:textId="23176273"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Rozdział 3 stanowi charakterystykę istniejącego stanu środowiska</w:t>
      </w:r>
      <w:r w:rsidR="00D613B7" w:rsidRPr="003C41A4">
        <w:rPr>
          <w:rFonts w:cs="Open Sans"/>
          <w:color w:val="000000" w:themeColor="text1"/>
          <w:szCs w:val="20"/>
        </w:rPr>
        <w:t xml:space="preserve"> </w:t>
      </w:r>
      <w:r w:rsidR="00E51C46" w:rsidRPr="003C41A4">
        <w:rPr>
          <w:rFonts w:cs="Open Sans"/>
          <w:color w:val="000000" w:themeColor="text1"/>
          <w:szCs w:val="20"/>
        </w:rPr>
        <w:t>Gminy</w:t>
      </w:r>
      <w:r w:rsidR="00311DF7">
        <w:rPr>
          <w:rFonts w:cs="Open Sans"/>
          <w:color w:val="000000" w:themeColor="text1"/>
          <w:szCs w:val="20"/>
        </w:rPr>
        <w:t xml:space="preserve"> Bedlno</w:t>
      </w:r>
      <w:r w:rsidRPr="003C41A4">
        <w:rPr>
          <w:rFonts w:cs="Open Sans"/>
          <w:color w:val="000000" w:themeColor="text1"/>
          <w:szCs w:val="20"/>
        </w:rPr>
        <w:t xml:space="preserve">, z uwzględnieniem położenia, ukształtowania terenu, budowy geologicznej, gleb, wód powierzchniowych i podziemnych, klimatu, jakości powietrza atmosferycznego, zagrożenia hałasem, szaty roślinnej i świata zwierzęcego, form </w:t>
      </w:r>
      <w:r w:rsidRPr="00557EB0">
        <w:rPr>
          <w:rFonts w:cs="Open Sans"/>
          <w:color w:val="000000" w:themeColor="text1"/>
          <w:szCs w:val="20"/>
        </w:rPr>
        <w:t xml:space="preserve">ochrony przyrody. Cechami charakterystycznymi </w:t>
      </w:r>
      <w:r w:rsidR="00E51C46" w:rsidRPr="00557EB0">
        <w:rPr>
          <w:rFonts w:cs="Open Sans"/>
          <w:color w:val="000000" w:themeColor="text1"/>
          <w:szCs w:val="20"/>
        </w:rPr>
        <w:t xml:space="preserve">Gminy </w:t>
      </w:r>
      <w:r w:rsidR="00311DF7">
        <w:rPr>
          <w:rFonts w:cs="Open Sans"/>
          <w:color w:val="000000" w:themeColor="text1"/>
          <w:szCs w:val="20"/>
        </w:rPr>
        <w:t xml:space="preserve">Bedlno </w:t>
      </w:r>
      <w:r w:rsidRPr="00557EB0">
        <w:rPr>
          <w:rFonts w:cs="Open Sans"/>
          <w:color w:val="000000" w:themeColor="text1"/>
          <w:szCs w:val="20"/>
        </w:rPr>
        <w:t>są</w:t>
      </w:r>
      <w:r w:rsidR="00570638" w:rsidRPr="00557EB0">
        <w:rPr>
          <w:rFonts w:cs="Open Sans"/>
          <w:color w:val="000000" w:themeColor="text1"/>
          <w:szCs w:val="20"/>
        </w:rPr>
        <w:t xml:space="preserve"> między innymi</w:t>
      </w:r>
      <w:r w:rsidRPr="003C67DA">
        <w:rPr>
          <w:rFonts w:cs="Open Sans"/>
          <w:color w:val="000000" w:themeColor="text1"/>
          <w:szCs w:val="20"/>
        </w:rPr>
        <w:t>:</w:t>
      </w:r>
      <w:r w:rsidR="009A1978" w:rsidRPr="003C67DA">
        <w:rPr>
          <w:rFonts w:cs="Open Sans"/>
          <w:color w:val="000000" w:themeColor="text1"/>
          <w:szCs w:val="20"/>
        </w:rPr>
        <w:t xml:space="preserve"> </w:t>
      </w:r>
      <w:r w:rsidR="00283692" w:rsidRPr="003C67DA">
        <w:rPr>
          <w:rFonts w:cs="Open Sans"/>
          <w:color w:val="000000" w:themeColor="text1"/>
          <w:szCs w:val="20"/>
        </w:rPr>
        <w:t xml:space="preserve">zły stan </w:t>
      </w:r>
      <w:r w:rsidR="00310115" w:rsidRPr="003C67DA">
        <w:rPr>
          <w:rFonts w:cs="Open Sans"/>
          <w:color w:val="000000" w:themeColor="text1"/>
          <w:szCs w:val="20"/>
        </w:rPr>
        <w:t>jakości wód powierzchniowych</w:t>
      </w:r>
      <w:r w:rsidR="009A1978" w:rsidRPr="003C67DA">
        <w:rPr>
          <w:rFonts w:cs="Open Sans"/>
          <w:color w:val="000000" w:themeColor="text1"/>
          <w:szCs w:val="20"/>
        </w:rPr>
        <w:t>, zła jakość powietrza atmosferycznego</w:t>
      </w:r>
      <w:r w:rsidR="003C154A" w:rsidRPr="003C67DA">
        <w:rPr>
          <w:rFonts w:cs="Open Sans"/>
          <w:color w:val="000000" w:themeColor="text1"/>
          <w:szCs w:val="20"/>
        </w:rPr>
        <w:t xml:space="preserve">, </w:t>
      </w:r>
      <w:r w:rsidR="00822789" w:rsidRPr="003C67DA">
        <w:rPr>
          <w:rFonts w:cs="Open Sans"/>
          <w:color w:val="000000" w:themeColor="text1"/>
          <w:szCs w:val="20"/>
        </w:rPr>
        <w:t>położenie na obszarze szczególnego zagrożenia powodzią, a także</w:t>
      </w:r>
      <w:r w:rsidR="00E51C46" w:rsidRPr="003C67DA">
        <w:rPr>
          <w:rFonts w:cs="Open Sans"/>
          <w:color w:val="000000" w:themeColor="text1"/>
          <w:szCs w:val="20"/>
        </w:rPr>
        <w:t xml:space="preserve"> niski stopień skanalizowania</w:t>
      </w:r>
      <w:r w:rsidR="009A1978" w:rsidRPr="003C67DA">
        <w:rPr>
          <w:rFonts w:cs="Open Sans"/>
          <w:color w:val="000000" w:themeColor="text1"/>
          <w:szCs w:val="20"/>
        </w:rPr>
        <w:t>.</w:t>
      </w:r>
      <w:r w:rsidR="009A1978" w:rsidRPr="003C41A4">
        <w:rPr>
          <w:rFonts w:cs="Open Sans"/>
          <w:color w:val="000000" w:themeColor="text1"/>
          <w:szCs w:val="20"/>
        </w:rPr>
        <w:t xml:space="preserve"> </w:t>
      </w:r>
    </w:p>
    <w:p w14:paraId="6EE14C19" w14:textId="04428264"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lastRenderedPageBreak/>
        <w:t xml:space="preserve">W rozdziale 4, prognoza wskazuje istniejące problemy środowiska. Dla poszczególnych komponentów środowiska wskazano między innymi następujące zagrożenia/problemy: przekroczenia parametrów jakości powietrza atmosferycznego, wysoki poziom hałasu ze względu na duże natężenie ruchu, złą jakość wód powierzchniowych, </w:t>
      </w:r>
      <w:r w:rsidR="00D85B29" w:rsidRPr="003C41A4">
        <w:rPr>
          <w:rFonts w:cs="Open Sans"/>
          <w:color w:val="000000" w:themeColor="text1"/>
          <w:szCs w:val="20"/>
        </w:rPr>
        <w:t>lokalizacja na obszarze szczególnego zagrożenia powodz</w:t>
      </w:r>
      <w:r w:rsidR="003221D5" w:rsidRPr="003C41A4">
        <w:rPr>
          <w:rFonts w:cs="Open Sans"/>
          <w:color w:val="000000" w:themeColor="text1"/>
          <w:szCs w:val="20"/>
        </w:rPr>
        <w:t>i</w:t>
      </w:r>
      <w:r w:rsidR="00D85B29" w:rsidRPr="003C41A4">
        <w:rPr>
          <w:rFonts w:cs="Open Sans"/>
          <w:color w:val="000000" w:themeColor="text1"/>
          <w:szCs w:val="20"/>
        </w:rPr>
        <w:t xml:space="preserve">ą, </w:t>
      </w:r>
      <w:r w:rsidR="00E51C46" w:rsidRPr="003C41A4">
        <w:rPr>
          <w:rFonts w:cs="Open Sans"/>
          <w:color w:val="000000" w:themeColor="text1"/>
          <w:szCs w:val="20"/>
        </w:rPr>
        <w:t>niski stopień skanalizowania.</w:t>
      </w:r>
    </w:p>
    <w:p w14:paraId="543149FA" w14:textId="77777777"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W rozdziale 5, prognoza wskazuje również przewidywane oddziaływanie na środowisko na poszczególne elementy środowiska przyrodniczego (różnorodność biologiczną, zwierzęta, rośliny, wody, powietrze, powierzchnię ziemi, krajobraz, klimat, zasoby naturalne oraz cele i przedmioty ochrony obszarów Natura 2000). Rozważono także potencjalne oddziaływanie na zdrowie ludzi oraz na obiekty zabytkowe. Ocenę i identyfikację znaczących oddziaływań na środowisko poszczególnych zadań dokonano w formie opisowej wraz z uzasadnieniem.</w:t>
      </w:r>
    </w:p>
    <w:p w14:paraId="01EFCF12" w14:textId="77777777"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 xml:space="preserve">Rozdział 6 wskazuje propozycje możliwych sposobów ograniczania negatywnych oddziaływań na środowisko.  </w:t>
      </w:r>
    </w:p>
    <w:p w14:paraId="67E79172" w14:textId="77777777"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 xml:space="preserve">W rozdziale 7 opisane zostały możliwe zmiany w przypadku braku realizacji dokumentu. Wskazano wśród nich: </w:t>
      </w:r>
    </w:p>
    <w:p w14:paraId="39C3AD31"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pogorszenie klimatu akustycznego; </w:t>
      </w:r>
    </w:p>
    <w:p w14:paraId="22D7F510"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pogorszenie stanu infrastruktury technicznej; </w:t>
      </w:r>
    </w:p>
    <w:p w14:paraId="51E12C7F"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wykluczenie społeczne mieszkańców oraz wpadanie w ubóstwo; </w:t>
      </w:r>
    </w:p>
    <w:p w14:paraId="4674DB21"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zwiększenie ryzyka </w:t>
      </w:r>
      <w:proofErr w:type="spellStart"/>
      <w:r w:rsidRPr="003C41A4">
        <w:rPr>
          <w:rFonts w:ascii="Open Sans" w:hAnsi="Open Sans" w:cs="Open Sans"/>
          <w:color w:val="000000" w:themeColor="text1"/>
          <w:szCs w:val="20"/>
        </w:rPr>
        <w:t>zachorowań</w:t>
      </w:r>
      <w:proofErr w:type="spellEnd"/>
      <w:r w:rsidRPr="003C41A4">
        <w:rPr>
          <w:rFonts w:ascii="Open Sans" w:hAnsi="Open Sans" w:cs="Open Sans"/>
          <w:color w:val="000000" w:themeColor="text1"/>
          <w:szCs w:val="20"/>
        </w:rPr>
        <w:t xml:space="preserve"> na choroby układu oddechowego i nowotworowe, związane z brakiem działań ograniczających niską emisję; </w:t>
      </w:r>
    </w:p>
    <w:p w14:paraId="0C075669"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pogorszenie stanu jakości powietrza atmosferycznego na analizowanym obszarze; </w:t>
      </w:r>
    </w:p>
    <w:p w14:paraId="108AB052"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zmniejszenie poziomu bioróżnorodności; </w:t>
      </w:r>
    </w:p>
    <w:p w14:paraId="339AF9C7"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pogorszenie stanu wód powierzchniowych i podziemnych, obniżenie ich klas czystości; </w:t>
      </w:r>
    </w:p>
    <w:p w14:paraId="5B6D25C7"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zwiększenie udziału terenów zdegradowanych, zdewastowanych z postępującą degradacja środowiska; </w:t>
      </w:r>
    </w:p>
    <w:p w14:paraId="054F1F02"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dewastację trenów zielonych czy miejsc o szczególnym znaczeniu przyrodniczym, na skutek braku oznaczeń takich miejsc, brak ochrony wspomnianych terenów; </w:t>
      </w:r>
    </w:p>
    <w:p w14:paraId="47654FCA"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niewystarczająca retencja wodna;</w:t>
      </w:r>
    </w:p>
    <w:p w14:paraId="14B2DDD7"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niska świadomość ekologiczna mieszkańców przyczyniająca się do degradacji środowiska; </w:t>
      </w:r>
    </w:p>
    <w:p w14:paraId="2CF53256"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lastRenderedPageBreak/>
        <w:t xml:space="preserve">powstanie zanieczyszczeń powierzchni ziemi, m.in. poprzez prowadzenie nieprzemyślanej gospodarki odpadami; </w:t>
      </w:r>
    </w:p>
    <w:p w14:paraId="5598CDAE" w14:textId="732C996D"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 xml:space="preserve">pogorszenie stanu budynków, które pełnią istotne funkcje dla mieszkańców </w:t>
      </w:r>
      <w:r w:rsidR="00B8025E" w:rsidRPr="003C41A4">
        <w:rPr>
          <w:rFonts w:ascii="Open Sans" w:hAnsi="Open Sans" w:cs="Open Sans"/>
          <w:color w:val="000000" w:themeColor="text1"/>
          <w:szCs w:val="20"/>
        </w:rPr>
        <w:t>Gminy</w:t>
      </w:r>
      <w:r w:rsidRPr="003C41A4">
        <w:rPr>
          <w:rFonts w:ascii="Open Sans" w:hAnsi="Open Sans" w:cs="Open Sans"/>
          <w:color w:val="000000" w:themeColor="text1"/>
          <w:szCs w:val="20"/>
        </w:rPr>
        <w:t xml:space="preserve">; </w:t>
      </w:r>
    </w:p>
    <w:p w14:paraId="62176E24" w14:textId="77777777" w:rsidR="00BB0F9C" w:rsidRPr="003C41A4" w:rsidRDefault="00BB0F9C">
      <w:pPr>
        <w:pStyle w:val="Akapitzlist"/>
        <w:numPr>
          <w:ilvl w:val="0"/>
          <w:numId w:val="49"/>
        </w:numPr>
        <w:spacing w:line="360" w:lineRule="auto"/>
        <w:rPr>
          <w:rFonts w:ascii="Open Sans" w:hAnsi="Open Sans" w:cs="Open Sans"/>
          <w:color w:val="000000" w:themeColor="text1"/>
          <w:szCs w:val="20"/>
        </w:rPr>
      </w:pPr>
      <w:r w:rsidRPr="003C41A4">
        <w:rPr>
          <w:rFonts w:ascii="Open Sans" w:hAnsi="Open Sans" w:cs="Open Sans"/>
          <w:color w:val="000000" w:themeColor="text1"/>
          <w:szCs w:val="20"/>
        </w:rPr>
        <w:t>pogorszenie estetyki krajobrazu.</w:t>
      </w:r>
    </w:p>
    <w:p w14:paraId="37E9446E" w14:textId="77777777"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 xml:space="preserve">W rozdziale 8 stwierdzono, że realizacja niniejszego dokumentu nie spowoduje transgranicznego oddziaływania. </w:t>
      </w:r>
    </w:p>
    <w:p w14:paraId="0AF2F247" w14:textId="634B624D"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 xml:space="preserve">Rozdział 9, dotyczący napotkanych trudności i braków dostępnej wiedzy wskazuje, że jedynym problemem okazał się zbyt ogólny charakter </w:t>
      </w:r>
      <w:r w:rsidR="00E65238" w:rsidRPr="003C41A4">
        <w:rPr>
          <w:rFonts w:cs="Open Sans"/>
          <w:color w:val="000000" w:themeColor="text1"/>
          <w:szCs w:val="20"/>
        </w:rPr>
        <w:t xml:space="preserve">kierunków działań </w:t>
      </w:r>
      <w:r w:rsidRPr="003C41A4">
        <w:rPr>
          <w:rFonts w:cs="Open Sans"/>
          <w:color w:val="000000" w:themeColor="text1"/>
          <w:szCs w:val="20"/>
        </w:rPr>
        <w:t xml:space="preserve">proponowanych w Strategii. Brak </w:t>
      </w:r>
      <w:r w:rsidR="00E65238" w:rsidRPr="003C41A4">
        <w:rPr>
          <w:rFonts w:cs="Open Sans"/>
          <w:color w:val="000000" w:themeColor="text1"/>
          <w:szCs w:val="20"/>
        </w:rPr>
        <w:t xml:space="preserve">wskazania konkretnych zadań </w:t>
      </w:r>
      <w:r w:rsidRPr="003C41A4">
        <w:rPr>
          <w:rFonts w:cs="Open Sans"/>
          <w:color w:val="000000" w:themeColor="text1"/>
          <w:szCs w:val="20"/>
        </w:rPr>
        <w:t xml:space="preserve">w ramach poszczególnych celów utrudnił, a w pojedynczych przypadkach wręcz uniemożliwił określenie oddziaływania na środowisko danego działania. Ponadto, </w:t>
      </w:r>
      <w:r w:rsidR="00557EB0" w:rsidRPr="00557EB0">
        <w:rPr>
          <w:rFonts w:cs="Open Sans"/>
          <w:color w:val="000000" w:themeColor="text1"/>
          <w:szCs w:val="20"/>
        </w:rPr>
        <w:t xml:space="preserve">Strategii Rozwoju Gminy </w:t>
      </w:r>
      <w:r w:rsidR="00311DF7">
        <w:rPr>
          <w:rFonts w:cs="Open Sans"/>
          <w:color w:val="000000" w:themeColor="text1"/>
          <w:szCs w:val="20"/>
        </w:rPr>
        <w:t xml:space="preserve">Bedlno </w:t>
      </w:r>
      <w:r w:rsidR="00557EB0" w:rsidRPr="00557EB0">
        <w:rPr>
          <w:rFonts w:cs="Open Sans"/>
          <w:color w:val="000000" w:themeColor="text1"/>
          <w:szCs w:val="20"/>
        </w:rPr>
        <w:t>na lata 202</w:t>
      </w:r>
      <w:r w:rsidR="00311DF7">
        <w:rPr>
          <w:rFonts w:cs="Open Sans"/>
          <w:color w:val="000000" w:themeColor="text1"/>
          <w:szCs w:val="20"/>
        </w:rPr>
        <w:t>7</w:t>
      </w:r>
      <w:r w:rsidR="00557EB0" w:rsidRPr="00557EB0">
        <w:rPr>
          <w:rFonts w:cs="Open Sans"/>
          <w:color w:val="000000" w:themeColor="text1"/>
          <w:szCs w:val="20"/>
        </w:rPr>
        <w:t>-203</w:t>
      </w:r>
      <w:r w:rsidR="00311DF7">
        <w:rPr>
          <w:rFonts w:cs="Open Sans"/>
          <w:color w:val="000000" w:themeColor="text1"/>
          <w:szCs w:val="20"/>
        </w:rPr>
        <w:t>7</w:t>
      </w:r>
      <w:r w:rsidR="00557EB0">
        <w:rPr>
          <w:rFonts w:cs="Open Sans"/>
          <w:color w:val="000000" w:themeColor="text1"/>
          <w:szCs w:val="20"/>
        </w:rPr>
        <w:t xml:space="preserve"> </w:t>
      </w:r>
      <w:r w:rsidRPr="003C41A4">
        <w:rPr>
          <w:rFonts w:cs="Open Sans"/>
          <w:color w:val="000000" w:themeColor="text1"/>
          <w:szCs w:val="20"/>
        </w:rPr>
        <w:t xml:space="preserve">powstała w oparciu o współczesną wiedzę na temat wewnętrznych i zewnętrznych uwarunkowań rozwoju </w:t>
      </w:r>
      <w:r w:rsidR="006D5CB6" w:rsidRPr="003C41A4">
        <w:rPr>
          <w:rFonts w:cs="Open Sans"/>
          <w:color w:val="000000" w:themeColor="text1"/>
          <w:szCs w:val="20"/>
        </w:rPr>
        <w:t>Gminy</w:t>
      </w:r>
      <w:r w:rsidR="003C154A" w:rsidRPr="003C41A4">
        <w:rPr>
          <w:rFonts w:cs="Open Sans"/>
          <w:color w:val="000000" w:themeColor="text1"/>
          <w:szCs w:val="20"/>
        </w:rPr>
        <w:t xml:space="preserve"> </w:t>
      </w:r>
      <w:r w:rsidRPr="003C41A4">
        <w:rPr>
          <w:rFonts w:cs="Open Sans"/>
          <w:color w:val="000000" w:themeColor="text1"/>
          <w:szCs w:val="20"/>
        </w:rPr>
        <w:t>oraz w oparciu o współczesną wiedzę na temat organizacji, metod, technik, technologii, materiałów wykorzystywanych przy realizacji przedsięwzięć z zakresu rozwoju lokalnego oraz procesów inwestycyjnych.</w:t>
      </w:r>
    </w:p>
    <w:p w14:paraId="254537C1" w14:textId="77777777"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 xml:space="preserve">Rozdział 10 poświęcony został rekomendacjom i wnioskom do ostatecznej wersji dokumentu, gdzie wskazano, że Strategia powinna być zgodna przede wszystkim z ideą zrównoważonego rozwoju, zapewniając przyszłym i obecnym pokoleniom taki sam dostęp do godnego życia. Należy pamiętać o uwzględnieniu w ostatecznej wersji dokumentu aspektów związanych z poszanowaniem środowiska przyrodniczego, zapewniając tym samym poprawę warunków życia mieszkańców oraz rozwój gospodarczy regionu.  </w:t>
      </w:r>
    </w:p>
    <w:p w14:paraId="6B78B629" w14:textId="7EA53E84" w:rsidR="00BB0F9C" w:rsidRPr="003C41A4" w:rsidRDefault="00BB0F9C" w:rsidP="003C41A4">
      <w:pPr>
        <w:spacing w:line="360" w:lineRule="auto"/>
        <w:jc w:val="both"/>
        <w:rPr>
          <w:rFonts w:cs="Open Sans"/>
          <w:color w:val="000000" w:themeColor="text1"/>
          <w:szCs w:val="20"/>
        </w:rPr>
      </w:pPr>
      <w:r w:rsidRPr="003C41A4">
        <w:rPr>
          <w:rFonts w:cs="Open Sans"/>
          <w:color w:val="000000" w:themeColor="text1"/>
          <w:szCs w:val="20"/>
        </w:rPr>
        <w:t xml:space="preserve">W rozdziale 11, dotyczącym rozwiązań alternatywnych do rozwiązań zaproponowanych w Strategii, stwierdzono, że dokument strategii charakteryzuje się wysokim stopniem ogólności, często nie zawierając propozycji konkretnych działań i nie mając odniesienia w wytycznych lokalizacyjnych. Wobec powyższych przesłanek dotyczących w zasadzie każdego wieloaspektowego dokumentu, niniejsza prognoza nie zawiera propozycji zadań alternatywnych dla realizacji celów Strategii, do czego przyczynił się brak możliwości precyzyjnego określenia działań alternatywnych dla wskazanych zadań. Rozpatrywanie wariantów przyjętych założeń Strategii miało miejsce w toku opracowywania </w:t>
      </w:r>
      <w:r w:rsidR="00F87F1A" w:rsidRPr="003C41A4">
        <w:rPr>
          <w:rFonts w:cs="Open Sans"/>
          <w:color w:val="000000" w:themeColor="text1"/>
          <w:szCs w:val="20"/>
        </w:rPr>
        <w:t xml:space="preserve">projektu </w:t>
      </w:r>
      <w:r w:rsidRPr="003C41A4">
        <w:rPr>
          <w:rFonts w:cs="Open Sans"/>
          <w:color w:val="000000" w:themeColor="text1"/>
          <w:szCs w:val="20"/>
        </w:rPr>
        <w:t>dokumentu i obejmowało m. in. opracowanie diagnozy stanu środowiska oraz sukcesywne konsultacje z przedstawicielami różnych środowisk</w:t>
      </w:r>
      <w:r w:rsidR="00F87F1A" w:rsidRPr="003C41A4">
        <w:rPr>
          <w:rFonts w:cs="Open Sans"/>
          <w:color w:val="000000" w:themeColor="text1"/>
          <w:szCs w:val="20"/>
        </w:rPr>
        <w:t>,</w:t>
      </w:r>
      <w:r w:rsidRPr="003C41A4">
        <w:rPr>
          <w:rFonts w:cs="Open Sans"/>
          <w:color w:val="000000" w:themeColor="text1"/>
          <w:szCs w:val="20"/>
        </w:rPr>
        <w:t xml:space="preserve"> </w:t>
      </w:r>
      <w:r w:rsidR="00F87F1A" w:rsidRPr="003C41A4">
        <w:rPr>
          <w:rFonts w:cs="Open Sans"/>
          <w:color w:val="000000" w:themeColor="text1"/>
          <w:szCs w:val="20"/>
        </w:rPr>
        <w:t>w tym ankietowanie</w:t>
      </w:r>
      <w:r w:rsidRPr="003C41A4">
        <w:rPr>
          <w:rFonts w:cs="Open Sans"/>
          <w:color w:val="000000" w:themeColor="text1"/>
          <w:szCs w:val="20"/>
        </w:rPr>
        <w:t xml:space="preserve"> mieszkańców </w:t>
      </w:r>
      <w:r w:rsidR="00B8025E" w:rsidRPr="003C41A4">
        <w:rPr>
          <w:rFonts w:cs="Open Sans"/>
          <w:color w:val="000000" w:themeColor="text1"/>
          <w:szCs w:val="20"/>
        </w:rPr>
        <w:t>Gminy</w:t>
      </w:r>
      <w:r w:rsidRPr="003C41A4">
        <w:rPr>
          <w:rFonts w:cs="Open Sans"/>
          <w:color w:val="000000" w:themeColor="text1"/>
          <w:szCs w:val="20"/>
        </w:rPr>
        <w:t>. Efektem tych prac było opracowanie ostatecznej, jednowariantowej wersji Strategii.</w:t>
      </w:r>
    </w:p>
    <w:p w14:paraId="3A50A18B" w14:textId="5602286B" w:rsidR="006B2A9B" w:rsidRPr="002A4C34" w:rsidRDefault="00BB0F9C" w:rsidP="002A4C34">
      <w:pPr>
        <w:spacing w:line="360" w:lineRule="auto"/>
        <w:jc w:val="both"/>
        <w:rPr>
          <w:rFonts w:cs="Open Sans"/>
          <w:color w:val="000000" w:themeColor="text1"/>
          <w:szCs w:val="20"/>
        </w:rPr>
      </w:pPr>
      <w:r w:rsidRPr="003C41A4">
        <w:rPr>
          <w:rFonts w:cs="Open Sans"/>
          <w:color w:val="000000" w:themeColor="text1"/>
          <w:szCs w:val="20"/>
        </w:rPr>
        <w:lastRenderedPageBreak/>
        <w:t xml:space="preserve">W rozdziale 12 wskazano liczne propozycje dotyczące przewidywanych metod analizy skutków realizacji postanowień </w:t>
      </w:r>
      <w:r w:rsidR="00A132F3" w:rsidRPr="003C41A4">
        <w:rPr>
          <w:rFonts w:cs="Open Sans"/>
          <w:color w:val="000000" w:themeColor="text1"/>
          <w:szCs w:val="20"/>
        </w:rPr>
        <w:t>Strategii</w:t>
      </w:r>
      <w:r w:rsidRPr="003C41A4">
        <w:rPr>
          <w:rFonts w:cs="Open Sans"/>
          <w:color w:val="000000" w:themeColor="text1"/>
          <w:szCs w:val="20"/>
        </w:rPr>
        <w:t>. W celu określenia stopnia realizacji celów strategicznych, zbudowano system wskaźników powiązanych z różnymi poziomami celów, jakie zostały przyjęte w Strategii. Regularna analiza wskaźników wskazanych w poniższej tabeli pozwoli na analizę skuteczności podjętych działań oraz określenie poziomu rozwoju jednostki w danej dziedzinie i aktualizację priorytetów</w:t>
      </w:r>
      <w:r w:rsidR="00822789" w:rsidRPr="003C41A4">
        <w:rPr>
          <w:rFonts w:cs="Open Sans"/>
          <w:color w:val="000000" w:themeColor="text1"/>
          <w:szCs w:val="20"/>
        </w:rPr>
        <w:t xml:space="preserve"> </w:t>
      </w:r>
      <w:r w:rsidR="006D5CB6" w:rsidRPr="003C41A4">
        <w:rPr>
          <w:rFonts w:cs="Open Sans"/>
          <w:color w:val="000000" w:themeColor="text1"/>
          <w:szCs w:val="20"/>
        </w:rPr>
        <w:t>Gminy</w:t>
      </w:r>
      <w:r w:rsidR="00A945F6">
        <w:rPr>
          <w:rFonts w:cs="Open Sans"/>
          <w:color w:val="000000" w:themeColor="text1"/>
          <w:szCs w:val="20"/>
        </w:rPr>
        <w:t xml:space="preserve"> Bedlno</w:t>
      </w:r>
      <w:r w:rsidRPr="003C41A4">
        <w:rPr>
          <w:rFonts w:cs="Open Sans"/>
          <w:color w:val="000000" w:themeColor="text1"/>
          <w:szCs w:val="20"/>
        </w:rPr>
        <w:t>.</w:t>
      </w:r>
    </w:p>
    <w:p w14:paraId="52FAF8E3" w14:textId="008A6DE3" w:rsidR="00895C17" w:rsidRPr="00D268F3" w:rsidRDefault="00D268F3" w:rsidP="00B83582">
      <w:pPr>
        <w:pStyle w:val="Styl16"/>
      </w:pPr>
      <w:bookmarkStart w:id="131" w:name="_Toc241616809"/>
      <w:r>
        <w:rPr>
          <w:caps w:val="0"/>
        </w:rPr>
        <w:lastRenderedPageBreak/>
        <w:t>Spis tabel i ry</w:t>
      </w:r>
      <w:r w:rsidR="0010716F">
        <w:rPr>
          <w:caps w:val="0"/>
        </w:rPr>
        <w:t>sunków</w:t>
      </w:r>
      <w:bookmarkEnd w:id="131"/>
    </w:p>
    <w:p w14:paraId="70900173" w14:textId="772DBA60" w:rsidR="00A945F6" w:rsidRPr="00A945F6" w:rsidRDefault="00D268F3">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r w:rsidRPr="003C41A4">
        <w:rPr>
          <w:rFonts w:ascii="Open Sans" w:hAnsi="Open Sans" w:cs="Open Sans"/>
        </w:rPr>
        <w:fldChar w:fldCharType="begin"/>
      </w:r>
      <w:r w:rsidRPr="003C41A4">
        <w:rPr>
          <w:rFonts w:ascii="Open Sans" w:hAnsi="Open Sans" w:cs="Open Sans"/>
        </w:rPr>
        <w:instrText xml:space="preserve"> TOC \h \z \c "Tabela" </w:instrText>
      </w:r>
      <w:r w:rsidRPr="003C41A4">
        <w:rPr>
          <w:rFonts w:ascii="Open Sans" w:hAnsi="Open Sans" w:cs="Open Sans"/>
        </w:rPr>
        <w:fldChar w:fldCharType="separate"/>
      </w:r>
      <w:hyperlink w:anchor="_Toc241528231" w:history="1">
        <w:r w:rsidR="00A945F6" w:rsidRPr="00A945F6">
          <w:rPr>
            <w:rStyle w:val="Hipercze"/>
            <w:rFonts w:ascii="Open Sans" w:hAnsi="Open Sans" w:cs="Open Sans"/>
            <w:noProof/>
          </w:rPr>
          <w:t>Tabela 1. Zestawienie celów operacyjnych i kierunków działań Strategii Rozwoju Gminy Bedlno na lata 20257-2037</w:t>
        </w:r>
        <w:r w:rsidR="00A945F6" w:rsidRPr="00A945F6">
          <w:rPr>
            <w:rFonts w:ascii="Open Sans" w:hAnsi="Open Sans" w:cs="Open Sans"/>
            <w:noProof/>
            <w:webHidden/>
          </w:rPr>
          <w:tab/>
        </w:r>
        <w:r w:rsidR="00A945F6" w:rsidRPr="00A945F6">
          <w:rPr>
            <w:rFonts w:ascii="Open Sans" w:hAnsi="Open Sans" w:cs="Open Sans"/>
            <w:noProof/>
            <w:webHidden/>
          </w:rPr>
          <w:fldChar w:fldCharType="begin"/>
        </w:r>
        <w:r w:rsidR="00A945F6" w:rsidRPr="00A945F6">
          <w:rPr>
            <w:rFonts w:ascii="Open Sans" w:hAnsi="Open Sans" w:cs="Open Sans"/>
            <w:noProof/>
            <w:webHidden/>
          </w:rPr>
          <w:instrText xml:space="preserve"> PAGEREF _Toc241528231 \h </w:instrText>
        </w:r>
        <w:r w:rsidR="00A945F6" w:rsidRPr="00A945F6">
          <w:rPr>
            <w:rFonts w:ascii="Open Sans" w:hAnsi="Open Sans" w:cs="Open Sans"/>
            <w:noProof/>
            <w:webHidden/>
          </w:rPr>
        </w:r>
        <w:r w:rsidR="00A945F6" w:rsidRPr="00A945F6">
          <w:rPr>
            <w:rFonts w:ascii="Open Sans" w:hAnsi="Open Sans" w:cs="Open Sans"/>
            <w:noProof/>
            <w:webHidden/>
          </w:rPr>
          <w:fldChar w:fldCharType="separate"/>
        </w:r>
        <w:r w:rsidR="00DB1B78">
          <w:rPr>
            <w:rFonts w:ascii="Open Sans" w:hAnsi="Open Sans" w:cs="Open Sans"/>
            <w:noProof/>
            <w:webHidden/>
          </w:rPr>
          <w:t>16</w:t>
        </w:r>
        <w:r w:rsidR="00A945F6" w:rsidRPr="00A945F6">
          <w:rPr>
            <w:rFonts w:ascii="Open Sans" w:hAnsi="Open Sans" w:cs="Open Sans"/>
            <w:noProof/>
            <w:webHidden/>
          </w:rPr>
          <w:fldChar w:fldCharType="end"/>
        </w:r>
      </w:hyperlink>
    </w:p>
    <w:p w14:paraId="5F949741" w14:textId="46769586"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32" w:history="1">
        <w:r w:rsidRPr="00A945F6">
          <w:rPr>
            <w:rStyle w:val="Hipercze"/>
            <w:rFonts w:ascii="Open Sans" w:hAnsi="Open Sans" w:cs="Open Sans"/>
            <w:noProof/>
          </w:rPr>
          <w:t>Tabela 2.  Dane demograficzne Gminy Bedlno</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_Toc241528232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60</w:t>
        </w:r>
        <w:r w:rsidRPr="00A945F6">
          <w:rPr>
            <w:rFonts w:ascii="Open Sans" w:hAnsi="Open Sans" w:cs="Open Sans"/>
            <w:noProof/>
            <w:webHidden/>
          </w:rPr>
          <w:fldChar w:fldCharType="end"/>
        </w:r>
      </w:hyperlink>
    </w:p>
    <w:p w14:paraId="627B89D4" w14:textId="314A071E"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33" w:history="1">
        <w:r w:rsidRPr="00A945F6">
          <w:rPr>
            <w:rStyle w:val="Hipercze"/>
            <w:rFonts w:ascii="Open Sans" w:hAnsi="Open Sans" w:cs="Open Sans"/>
            <w:noProof/>
          </w:rPr>
          <w:t>Tabela 3. Klasy stref dla poszczególnych zanieczyszczeń uzyskane w ocenie rocznej dokonanej z uwzględnieniem kryteriów ustanowionych w celu ochrony zdrowia (dane za rok 2025)</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_Toc241528233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68</w:t>
        </w:r>
        <w:r w:rsidRPr="00A945F6">
          <w:rPr>
            <w:rFonts w:ascii="Open Sans" w:hAnsi="Open Sans" w:cs="Open Sans"/>
            <w:noProof/>
            <w:webHidden/>
          </w:rPr>
          <w:fldChar w:fldCharType="end"/>
        </w:r>
      </w:hyperlink>
    </w:p>
    <w:p w14:paraId="38637577" w14:textId="4C80AECE"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34" w:history="1">
        <w:r w:rsidRPr="00A945F6">
          <w:rPr>
            <w:rStyle w:val="Hipercze"/>
            <w:rFonts w:ascii="Open Sans" w:hAnsi="Open Sans" w:cs="Open Sans"/>
            <w:noProof/>
          </w:rPr>
          <w:t>Tabela 4. Klasy stref dla poszczególnych zanieczyszczeń uzyskane w ocenie rocznej dokonanej z uwzględnieniem kryteriów ustanowionych w celu ochrony roślin (dane za rok 2025)</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_Toc241528234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69</w:t>
        </w:r>
        <w:r w:rsidRPr="00A945F6">
          <w:rPr>
            <w:rFonts w:ascii="Open Sans" w:hAnsi="Open Sans" w:cs="Open Sans"/>
            <w:noProof/>
            <w:webHidden/>
          </w:rPr>
          <w:fldChar w:fldCharType="end"/>
        </w:r>
      </w:hyperlink>
    </w:p>
    <w:p w14:paraId="5A9E1BD6" w14:textId="316409CF"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35" w:history="1">
        <w:r w:rsidRPr="00A945F6">
          <w:rPr>
            <w:rStyle w:val="Hipercze"/>
            <w:rFonts w:ascii="Open Sans" w:hAnsi="Open Sans" w:cs="Open Sans"/>
            <w:noProof/>
          </w:rPr>
          <w:t>Tabela 5. Ruch kołowy na drodze krajowej przebiegającej przez Gminę Bedlno</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_Toc241528235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76</w:t>
        </w:r>
        <w:r w:rsidRPr="00A945F6">
          <w:rPr>
            <w:rFonts w:ascii="Open Sans" w:hAnsi="Open Sans" w:cs="Open Sans"/>
            <w:noProof/>
            <w:webHidden/>
          </w:rPr>
          <w:fldChar w:fldCharType="end"/>
        </w:r>
      </w:hyperlink>
    </w:p>
    <w:p w14:paraId="7E9ED720" w14:textId="421FC987"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36" w:history="1">
        <w:r w:rsidRPr="00A945F6">
          <w:rPr>
            <w:rStyle w:val="Hipercze"/>
            <w:rFonts w:ascii="Open Sans" w:hAnsi="Open Sans" w:cs="Open Sans"/>
            <w:noProof/>
          </w:rPr>
          <w:t>Tabela 6. Charakterystyka JCWPd na obszarze Gminy Bedlno</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_Toc241528236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79</w:t>
        </w:r>
        <w:r w:rsidRPr="00A945F6">
          <w:rPr>
            <w:rFonts w:ascii="Open Sans" w:hAnsi="Open Sans" w:cs="Open Sans"/>
            <w:noProof/>
            <w:webHidden/>
          </w:rPr>
          <w:fldChar w:fldCharType="end"/>
        </w:r>
      </w:hyperlink>
    </w:p>
    <w:p w14:paraId="2EAFE687" w14:textId="68CFA488"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37" w:history="1">
        <w:r w:rsidRPr="00A945F6">
          <w:rPr>
            <w:rStyle w:val="Hipercze"/>
            <w:rFonts w:ascii="Open Sans" w:hAnsi="Open Sans" w:cs="Open Sans"/>
            <w:noProof/>
          </w:rPr>
          <w:t>Tabela 7. Charakterystyka JCWP w obszarze Gminy Bedlno</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_Toc241528237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82</w:t>
        </w:r>
        <w:r w:rsidRPr="00A945F6">
          <w:rPr>
            <w:rFonts w:ascii="Open Sans" w:hAnsi="Open Sans" w:cs="Open Sans"/>
            <w:noProof/>
            <w:webHidden/>
          </w:rPr>
          <w:fldChar w:fldCharType="end"/>
        </w:r>
      </w:hyperlink>
    </w:p>
    <w:p w14:paraId="2D2BA548" w14:textId="37C8717D"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38" w:history="1">
        <w:r w:rsidRPr="00A945F6">
          <w:rPr>
            <w:rStyle w:val="Hipercze"/>
            <w:rFonts w:ascii="Open Sans" w:hAnsi="Open Sans" w:cs="Open Sans"/>
            <w:noProof/>
          </w:rPr>
          <w:t>Tabela 8. Charakterystyka punktów poboru wody na terenie Gminy Bedlno</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_Toc241528238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89</w:t>
        </w:r>
        <w:r w:rsidRPr="00A945F6">
          <w:rPr>
            <w:rFonts w:ascii="Open Sans" w:hAnsi="Open Sans" w:cs="Open Sans"/>
            <w:noProof/>
            <w:webHidden/>
          </w:rPr>
          <w:fldChar w:fldCharType="end"/>
        </w:r>
      </w:hyperlink>
    </w:p>
    <w:p w14:paraId="7E7085A2" w14:textId="6965C746"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39" w:history="1">
        <w:r w:rsidRPr="00A945F6">
          <w:rPr>
            <w:rStyle w:val="Hipercze"/>
            <w:rFonts w:ascii="Open Sans" w:hAnsi="Open Sans" w:cs="Open Sans"/>
            <w:noProof/>
          </w:rPr>
          <w:t>Tabela 9. Stan gospodarki odpadami w Gminie Bedlno w latach 2023-2025</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_Toc241528239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93</w:t>
        </w:r>
        <w:r w:rsidRPr="00A945F6">
          <w:rPr>
            <w:rFonts w:ascii="Open Sans" w:hAnsi="Open Sans" w:cs="Open Sans"/>
            <w:noProof/>
            <w:webHidden/>
          </w:rPr>
          <w:fldChar w:fldCharType="end"/>
        </w:r>
      </w:hyperlink>
    </w:p>
    <w:p w14:paraId="3DC386D2" w14:textId="6FF2FEE3"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40" w:history="1">
        <w:r w:rsidRPr="00A945F6">
          <w:rPr>
            <w:rStyle w:val="Hipercze"/>
            <w:rFonts w:ascii="Open Sans" w:hAnsi="Open Sans" w:cs="Open Sans"/>
            <w:noProof/>
          </w:rPr>
          <w:t>Tabela 10. Charakterystyka parku krajobrazowego znajdującego się na terenie Gmina Bedlno</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_Toc241528240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94</w:t>
        </w:r>
        <w:r w:rsidRPr="00A945F6">
          <w:rPr>
            <w:rFonts w:ascii="Open Sans" w:hAnsi="Open Sans" w:cs="Open Sans"/>
            <w:noProof/>
            <w:webHidden/>
          </w:rPr>
          <w:fldChar w:fldCharType="end"/>
        </w:r>
      </w:hyperlink>
    </w:p>
    <w:p w14:paraId="11180095" w14:textId="4FC922A5"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41" w:history="1">
        <w:r w:rsidRPr="00A945F6">
          <w:rPr>
            <w:rStyle w:val="Hipercze"/>
            <w:rFonts w:ascii="Open Sans" w:hAnsi="Open Sans" w:cs="Open Sans"/>
            <w:noProof/>
          </w:rPr>
          <w:t>Tabela 11. Charakterystyka Obszarów Natura 2000 znajdujących się na terenie Gminy Bedlno</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_Toc241528241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98</w:t>
        </w:r>
        <w:r w:rsidRPr="00A945F6">
          <w:rPr>
            <w:rFonts w:ascii="Open Sans" w:hAnsi="Open Sans" w:cs="Open Sans"/>
            <w:noProof/>
            <w:webHidden/>
          </w:rPr>
          <w:fldChar w:fldCharType="end"/>
        </w:r>
      </w:hyperlink>
    </w:p>
    <w:p w14:paraId="60DB02E2" w14:textId="65BC6275"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42" w:history="1">
        <w:r w:rsidRPr="00A945F6">
          <w:rPr>
            <w:rStyle w:val="Hipercze"/>
            <w:rFonts w:ascii="Open Sans" w:hAnsi="Open Sans" w:cs="Open Sans"/>
            <w:noProof/>
          </w:rPr>
          <w:t>Tabela 12. Wykaz pomników przyrody ustanowionych na terenie Gminy Bedlno</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_Toc241528242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137</w:t>
        </w:r>
        <w:r w:rsidRPr="00A945F6">
          <w:rPr>
            <w:rFonts w:ascii="Open Sans" w:hAnsi="Open Sans" w:cs="Open Sans"/>
            <w:noProof/>
            <w:webHidden/>
          </w:rPr>
          <w:fldChar w:fldCharType="end"/>
        </w:r>
      </w:hyperlink>
    </w:p>
    <w:p w14:paraId="4D0A7F21" w14:textId="015481BB"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43" w:history="1">
        <w:r w:rsidRPr="00A945F6">
          <w:rPr>
            <w:rStyle w:val="Hipercze"/>
            <w:rFonts w:ascii="Open Sans" w:hAnsi="Open Sans" w:cs="Open Sans"/>
            <w:noProof/>
          </w:rPr>
          <w:t>Tabela 13. Zagrożenia/problemy istotne z punktu widzenia ochrony środowiska występujące na terenie Gminy Bedlno</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_Toc241528243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140</w:t>
        </w:r>
        <w:r w:rsidRPr="00A945F6">
          <w:rPr>
            <w:rFonts w:ascii="Open Sans" w:hAnsi="Open Sans" w:cs="Open Sans"/>
            <w:noProof/>
            <w:webHidden/>
          </w:rPr>
          <w:fldChar w:fldCharType="end"/>
        </w:r>
      </w:hyperlink>
    </w:p>
    <w:p w14:paraId="26BBE577" w14:textId="105CC740"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44" w:history="1">
        <w:r w:rsidRPr="00A945F6">
          <w:rPr>
            <w:rStyle w:val="Hipercze"/>
            <w:rFonts w:ascii="Open Sans" w:hAnsi="Open Sans" w:cs="Open Sans"/>
            <w:iCs/>
            <w:noProof/>
          </w:rPr>
          <w:t xml:space="preserve">Tabela 14. </w:t>
        </w:r>
        <w:r w:rsidRPr="00A945F6">
          <w:rPr>
            <w:rStyle w:val="Hipercze"/>
            <w:rFonts w:ascii="Open Sans" w:hAnsi="Open Sans" w:cs="Open Sans"/>
            <w:noProof/>
          </w:rPr>
          <w:t>Propozycje możliwych sposobów ograniczania negatywnych oddziaływań na środowisko</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_Toc241528244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209</w:t>
        </w:r>
        <w:r w:rsidRPr="00A945F6">
          <w:rPr>
            <w:rFonts w:ascii="Open Sans" w:hAnsi="Open Sans" w:cs="Open Sans"/>
            <w:noProof/>
            <w:webHidden/>
          </w:rPr>
          <w:fldChar w:fldCharType="end"/>
        </w:r>
      </w:hyperlink>
    </w:p>
    <w:p w14:paraId="115EBCDB" w14:textId="2DB418A4"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45" w:history="1">
        <w:r w:rsidRPr="00A945F6">
          <w:rPr>
            <w:rStyle w:val="Hipercze"/>
            <w:rFonts w:ascii="Open Sans" w:hAnsi="Open Sans" w:cs="Open Sans"/>
            <w:noProof/>
          </w:rPr>
          <w:t>Tabela 15. Sposoby zapobiegania, ograniczania i kompensacji negatywnych oddziaływań zaplanowanych działań w ramach dokumentu</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_Toc241528245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211</w:t>
        </w:r>
        <w:r w:rsidRPr="00A945F6">
          <w:rPr>
            <w:rFonts w:ascii="Open Sans" w:hAnsi="Open Sans" w:cs="Open Sans"/>
            <w:noProof/>
            <w:webHidden/>
          </w:rPr>
          <w:fldChar w:fldCharType="end"/>
        </w:r>
      </w:hyperlink>
    </w:p>
    <w:p w14:paraId="7A7FE0FE" w14:textId="72343582" w:rsidR="00A945F6" w:rsidRPr="00A945F6" w:rsidRDefault="00A945F6">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hyperlink w:anchor="_Toc241528246" w:history="1">
        <w:r w:rsidRPr="00A945F6">
          <w:rPr>
            <w:rStyle w:val="Hipercze"/>
            <w:rFonts w:ascii="Open Sans" w:hAnsi="Open Sans" w:cs="Open Sans"/>
            <w:noProof/>
          </w:rPr>
          <w:t>Tabela 16. Wskaźniki proponowane do zastosowania w celu monitorowania skutków realizacji postanowień projektowanego dokumentu</w:t>
        </w:r>
        <w:r w:rsidRPr="00A945F6">
          <w:rPr>
            <w:rFonts w:ascii="Open Sans" w:hAnsi="Open Sans" w:cs="Open Sans"/>
            <w:noProof/>
            <w:webHidden/>
          </w:rPr>
          <w:tab/>
        </w:r>
        <w:r w:rsidRPr="00A945F6">
          <w:rPr>
            <w:rFonts w:ascii="Open Sans" w:hAnsi="Open Sans" w:cs="Open Sans"/>
            <w:noProof/>
            <w:webHidden/>
          </w:rPr>
          <w:fldChar w:fldCharType="begin"/>
        </w:r>
        <w:r w:rsidRPr="00A945F6">
          <w:rPr>
            <w:rFonts w:ascii="Open Sans" w:hAnsi="Open Sans" w:cs="Open Sans"/>
            <w:noProof/>
            <w:webHidden/>
          </w:rPr>
          <w:instrText xml:space="preserve"> PAGEREF _Toc241528246 \h </w:instrText>
        </w:r>
        <w:r w:rsidRPr="00A945F6">
          <w:rPr>
            <w:rFonts w:ascii="Open Sans" w:hAnsi="Open Sans" w:cs="Open Sans"/>
            <w:noProof/>
            <w:webHidden/>
          </w:rPr>
        </w:r>
        <w:r w:rsidRPr="00A945F6">
          <w:rPr>
            <w:rFonts w:ascii="Open Sans" w:hAnsi="Open Sans" w:cs="Open Sans"/>
            <w:noProof/>
            <w:webHidden/>
          </w:rPr>
          <w:fldChar w:fldCharType="separate"/>
        </w:r>
        <w:r w:rsidR="00DB1B78">
          <w:rPr>
            <w:rFonts w:ascii="Open Sans" w:hAnsi="Open Sans" w:cs="Open Sans"/>
            <w:noProof/>
            <w:webHidden/>
          </w:rPr>
          <w:t>222</w:t>
        </w:r>
        <w:r w:rsidRPr="00A945F6">
          <w:rPr>
            <w:rFonts w:ascii="Open Sans" w:hAnsi="Open Sans" w:cs="Open Sans"/>
            <w:noProof/>
            <w:webHidden/>
          </w:rPr>
          <w:fldChar w:fldCharType="end"/>
        </w:r>
      </w:hyperlink>
    </w:p>
    <w:p w14:paraId="1A79E5F0" w14:textId="16E75C66" w:rsidR="00D268F3" w:rsidRPr="003C41A4" w:rsidRDefault="00D268F3" w:rsidP="00D268F3">
      <w:pPr>
        <w:rPr>
          <w:rFonts w:cs="Open Sans"/>
          <w:szCs w:val="20"/>
        </w:rPr>
      </w:pPr>
      <w:r w:rsidRPr="003C41A4">
        <w:rPr>
          <w:rFonts w:cs="Open Sans"/>
          <w:szCs w:val="20"/>
        </w:rPr>
        <w:fldChar w:fldCharType="end"/>
      </w:r>
    </w:p>
    <w:p w14:paraId="2723587E" w14:textId="42CB31C2" w:rsidR="00A945F6" w:rsidRPr="00A945F6" w:rsidRDefault="00D268F3">
      <w:pPr>
        <w:pStyle w:val="Spisilustracji"/>
        <w:tabs>
          <w:tab w:val="right" w:leader="dot" w:pos="9062"/>
        </w:tabs>
        <w:rPr>
          <w:rFonts w:ascii="Open Sans" w:eastAsiaTheme="minorEastAsia" w:hAnsi="Open Sans" w:cs="Open Sans"/>
          <w:noProof/>
          <w:color w:val="auto"/>
          <w:kern w:val="2"/>
          <w:sz w:val="24"/>
          <w:szCs w:val="24"/>
          <w:lang w:eastAsia="pl-PL"/>
          <w14:ligatures w14:val="standardContextual"/>
        </w:rPr>
      </w:pPr>
      <w:r w:rsidRPr="00A945F6">
        <w:rPr>
          <w:rFonts w:ascii="Open Sans" w:hAnsi="Open Sans" w:cs="Open Sans"/>
        </w:rPr>
        <w:fldChar w:fldCharType="begin"/>
      </w:r>
      <w:r w:rsidRPr="00A945F6">
        <w:rPr>
          <w:rFonts w:ascii="Open Sans" w:hAnsi="Open Sans" w:cs="Open Sans"/>
        </w:rPr>
        <w:instrText xml:space="preserve"> TOC \h \z \c "Rysunek" </w:instrText>
      </w:r>
      <w:r w:rsidRPr="00A945F6">
        <w:rPr>
          <w:rFonts w:ascii="Open Sans" w:hAnsi="Open Sans" w:cs="Open Sans"/>
        </w:rPr>
        <w:fldChar w:fldCharType="separate"/>
      </w:r>
      <w:hyperlink w:anchor="_Toc241528248" w:history="1">
        <w:r w:rsidR="00A945F6" w:rsidRPr="00A945F6">
          <w:rPr>
            <w:rStyle w:val="Hipercze"/>
            <w:rFonts w:ascii="Open Sans" w:hAnsi="Open Sans" w:cs="Open Sans"/>
            <w:noProof/>
          </w:rPr>
          <w:t>Rysunek 1. Położenie Gminy Bedlno na tle gmin sąsiadujących</w:t>
        </w:r>
        <w:r w:rsidR="00A945F6" w:rsidRPr="00A945F6">
          <w:rPr>
            <w:rFonts w:ascii="Open Sans" w:hAnsi="Open Sans" w:cs="Open Sans"/>
            <w:noProof/>
            <w:webHidden/>
          </w:rPr>
          <w:tab/>
        </w:r>
        <w:r w:rsidR="00A945F6" w:rsidRPr="00A945F6">
          <w:rPr>
            <w:rFonts w:ascii="Open Sans" w:hAnsi="Open Sans" w:cs="Open Sans"/>
            <w:noProof/>
            <w:webHidden/>
          </w:rPr>
          <w:fldChar w:fldCharType="begin"/>
        </w:r>
        <w:r w:rsidR="00A945F6" w:rsidRPr="00A945F6">
          <w:rPr>
            <w:rFonts w:ascii="Open Sans" w:hAnsi="Open Sans" w:cs="Open Sans"/>
            <w:noProof/>
            <w:webHidden/>
          </w:rPr>
          <w:instrText xml:space="preserve"> PAGEREF _Toc241528248 \h </w:instrText>
        </w:r>
        <w:r w:rsidR="00A945F6" w:rsidRPr="00A945F6">
          <w:rPr>
            <w:rFonts w:ascii="Open Sans" w:hAnsi="Open Sans" w:cs="Open Sans"/>
            <w:noProof/>
            <w:webHidden/>
          </w:rPr>
        </w:r>
        <w:r w:rsidR="00A945F6" w:rsidRPr="00A945F6">
          <w:rPr>
            <w:rFonts w:ascii="Open Sans" w:hAnsi="Open Sans" w:cs="Open Sans"/>
            <w:noProof/>
            <w:webHidden/>
          </w:rPr>
          <w:fldChar w:fldCharType="separate"/>
        </w:r>
        <w:r w:rsidR="00DB1B78">
          <w:rPr>
            <w:rFonts w:ascii="Open Sans" w:hAnsi="Open Sans" w:cs="Open Sans"/>
            <w:noProof/>
            <w:webHidden/>
          </w:rPr>
          <w:t>59</w:t>
        </w:r>
        <w:r w:rsidR="00A945F6" w:rsidRPr="00A945F6">
          <w:rPr>
            <w:rFonts w:ascii="Open Sans" w:hAnsi="Open Sans" w:cs="Open Sans"/>
            <w:noProof/>
            <w:webHidden/>
          </w:rPr>
          <w:fldChar w:fldCharType="end"/>
        </w:r>
      </w:hyperlink>
    </w:p>
    <w:p w14:paraId="762A8501" w14:textId="12069B44" w:rsidR="00997C81" w:rsidRDefault="00D268F3" w:rsidP="00997C81">
      <w:pPr>
        <w:pStyle w:val="Styl16"/>
      </w:pPr>
      <w:r w:rsidRPr="00A945F6">
        <w:rPr>
          <w:rFonts w:cs="Open Sans"/>
          <w:b w:val="0"/>
          <w:bCs w:val="0"/>
          <w:sz w:val="20"/>
          <w:szCs w:val="20"/>
        </w:rPr>
        <w:lastRenderedPageBreak/>
        <w:fldChar w:fldCharType="end"/>
      </w:r>
      <w:bookmarkStart w:id="132" w:name="_Toc114167948"/>
      <w:r w:rsidR="00997C81" w:rsidRPr="00997C81">
        <w:t xml:space="preserve"> </w:t>
      </w:r>
      <w:bookmarkStart w:id="133" w:name="_Toc241616810"/>
      <w:r w:rsidR="00997C81" w:rsidRPr="00997C81">
        <w:t>Oświadczenie autora prognozy oddziaływania na środowisko o spełnieniu wymagań, o których mowa w art. 74a ust. 2</w:t>
      </w:r>
      <w:bookmarkEnd w:id="132"/>
      <w:bookmarkEnd w:id="133"/>
    </w:p>
    <w:p w14:paraId="03565DFC" w14:textId="1740500D" w:rsidR="00F179B0" w:rsidRPr="007B4702" w:rsidRDefault="00F179B0" w:rsidP="0010716F">
      <w:pPr>
        <w:spacing w:line="360" w:lineRule="auto"/>
        <w:jc w:val="both"/>
        <w:rPr>
          <w:rFonts w:cs="Open Sans"/>
          <w:color w:val="000000" w:themeColor="text1"/>
          <w:szCs w:val="20"/>
        </w:rPr>
      </w:pPr>
      <w:r w:rsidRPr="007B4702">
        <w:rPr>
          <w:rFonts w:cs="Open Sans"/>
          <w:color w:val="000000" w:themeColor="text1"/>
          <w:szCs w:val="20"/>
        </w:rPr>
        <w:t>Zgodnie z art. 51 ust. 2 pkt 1 lit. f ustawy z dnia 3 października 2008 r. o udostępnianiu informacji o środowisku i jego ochronie, udziale społeczeństwa w ochronie środowiska oraz o ocenach oddziaływania na środowisko (</w:t>
      </w:r>
      <w:proofErr w:type="spellStart"/>
      <w:r w:rsidRPr="007B4702">
        <w:rPr>
          <w:rFonts w:cs="Open Sans"/>
          <w:color w:val="000000" w:themeColor="text1"/>
          <w:szCs w:val="20"/>
        </w:rPr>
        <w:t>t</w:t>
      </w:r>
      <w:r w:rsidR="00982B50" w:rsidRPr="007B4702">
        <w:rPr>
          <w:rFonts w:cs="Open Sans"/>
          <w:color w:val="000000" w:themeColor="text1"/>
          <w:szCs w:val="20"/>
        </w:rPr>
        <w:t>.</w:t>
      </w:r>
      <w:r w:rsidRPr="007B4702">
        <w:rPr>
          <w:rFonts w:cs="Open Sans"/>
          <w:color w:val="000000" w:themeColor="text1"/>
          <w:szCs w:val="20"/>
        </w:rPr>
        <w:t>j</w:t>
      </w:r>
      <w:proofErr w:type="spellEnd"/>
      <w:r w:rsidRPr="007B4702">
        <w:rPr>
          <w:rFonts w:cs="Open Sans"/>
          <w:color w:val="000000" w:themeColor="text1"/>
          <w:szCs w:val="20"/>
        </w:rPr>
        <w:t>. Dz. U. z 202</w:t>
      </w:r>
      <w:r w:rsidR="00A945F6">
        <w:rPr>
          <w:rFonts w:cs="Open Sans"/>
          <w:color w:val="000000" w:themeColor="text1"/>
          <w:szCs w:val="20"/>
        </w:rPr>
        <w:t>6</w:t>
      </w:r>
      <w:r w:rsidRPr="007B4702">
        <w:rPr>
          <w:rFonts w:cs="Open Sans"/>
          <w:color w:val="000000" w:themeColor="text1"/>
          <w:szCs w:val="20"/>
        </w:rPr>
        <w:t xml:space="preserve"> r., poz. </w:t>
      </w:r>
      <w:r w:rsidR="00A945F6">
        <w:rPr>
          <w:rFonts w:cs="Open Sans"/>
          <w:color w:val="000000" w:themeColor="text1"/>
          <w:szCs w:val="20"/>
        </w:rPr>
        <w:t>670</w:t>
      </w:r>
      <w:r w:rsidRPr="007B4702">
        <w:rPr>
          <w:rFonts w:cs="Open Sans"/>
          <w:color w:val="000000" w:themeColor="text1"/>
          <w:szCs w:val="20"/>
        </w:rPr>
        <w:t xml:space="preserve">), w nawiązaniu do art. 74a ust. 2 tejże ustawy oświadczam, że jako autor prognozy oddziaływania na środowisko do: </w:t>
      </w:r>
    </w:p>
    <w:p w14:paraId="23604D23" w14:textId="5FAB0CE7" w:rsidR="00F179B0" w:rsidRPr="007B4702" w:rsidRDefault="00F179B0" w:rsidP="0010716F">
      <w:pPr>
        <w:spacing w:line="360" w:lineRule="auto"/>
        <w:jc w:val="center"/>
        <w:rPr>
          <w:rFonts w:cs="Open Sans"/>
          <w:color w:val="000000" w:themeColor="text1"/>
          <w:szCs w:val="20"/>
        </w:rPr>
      </w:pPr>
      <w:r w:rsidRPr="007B4702">
        <w:rPr>
          <w:rFonts w:cs="Open Sans"/>
          <w:color w:val="000000" w:themeColor="text1"/>
          <w:szCs w:val="20"/>
        </w:rPr>
        <w:t>„Strategii Rozwoju</w:t>
      </w:r>
      <w:r w:rsidR="00603F30" w:rsidRPr="007B4702">
        <w:rPr>
          <w:rFonts w:cs="Open Sans"/>
          <w:color w:val="000000" w:themeColor="text1"/>
          <w:szCs w:val="20"/>
        </w:rPr>
        <w:t xml:space="preserve"> </w:t>
      </w:r>
      <w:r w:rsidR="00073DA3" w:rsidRPr="007B4702">
        <w:rPr>
          <w:rFonts w:cs="Open Sans"/>
          <w:color w:val="000000" w:themeColor="text1"/>
          <w:szCs w:val="20"/>
        </w:rPr>
        <w:t xml:space="preserve">Gminy </w:t>
      </w:r>
      <w:r w:rsidR="00A945F6">
        <w:rPr>
          <w:rFonts w:cs="Open Sans"/>
          <w:color w:val="000000" w:themeColor="text1"/>
          <w:szCs w:val="20"/>
        </w:rPr>
        <w:t xml:space="preserve">Bedlno </w:t>
      </w:r>
      <w:r w:rsidR="00073DA3" w:rsidRPr="007B4702">
        <w:rPr>
          <w:rFonts w:cs="Open Sans"/>
          <w:color w:val="000000" w:themeColor="text1"/>
          <w:szCs w:val="20"/>
        </w:rPr>
        <w:t>na lata 202</w:t>
      </w:r>
      <w:r w:rsidR="00A945F6">
        <w:rPr>
          <w:rFonts w:cs="Open Sans"/>
          <w:color w:val="000000" w:themeColor="text1"/>
          <w:szCs w:val="20"/>
        </w:rPr>
        <w:t>7</w:t>
      </w:r>
      <w:r w:rsidR="00073DA3" w:rsidRPr="007B4702">
        <w:rPr>
          <w:rFonts w:cs="Open Sans"/>
          <w:color w:val="000000" w:themeColor="text1"/>
          <w:szCs w:val="20"/>
        </w:rPr>
        <w:t>-203</w:t>
      </w:r>
      <w:r w:rsidR="00A945F6">
        <w:rPr>
          <w:rFonts w:cs="Open Sans"/>
          <w:color w:val="000000" w:themeColor="text1"/>
          <w:szCs w:val="20"/>
        </w:rPr>
        <w:t>7</w:t>
      </w:r>
      <w:r w:rsidRPr="007B4702">
        <w:rPr>
          <w:rFonts w:cs="Open Sans"/>
          <w:color w:val="000000" w:themeColor="text1"/>
          <w:szCs w:val="20"/>
        </w:rPr>
        <w:t>”</w:t>
      </w:r>
    </w:p>
    <w:p w14:paraId="407C0138" w14:textId="4EC5BB11" w:rsidR="00F179B0" w:rsidRPr="007B4702" w:rsidRDefault="00F179B0" w:rsidP="0010716F">
      <w:pPr>
        <w:spacing w:line="360" w:lineRule="auto"/>
        <w:jc w:val="both"/>
        <w:rPr>
          <w:rFonts w:cs="Open Sans"/>
          <w:color w:val="000000" w:themeColor="text1"/>
          <w:szCs w:val="20"/>
        </w:rPr>
      </w:pPr>
      <w:r w:rsidRPr="007B4702">
        <w:rPr>
          <w:rFonts w:cs="Open Sans"/>
          <w:color w:val="000000" w:themeColor="text1"/>
          <w:szCs w:val="20"/>
        </w:rPr>
        <w:t xml:space="preserve">spełniam wymagania, o których mowa w wyżej wymienionych przepisach prawnych. Posiadam ukończone studia pierwszego i drugiego stopnia na kierunku związanym z kształceniem w </w:t>
      </w:r>
      <w:proofErr w:type="gramStart"/>
      <w:r w:rsidRPr="007B4702">
        <w:rPr>
          <w:rFonts w:cs="Open Sans"/>
          <w:color w:val="000000" w:themeColor="text1"/>
          <w:szCs w:val="20"/>
        </w:rPr>
        <w:t>zakresie  nauk</w:t>
      </w:r>
      <w:proofErr w:type="gramEnd"/>
      <w:r w:rsidRPr="007B4702">
        <w:rPr>
          <w:rFonts w:cs="Open Sans"/>
          <w:color w:val="000000" w:themeColor="text1"/>
          <w:szCs w:val="20"/>
        </w:rPr>
        <w:t xml:space="preserve">  rolniczych,  leśnych  i </w:t>
      </w:r>
      <w:r w:rsidR="00A945F6" w:rsidRPr="007B4702">
        <w:rPr>
          <w:rFonts w:cs="Open Sans"/>
          <w:color w:val="000000" w:themeColor="text1"/>
          <w:szCs w:val="20"/>
        </w:rPr>
        <w:t>weterynaryjnych z</w:t>
      </w:r>
      <w:r w:rsidRPr="007B4702">
        <w:rPr>
          <w:rFonts w:cs="Open Sans"/>
          <w:color w:val="000000" w:themeColor="text1"/>
          <w:szCs w:val="20"/>
        </w:rPr>
        <w:t xml:space="preserve"> dziedzin </w:t>
      </w:r>
      <w:proofErr w:type="gramStart"/>
      <w:r w:rsidRPr="007B4702">
        <w:rPr>
          <w:rFonts w:cs="Open Sans"/>
          <w:color w:val="000000" w:themeColor="text1"/>
          <w:szCs w:val="20"/>
        </w:rPr>
        <w:t>nauk  rolniczych</w:t>
      </w:r>
      <w:proofErr w:type="gramEnd"/>
      <w:r w:rsidRPr="007B4702">
        <w:rPr>
          <w:rFonts w:cs="Open Sans"/>
          <w:color w:val="000000" w:themeColor="text1"/>
          <w:szCs w:val="20"/>
        </w:rPr>
        <w:t xml:space="preserve">, nauk leśnych (art. 74a ust. 2 pkt 1 lit. d). </w:t>
      </w:r>
    </w:p>
    <w:p w14:paraId="7047A273" w14:textId="77777777" w:rsidR="00F179B0" w:rsidRPr="007B4702" w:rsidRDefault="00F179B0" w:rsidP="0010716F">
      <w:pPr>
        <w:spacing w:line="360" w:lineRule="auto"/>
        <w:jc w:val="both"/>
        <w:rPr>
          <w:rFonts w:cs="Open Sans"/>
          <w:color w:val="000000" w:themeColor="text1"/>
          <w:szCs w:val="20"/>
        </w:rPr>
      </w:pPr>
      <w:r w:rsidRPr="007B4702">
        <w:rPr>
          <w:rFonts w:cs="Open Sans"/>
          <w:color w:val="000000" w:themeColor="text1"/>
          <w:szCs w:val="20"/>
        </w:rPr>
        <w:t>Jestem świadoma odpowiedzialności karnej za złożenie fałszywego oświadczenia.</w:t>
      </w:r>
    </w:p>
    <w:p w14:paraId="072FFF35" w14:textId="293710ED" w:rsidR="00F179B0" w:rsidRDefault="00F179B0" w:rsidP="00F179B0">
      <w:pPr>
        <w:spacing w:line="276" w:lineRule="auto"/>
        <w:jc w:val="both"/>
        <w:rPr>
          <w:color w:val="002060"/>
        </w:rPr>
      </w:pPr>
    </w:p>
    <w:p w14:paraId="575E373F" w14:textId="4091149C" w:rsidR="00F179B0" w:rsidRPr="00031A4B" w:rsidRDefault="00822789" w:rsidP="00F179B0">
      <w:pPr>
        <w:spacing w:line="276" w:lineRule="auto"/>
        <w:jc w:val="right"/>
        <w:rPr>
          <w:color w:val="002060"/>
        </w:rPr>
      </w:pPr>
      <w:r w:rsidRPr="005954F5">
        <w:rPr>
          <w:noProof/>
        </w:rPr>
        <w:drawing>
          <wp:anchor distT="0" distB="0" distL="114300" distR="114300" simplePos="0" relativeHeight="251711488" behindDoc="1" locked="0" layoutInCell="1" allowOverlap="1" wp14:anchorId="507C2465" wp14:editId="1A289DEE">
            <wp:simplePos x="0" y="0"/>
            <wp:positionH relativeFrom="margin">
              <wp:align>right</wp:align>
            </wp:positionH>
            <wp:positionV relativeFrom="paragraph">
              <wp:posOffset>8890</wp:posOffset>
            </wp:positionV>
            <wp:extent cx="2590800" cy="361950"/>
            <wp:effectExtent l="0" t="0" r="0" b="0"/>
            <wp:wrapTight wrapText="bothSides">
              <wp:wrapPolygon edited="0">
                <wp:start x="0" y="0"/>
                <wp:lineTo x="0" y="20463"/>
                <wp:lineTo x="21441" y="20463"/>
                <wp:lineTo x="21441" y="0"/>
                <wp:lineTo x="0" y="0"/>
              </wp:wrapPolygon>
            </wp:wrapTight>
            <wp:docPr id="100056024" name="Obraz 1" descr="Obraz zawierający pismo odręczne, Czcionka, kaligrafia, typografia&#10;&#10;Opis wygenerowany automatyczni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56024" name="Obraz 1" descr="Obraz zawierający pismo odręczne, Czcionka, kaligrafia, typografia&#10;&#10;Opis wygenerowany automatycznie"/>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2590800" cy="361950"/>
                    </a:xfrm>
                    <a:prstGeom prst="rect">
                      <a:avLst/>
                    </a:prstGeom>
                    <a:noFill/>
                    <a:ln>
                      <a:noFill/>
                    </a:ln>
                  </pic:spPr>
                </pic:pic>
              </a:graphicData>
            </a:graphic>
          </wp:anchor>
        </w:drawing>
      </w:r>
    </w:p>
    <w:p w14:paraId="1E7F50F3" w14:textId="77777777" w:rsidR="00997C81" w:rsidRDefault="00997C81" w:rsidP="00997C81"/>
    <w:p w14:paraId="2B9A8CA9" w14:textId="77777777" w:rsidR="00BB5793" w:rsidRPr="00BB5793" w:rsidRDefault="00BB5793" w:rsidP="00BB5793"/>
    <w:p w14:paraId="6A05EF1C" w14:textId="77777777" w:rsidR="00BB5793" w:rsidRPr="00BB5793" w:rsidRDefault="00BB5793" w:rsidP="00BB5793"/>
    <w:p w14:paraId="69CEC000" w14:textId="77777777" w:rsidR="00BB5793" w:rsidRPr="00BB5793" w:rsidRDefault="00BB5793" w:rsidP="00BB5793"/>
    <w:p w14:paraId="5141C64A" w14:textId="77777777" w:rsidR="00BB5793" w:rsidRPr="00BB5793" w:rsidRDefault="00BB5793" w:rsidP="00BB5793"/>
    <w:p w14:paraId="15D19671" w14:textId="77777777" w:rsidR="00BB5793" w:rsidRPr="00BB5793" w:rsidRDefault="00BB5793" w:rsidP="00BB5793"/>
    <w:p w14:paraId="25BBA47F" w14:textId="77777777" w:rsidR="00BB5793" w:rsidRPr="00BB5793" w:rsidRDefault="00BB5793" w:rsidP="00BB5793"/>
    <w:p w14:paraId="332AC54C" w14:textId="77777777" w:rsidR="00BB5793" w:rsidRPr="00BB5793" w:rsidRDefault="00BB5793" w:rsidP="00BB5793"/>
    <w:p w14:paraId="477B7DE3" w14:textId="77777777" w:rsidR="00BB5793" w:rsidRPr="00BB5793" w:rsidRDefault="00BB5793" w:rsidP="00BB5793"/>
    <w:p w14:paraId="00709492" w14:textId="77777777" w:rsidR="00BB5793" w:rsidRPr="00BB5793" w:rsidRDefault="00BB5793" w:rsidP="00BB5793"/>
    <w:p w14:paraId="7881C672" w14:textId="77777777" w:rsidR="00BB5793" w:rsidRPr="00BB5793" w:rsidRDefault="00BB5793" w:rsidP="00BB5793"/>
    <w:p w14:paraId="10E13191" w14:textId="77777777" w:rsidR="00BB5793" w:rsidRPr="00BB5793" w:rsidRDefault="00BB5793" w:rsidP="00BB5793"/>
    <w:p w14:paraId="2391BC98" w14:textId="77777777" w:rsidR="00BB5793" w:rsidRPr="00BB5793" w:rsidRDefault="00BB5793" w:rsidP="00BB5793"/>
    <w:p w14:paraId="04F7C57C" w14:textId="77777777" w:rsidR="00BB5793" w:rsidRPr="00BB5793" w:rsidRDefault="00BB5793" w:rsidP="00BB5793"/>
    <w:p w14:paraId="69DAC7D2" w14:textId="0930BA94" w:rsidR="00BB5793" w:rsidRPr="00BB5793" w:rsidRDefault="00BB5793" w:rsidP="00BB5793">
      <w:pPr>
        <w:tabs>
          <w:tab w:val="left" w:pos="8145"/>
        </w:tabs>
      </w:pPr>
      <w:r>
        <w:tab/>
      </w:r>
    </w:p>
    <w:sectPr w:rsidR="00BB5793" w:rsidRPr="00BB5793" w:rsidSect="00AE07DF">
      <w:headerReference w:type="default" r:id="rId76"/>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6326F428" w14:textId="77777777" w:rsidR="00CB5DD1" w:rsidRDefault="00CB5DD1" w:rsidP="005B6B6B">
      <w:pPr>
        <w:spacing w:after="0" w:line="240" w:lineRule="auto"/>
      </w:pPr>
      <w:r>
        <w:separator/>
      </w:r>
    </w:p>
  </w:endnote>
  <w:endnote w:type="continuationSeparator" w:id="0">
    <w:p w14:paraId="685AB08A" w14:textId="77777777" w:rsidR="00CB5DD1" w:rsidRDefault="00CB5DD1" w:rsidP="005B6B6B">
      <w:pPr>
        <w:spacing w:after="0" w:line="240" w:lineRule="auto"/>
      </w:pPr>
      <w:r>
        <w:continuationSeparator/>
      </w:r>
    </w:p>
  </w:endnote>
  <w:endnote w:type="continuationNotice" w:id="1">
    <w:p w14:paraId="25D8C2C0" w14:textId="77777777" w:rsidR="00CB5DD1" w:rsidRDefault="00CB5DD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0"/>
    <w:family w:val="decorative"/>
    <w:pitch w:val="variable"/>
    <w:sig w:usb0="00000003" w:usb1="00000000" w:usb2="00000000" w:usb3="00000000" w:csb0="80000001" w:csb1="00000000"/>
  </w:font>
  <w:font w:name="Calibri">
    <w:panose1 w:val="020F0502020204030204"/>
    <w:charset w:val="EE"/>
    <w:family w:val="swiss"/>
    <w:pitch w:val="variable"/>
    <w:sig w:usb0="E4002EFF" w:usb1="C200247B" w:usb2="00000009" w:usb3="00000000" w:csb0="000001FF" w:csb1="00000000"/>
  </w:font>
  <w:font w:name="Open Sans">
    <w:panose1 w:val="020B0606030504020204"/>
    <w:charset w:val="00"/>
    <w:family w:val="swiss"/>
    <w:pitch w:val="variable"/>
    <w:sig w:usb0="E00002EF" w:usb1="4000205B" w:usb2="00000028" w:usb3="00000000" w:csb0="0000019F" w:csb1="00000000"/>
  </w:font>
  <w:font w:name="Tahoma">
    <w:panose1 w:val="020B0604030504040204"/>
    <w:charset w:val="EE"/>
    <w:family w:val="swiss"/>
    <w:pitch w:val="variable"/>
    <w:sig w:usb0="E1002EFF" w:usb1="C000605B" w:usb2="00000029" w:usb3="00000000" w:csb0="000101FF" w:csb1="00000000"/>
  </w:font>
  <w:font w:name="Calibri Light">
    <w:panose1 w:val="020F0302020204030204"/>
    <w:charset w:val="00"/>
    <w:family w:val="swiss"/>
    <w:pitch w:val="variable"/>
    <w:sig w:usb0="E0002AFF" w:usb1="C0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Trebuchet MS">
    <w:panose1 w:val="020B0603020202020204"/>
    <w:charset w:val="EE"/>
    <w:family w:val="swiss"/>
    <w:pitch w:val="variable"/>
    <w:sig w:usb0="00000687" w:usb1="00000000"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Verdana">
    <w:panose1 w:val="020B0604030504040204"/>
    <w:charset w:val="EE"/>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Montserrat">
    <w:panose1 w:val="00000500000000000000"/>
    <w:charset w:val="EE"/>
    <w:family w:val="auto"/>
    <w:pitch w:val="variable"/>
    <w:sig w:usb0="2000020F" w:usb1="00000003" w:usb2="00000000" w:usb3="00000000" w:csb0="00000197" w:csb1="00000000"/>
  </w:font>
  <w:font w:name="Century Gothic">
    <w:panose1 w:val="020B0502020202020204"/>
    <w:charset w:val="EE"/>
    <w:family w:val="swiss"/>
    <w:pitch w:val="variable"/>
    <w:sig w:usb0="00000287" w:usb1="00000000" w:usb2="00000000" w:usb3="00000000" w:csb0="0000009F" w:csb1="00000000"/>
  </w:font>
  <w:font w:name="Aptos">
    <w:panose1 w:val="020B0004020202020204"/>
    <w:charset w:val="00"/>
    <w:family w:val="swiss"/>
    <w:pitch w:val="variable"/>
    <w:sig w:usb0="20000287" w:usb1="00000003" w:usb2="00000000" w:usb3="00000000" w:csb0="0000019F" w:csb1="00000000"/>
  </w:font>
  <w:font w:name="Batang">
    <w:altName w:val="바탕"/>
    <w:panose1 w:val="02030600000101010101"/>
    <w:charset w:val="81"/>
    <w:family w:val="roman"/>
    <w:pitch w:val="variable"/>
    <w:sig w:usb0="B00002AF" w:usb1="69D77CFB" w:usb2="00000030" w:usb3="00000000" w:csb0="000800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0C6A4C7" w14:textId="1F3CC4FC" w:rsidR="00AE07DF" w:rsidRPr="00742C54" w:rsidRDefault="00AE07DF" w:rsidP="008F0E99">
    <w:pPr>
      <w:pStyle w:val="Stopka"/>
      <w:jc w:val="right"/>
      <w:rPr>
        <w:rFonts w:ascii="Open Sans" w:hAnsi="Open Sans" w:cs="Open Sans"/>
      </w:rPr>
    </w:pPr>
  </w:p>
  <w:p w14:paraId="26AFA79E" w14:textId="751B75CD" w:rsidR="00AE07DF" w:rsidRPr="00742C54" w:rsidRDefault="00000000" w:rsidP="00DD0D8E">
    <w:pPr>
      <w:pStyle w:val="Stopka"/>
      <w:jc w:val="right"/>
      <w:rPr>
        <w:rFonts w:ascii="Open Sans" w:hAnsi="Open Sans" w:cs="Open Sans"/>
      </w:rPr>
    </w:pPr>
    <w:sdt>
      <w:sdtPr>
        <w:rPr>
          <w:rFonts w:ascii="Open Sans" w:hAnsi="Open Sans" w:cs="Open Sans"/>
        </w:rPr>
        <w:id w:val="2079478155"/>
        <w:docPartObj>
          <w:docPartGallery w:val="Page Numbers (Bottom of Page)"/>
          <w:docPartUnique/>
        </w:docPartObj>
      </w:sdtPr>
      <w:sdtContent>
        <w:sdt>
          <w:sdtPr>
            <w:rPr>
              <w:rFonts w:ascii="Open Sans" w:hAnsi="Open Sans" w:cs="Open Sans"/>
            </w:rPr>
            <w:id w:val="-1860346560"/>
            <w:docPartObj>
              <w:docPartGallery w:val="Page Numbers (Top of Page)"/>
              <w:docPartUnique/>
            </w:docPartObj>
          </w:sdtPr>
          <w:sdtContent>
            <w:r w:rsidR="00DD0D8E" w:rsidRPr="00742C54">
              <w:rPr>
                <w:rFonts w:ascii="Open Sans" w:hAnsi="Open Sans" w:cs="Open Sans"/>
                <w:szCs w:val="20"/>
              </w:rPr>
              <w:t xml:space="preserve">Strona </w:t>
            </w:r>
            <w:r w:rsidR="00DD0D8E" w:rsidRPr="00742C54">
              <w:rPr>
                <w:rFonts w:ascii="Open Sans" w:hAnsi="Open Sans" w:cs="Open Sans"/>
                <w:b/>
                <w:bCs/>
                <w:szCs w:val="20"/>
              </w:rPr>
              <w:fldChar w:fldCharType="begin"/>
            </w:r>
            <w:r w:rsidR="00DD0D8E" w:rsidRPr="00742C54">
              <w:rPr>
                <w:rFonts w:ascii="Open Sans" w:hAnsi="Open Sans" w:cs="Open Sans"/>
                <w:b/>
                <w:bCs/>
                <w:szCs w:val="20"/>
              </w:rPr>
              <w:instrText>PAGE</w:instrText>
            </w:r>
            <w:r w:rsidR="00DD0D8E" w:rsidRPr="00742C54">
              <w:rPr>
                <w:rFonts w:ascii="Open Sans" w:hAnsi="Open Sans" w:cs="Open Sans"/>
                <w:b/>
                <w:bCs/>
                <w:szCs w:val="20"/>
              </w:rPr>
              <w:fldChar w:fldCharType="separate"/>
            </w:r>
            <w:r w:rsidR="00DD0D8E" w:rsidRPr="00742C54">
              <w:rPr>
                <w:rFonts w:ascii="Open Sans" w:hAnsi="Open Sans" w:cs="Open Sans"/>
                <w:b/>
                <w:bCs/>
                <w:szCs w:val="20"/>
              </w:rPr>
              <w:t>72</w:t>
            </w:r>
            <w:r w:rsidR="00DD0D8E" w:rsidRPr="00742C54">
              <w:rPr>
                <w:rFonts w:ascii="Open Sans" w:hAnsi="Open Sans" w:cs="Open Sans"/>
                <w:b/>
                <w:bCs/>
                <w:szCs w:val="20"/>
              </w:rPr>
              <w:fldChar w:fldCharType="end"/>
            </w:r>
            <w:r w:rsidR="00DD0D8E" w:rsidRPr="00742C54">
              <w:rPr>
                <w:rFonts w:ascii="Open Sans" w:hAnsi="Open Sans" w:cs="Open Sans"/>
                <w:szCs w:val="20"/>
              </w:rPr>
              <w:t xml:space="preserve"> z </w:t>
            </w:r>
            <w:r w:rsidR="00DD0D8E" w:rsidRPr="00742C54">
              <w:rPr>
                <w:rFonts w:ascii="Open Sans" w:hAnsi="Open Sans" w:cs="Open Sans"/>
                <w:b/>
                <w:bCs/>
                <w:szCs w:val="20"/>
              </w:rPr>
              <w:fldChar w:fldCharType="begin"/>
            </w:r>
            <w:r w:rsidR="00DD0D8E" w:rsidRPr="00742C54">
              <w:rPr>
                <w:rFonts w:ascii="Open Sans" w:hAnsi="Open Sans" w:cs="Open Sans"/>
                <w:b/>
                <w:bCs/>
                <w:szCs w:val="20"/>
              </w:rPr>
              <w:instrText>NUMPAGES</w:instrText>
            </w:r>
            <w:r w:rsidR="00DD0D8E" w:rsidRPr="00742C54">
              <w:rPr>
                <w:rFonts w:ascii="Open Sans" w:hAnsi="Open Sans" w:cs="Open Sans"/>
                <w:b/>
                <w:bCs/>
                <w:szCs w:val="20"/>
              </w:rPr>
              <w:fldChar w:fldCharType="separate"/>
            </w:r>
            <w:r w:rsidR="00DD0D8E" w:rsidRPr="00742C54">
              <w:rPr>
                <w:rFonts w:ascii="Open Sans" w:hAnsi="Open Sans" w:cs="Open Sans"/>
                <w:b/>
                <w:bCs/>
                <w:szCs w:val="20"/>
              </w:rPr>
              <w:t>173</w:t>
            </w:r>
            <w:r w:rsidR="00DD0D8E" w:rsidRPr="00742C54">
              <w:rPr>
                <w:rFonts w:ascii="Open Sans" w:hAnsi="Open Sans" w:cs="Open Sans"/>
                <w:b/>
                <w:bCs/>
                <w:szCs w:val="20"/>
              </w:rPr>
              <w:fldChar w:fldCharType="end"/>
            </w:r>
          </w:sdtContent>
        </w:sdt>
      </w:sdtContent>
    </w:sdt>
    <w:r w:rsidR="008F0E99" w:rsidRPr="00742C54">
      <w:rPr>
        <w:rFonts w:ascii="Open Sans" w:eastAsia="Century Gothic" w:hAnsi="Open Sans" w:cs="Open Sans"/>
        <w:kern w:val="2"/>
        <w:lang w:eastAsia="pl-PL"/>
        <w14:ligatures w14:val="standardContextual"/>
      </w:rP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Fonts w:ascii="Century Gothic" w:hAnsi="Century Gothic" w:cstheme="minorHAnsi"/>
        <w:szCs w:val="20"/>
      </w:rPr>
      <w:id w:val="603693624"/>
      <w:docPartObj>
        <w:docPartGallery w:val="Page Numbers (Top of Page)"/>
        <w:docPartUnique/>
      </w:docPartObj>
    </w:sdtPr>
    <w:sdtContent>
      <w:p w14:paraId="5888A99C" w14:textId="77777777" w:rsidR="000554B0" w:rsidRPr="00ED2006" w:rsidRDefault="000554B0" w:rsidP="00AE07DF">
        <w:pPr>
          <w:pStyle w:val="Stopka"/>
          <w:jc w:val="right"/>
          <w:rPr>
            <w:rFonts w:ascii="Century Gothic" w:hAnsi="Century Gothic" w:cstheme="minorHAnsi"/>
            <w:szCs w:val="20"/>
          </w:rPr>
        </w:pPr>
        <w:r w:rsidRPr="00ED2006">
          <w:rPr>
            <w:rFonts w:ascii="Century Gothic" w:hAnsi="Century Gothic" w:cstheme="minorHAnsi"/>
            <w:szCs w:val="20"/>
          </w:rPr>
          <w:t xml:space="preserve">Strona </w:t>
        </w:r>
        <w:r w:rsidRPr="00ED2006">
          <w:rPr>
            <w:rFonts w:ascii="Century Gothic" w:hAnsi="Century Gothic" w:cstheme="minorHAnsi"/>
            <w:b/>
            <w:bCs/>
            <w:szCs w:val="20"/>
          </w:rPr>
          <w:fldChar w:fldCharType="begin"/>
        </w:r>
        <w:r w:rsidRPr="00ED2006">
          <w:rPr>
            <w:rFonts w:ascii="Century Gothic" w:hAnsi="Century Gothic" w:cstheme="minorHAnsi"/>
            <w:b/>
            <w:bCs/>
            <w:szCs w:val="20"/>
          </w:rPr>
          <w:instrText>PAGE</w:instrText>
        </w:r>
        <w:r w:rsidRPr="00ED2006">
          <w:rPr>
            <w:rFonts w:ascii="Century Gothic" w:hAnsi="Century Gothic" w:cstheme="minorHAnsi"/>
            <w:b/>
            <w:bCs/>
            <w:szCs w:val="20"/>
          </w:rPr>
          <w:fldChar w:fldCharType="separate"/>
        </w:r>
        <w:r w:rsidRPr="00ED2006">
          <w:rPr>
            <w:rFonts w:ascii="Century Gothic" w:hAnsi="Century Gothic" w:cstheme="minorHAnsi"/>
            <w:b/>
            <w:bCs/>
            <w:noProof/>
            <w:szCs w:val="20"/>
          </w:rPr>
          <w:t>34</w:t>
        </w:r>
        <w:r w:rsidRPr="00ED2006">
          <w:rPr>
            <w:rFonts w:ascii="Century Gothic" w:hAnsi="Century Gothic" w:cstheme="minorHAnsi"/>
            <w:b/>
            <w:bCs/>
            <w:szCs w:val="20"/>
          </w:rPr>
          <w:fldChar w:fldCharType="end"/>
        </w:r>
        <w:r w:rsidRPr="00ED2006">
          <w:rPr>
            <w:rFonts w:ascii="Century Gothic" w:hAnsi="Century Gothic" w:cstheme="minorHAnsi"/>
            <w:szCs w:val="20"/>
          </w:rPr>
          <w:t xml:space="preserve"> z </w:t>
        </w:r>
        <w:r w:rsidRPr="00ED2006">
          <w:rPr>
            <w:rFonts w:ascii="Century Gothic" w:hAnsi="Century Gothic" w:cstheme="minorHAnsi"/>
            <w:b/>
            <w:bCs/>
            <w:szCs w:val="20"/>
          </w:rPr>
          <w:fldChar w:fldCharType="begin"/>
        </w:r>
        <w:r w:rsidRPr="00ED2006">
          <w:rPr>
            <w:rFonts w:ascii="Century Gothic" w:hAnsi="Century Gothic" w:cstheme="minorHAnsi"/>
            <w:b/>
            <w:bCs/>
            <w:szCs w:val="20"/>
          </w:rPr>
          <w:instrText>NUMPAGES</w:instrText>
        </w:r>
        <w:r w:rsidRPr="00ED2006">
          <w:rPr>
            <w:rFonts w:ascii="Century Gothic" w:hAnsi="Century Gothic" w:cstheme="minorHAnsi"/>
            <w:b/>
            <w:bCs/>
            <w:szCs w:val="20"/>
          </w:rPr>
          <w:fldChar w:fldCharType="separate"/>
        </w:r>
        <w:r w:rsidRPr="00ED2006">
          <w:rPr>
            <w:rFonts w:ascii="Century Gothic" w:hAnsi="Century Gothic" w:cstheme="minorHAnsi"/>
            <w:b/>
            <w:bCs/>
            <w:noProof/>
            <w:szCs w:val="20"/>
          </w:rPr>
          <w:t>116</w:t>
        </w:r>
        <w:r w:rsidRPr="00ED2006">
          <w:rPr>
            <w:rFonts w:ascii="Century Gothic" w:hAnsi="Century Gothic" w:cstheme="minorHAnsi"/>
            <w:b/>
            <w:bCs/>
            <w:szCs w:val="20"/>
          </w:rPr>
          <w:fldChar w:fldCharType="end"/>
        </w:r>
      </w:p>
    </w:sdtContent>
  </w:sdt>
  <w:p w14:paraId="0DDF98C5" w14:textId="77777777" w:rsidR="000554B0" w:rsidRPr="00ED2006" w:rsidRDefault="000554B0">
    <w:pPr>
      <w:pStyle w:val="Stopka"/>
      <w:rPr>
        <w:rFonts w:ascii="Century Gothic" w:hAnsi="Century Gothic"/>
        <w:szCs w:val="2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9006E9A" w14:textId="5CD42C45" w:rsidR="00D67BB6" w:rsidRDefault="00D67BB6">
    <w:pPr>
      <w:spacing w:after="0"/>
      <w:ind w:left="2"/>
    </w:pPr>
  </w:p>
  <w:p w14:paraId="3CA8BE48" w14:textId="77777777" w:rsidR="00BB197B" w:rsidRDefault="00BB197B"/>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id w:val="1188261797"/>
      <w:docPartObj>
        <w:docPartGallery w:val="Page Numbers (Bottom of Page)"/>
        <w:docPartUnique/>
      </w:docPartObj>
    </w:sdtPr>
    <w:sdtEndPr>
      <w:rPr>
        <w:rFonts w:asciiTheme="minorHAnsi" w:hAnsiTheme="minorHAnsi" w:cstheme="minorHAnsi"/>
      </w:rPr>
    </w:sdtEndPr>
    <w:sdtContent>
      <w:sdt>
        <w:sdtPr>
          <w:rPr>
            <w:rFonts w:asciiTheme="minorHAnsi" w:hAnsiTheme="minorHAnsi" w:cstheme="minorHAnsi"/>
          </w:rPr>
          <w:id w:val="-1769616900"/>
          <w:docPartObj>
            <w:docPartGallery w:val="Page Numbers (Top of Page)"/>
            <w:docPartUnique/>
          </w:docPartObj>
        </w:sdtPr>
        <w:sdtContent>
          <w:p w14:paraId="6AF985DF" w14:textId="568E128A" w:rsidR="00A04560" w:rsidRPr="00433351" w:rsidRDefault="00A04560">
            <w:pPr>
              <w:pStyle w:val="Stopka"/>
              <w:jc w:val="right"/>
              <w:rPr>
                <w:rFonts w:asciiTheme="minorHAnsi" w:hAnsiTheme="minorHAnsi" w:cstheme="minorHAnsi"/>
              </w:rPr>
            </w:pPr>
            <w:r w:rsidRPr="00742C54">
              <w:rPr>
                <w:rFonts w:ascii="Open Sans" w:hAnsi="Open Sans" w:cs="Open Sans"/>
                <w:szCs w:val="20"/>
              </w:rPr>
              <w:t xml:space="preserve">Strona </w:t>
            </w:r>
            <w:r w:rsidRPr="00742C54">
              <w:rPr>
                <w:rFonts w:ascii="Open Sans" w:hAnsi="Open Sans" w:cs="Open Sans"/>
                <w:b/>
                <w:bCs/>
                <w:szCs w:val="20"/>
              </w:rPr>
              <w:fldChar w:fldCharType="begin"/>
            </w:r>
            <w:r w:rsidRPr="00742C54">
              <w:rPr>
                <w:rFonts w:ascii="Open Sans" w:hAnsi="Open Sans" w:cs="Open Sans"/>
                <w:b/>
                <w:bCs/>
                <w:szCs w:val="20"/>
              </w:rPr>
              <w:instrText>PAGE</w:instrText>
            </w:r>
            <w:r w:rsidRPr="00742C54">
              <w:rPr>
                <w:rFonts w:ascii="Open Sans" w:hAnsi="Open Sans" w:cs="Open Sans"/>
                <w:b/>
                <w:bCs/>
                <w:szCs w:val="20"/>
              </w:rPr>
              <w:fldChar w:fldCharType="separate"/>
            </w:r>
            <w:r w:rsidR="00EF2A5D" w:rsidRPr="00742C54">
              <w:rPr>
                <w:rFonts w:ascii="Open Sans" w:hAnsi="Open Sans" w:cs="Open Sans"/>
                <w:b/>
                <w:bCs/>
                <w:noProof/>
                <w:szCs w:val="20"/>
              </w:rPr>
              <w:t>116</w:t>
            </w:r>
            <w:r w:rsidRPr="00742C54">
              <w:rPr>
                <w:rFonts w:ascii="Open Sans" w:hAnsi="Open Sans" w:cs="Open Sans"/>
                <w:b/>
                <w:bCs/>
                <w:szCs w:val="20"/>
              </w:rPr>
              <w:fldChar w:fldCharType="end"/>
            </w:r>
            <w:r w:rsidRPr="00742C54">
              <w:rPr>
                <w:rFonts w:ascii="Open Sans" w:hAnsi="Open Sans" w:cs="Open Sans"/>
                <w:szCs w:val="20"/>
              </w:rPr>
              <w:t xml:space="preserve"> z </w:t>
            </w:r>
            <w:r w:rsidRPr="00742C54">
              <w:rPr>
                <w:rFonts w:ascii="Open Sans" w:hAnsi="Open Sans" w:cs="Open Sans"/>
                <w:b/>
                <w:bCs/>
                <w:szCs w:val="20"/>
              </w:rPr>
              <w:fldChar w:fldCharType="begin"/>
            </w:r>
            <w:r w:rsidRPr="00742C54">
              <w:rPr>
                <w:rFonts w:ascii="Open Sans" w:hAnsi="Open Sans" w:cs="Open Sans"/>
                <w:b/>
                <w:bCs/>
                <w:szCs w:val="20"/>
              </w:rPr>
              <w:instrText>NUMPAGES</w:instrText>
            </w:r>
            <w:r w:rsidRPr="00742C54">
              <w:rPr>
                <w:rFonts w:ascii="Open Sans" w:hAnsi="Open Sans" w:cs="Open Sans"/>
                <w:b/>
                <w:bCs/>
                <w:szCs w:val="20"/>
              </w:rPr>
              <w:fldChar w:fldCharType="separate"/>
            </w:r>
            <w:r w:rsidR="00EF2A5D" w:rsidRPr="00742C54">
              <w:rPr>
                <w:rFonts w:ascii="Open Sans" w:hAnsi="Open Sans" w:cs="Open Sans"/>
                <w:b/>
                <w:bCs/>
                <w:noProof/>
                <w:szCs w:val="20"/>
              </w:rPr>
              <w:t>116</w:t>
            </w:r>
            <w:r w:rsidRPr="00742C54">
              <w:rPr>
                <w:rFonts w:ascii="Open Sans" w:hAnsi="Open Sans" w:cs="Open Sans"/>
                <w:b/>
                <w:bCs/>
                <w:szCs w:val="20"/>
              </w:rPr>
              <w:fldChar w:fldCharType="end"/>
            </w:r>
          </w:p>
        </w:sdtContent>
      </w:sdt>
    </w:sdtContent>
  </w:sdt>
  <w:p w14:paraId="42DBF394" w14:textId="77777777" w:rsidR="00D67BB6" w:rsidRDefault="00D67BB6">
    <w:pPr>
      <w:spacing w:after="0"/>
      <w:ind w:left="2"/>
    </w:pPr>
  </w:p>
  <w:p w14:paraId="15754E2F" w14:textId="77777777" w:rsidR="00BB197B" w:rsidRDefault="00BB197B"/>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0CAF769" w14:textId="77777777" w:rsidR="00D67BB6" w:rsidRPr="00827D48" w:rsidRDefault="00D67BB6">
    <w:pPr>
      <w:pStyle w:val="Stopka"/>
      <w:jc w:val="center"/>
      <w:rPr>
        <w:color w:val="538135"/>
      </w:rPr>
    </w:pPr>
    <w:r w:rsidRPr="00827D48">
      <w:rPr>
        <w:color w:val="538135"/>
      </w:rPr>
      <w:t xml:space="preserve">Strona </w:t>
    </w:r>
    <w:r w:rsidRPr="00827D48">
      <w:rPr>
        <w:color w:val="538135"/>
      </w:rPr>
      <w:fldChar w:fldCharType="begin"/>
    </w:r>
    <w:r w:rsidRPr="00827D48">
      <w:rPr>
        <w:color w:val="538135"/>
      </w:rPr>
      <w:instrText>PAGE  \* Arabic  \* MERGEFORMAT</w:instrText>
    </w:r>
    <w:r w:rsidRPr="00827D48">
      <w:rPr>
        <w:color w:val="538135"/>
      </w:rPr>
      <w:fldChar w:fldCharType="separate"/>
    </w:r>
    <w:r w:rsidRPr="00827D48">
      <w:rPr>
        <w:color w:val="538135"/>
      </w:rPr>
      <w:t>2</w:t>
    </w:r>
    <w:r w:rsidRPr="00827D48">
      <w:rPr>
        <w:color w:val="538135"/>
      </w:rPr>
      <w:fldChar w:fldCharType="end"/>
    </w:r>
    <w:r w:rsidRPr="00827D48">
      <w:rPr>
        <w:color w:val="538135"/>
      </w:rPr>
      <w:t xml:space="preserve"> z </w:t>
    </w:r>
    <w:r w:rsidRPr="00827D48">
      <w:rPr>
        <w:color w:val="538135"/>
      </w:rPr>
      <w:fldChar w:fldCharType="begin"/>
    </w:r>
    <w:r w:rsidRPr="00827D48">
      <w:rPr>
        <w:color w:val="538135"/>
      </w:rPr>
      <w:instrText>NUMPAGES \ * arabskie \ * MERGEFORMAT</w:instrText>
    </w:r>
    <w:r w:rsidRPr="00827D48">
      <w:rPr>
        <w:color w:val="538135"/>
      </w:rPr>
      <w:fldChar w:fldCharType="separate"/>
    </w:r>
    <w:r w:rsidRPr="00827D48">
      <w:rPr>
        <w:color w:val="538135"/>
      </w:rPr>
      <w:t>2</w:t>
    </w:r>
    <w:r w:rsidRPr="00827D48">
      <w:rPr>
        <w:color w:val="538135"/>
      </w:rPr>
      <w:fldChar w:fldCharType="end"/>
    </w:r>
  </w:p>
  <w:p w14:paraId="35825B1A" w14:textId="77777777" w:rsidR="00D67BB6" w:rsidRDefault="00D67BB6">
    <w:pPr>
      <w:spacing w:after="0"/>
      <w:ind w:left="2"/>
    </w:pPr>
  </w:p>
  <w:p w14:paraId="07846412" w14:textId="77777777" w:rsidR="00BB197B" w:rsidRDefault="00BB197B"/>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56812FA0" w14:textId="77777777" w:rsidR="00CB5DD1" w:rsidRDefault="00CB5DD1" w:rsidP="005B6B6B">
      <w:pPr>
        <w:spacing w:after="0" w:line="240" w:lineRule="auto"/>
      </w:pPr>
      <w:r>
        <w:separator/>
      </w:r>
    </w:p>
  </w:footnote>
  <w:footnote w:type="continuationSeparator" w:id="0">
    <w:p w14:paraId="4C0AF7A2" w14:textId="77777777" w:rsidR="00CB5DD1" w:rsidRDefault="00CB5DD1" w:rsidP="005B6B6B">
      <w:pPr>
        <w:spacing w:after="0" w:line="240" w:lineRule="auto"/>
      </w:pPr>
      <w:r>
        <w:continuationSeparator/>
      </w:r>
    </w:p>
  </w:footnote>
  <w:footnote w:type="continuationNotice" w:id="1">
    <w:p w14:paraId="119438E1" w14:textId="77777777" w:rsidR="00CB5DD1" w:rsidRDefault="00CB5DD1">
      <w:pPr>
        <w:spacing w:after="0" w:line="240" w:lineRule="auto"/>
      </w:pPr>
    </w:p>
  </w:footnote>
  <w:footnote w:id="2">
    <w:p w14:paraId="0CA481A3" w14:textId="77777777" w:rsidR="0000337A" w:rsidRPr="0000337A" w:rsidRDefault="001F0805" w:rsidP="0000337A">
      <w:pPr>
        <w:pStyle w:val="p1"/>
        <w:rPr>
          <w:color w:val="6D6D6D"/>
          <w:sz w:val="14"/>
          <w:szCs w:val="14"/>
        </w:rPr>
      </w:pPr>
      <w:r w:rsidRPr="00FD6F41">
        <w:rPr>
          <w:rStyle w:val="Odwoanieprzypisudolnego"/>
          <w:rFonts w:ascii="Open Sans" w:hAnsi="Open Sans" w:cs="Open Sans"/>
          <w:sz w:val="16"/>
          <w:szCs w:val="16"/>
        </w:rPr>
        <w:footnoteRef/>
      </w:r>
      <w:r w:rsidRPr="00FD6F41">
        <w:rPr>
          <w:rFonts w:ascii="Open Sans" w:hAnsi="Open Sans" w:cs="Open Sans"/>
          <w:sz w:val="16"/>
          <w:szCs w:val="16"/>
        </w:rPr>
        <w:t xml:space="preserve"> </w:t>
      </w:r>
      <w:r w:rsidR="0000337A" w:rsidRPr="0000337A">
        <w:rPr>
          <w:color w:val="6D6D6D"/>
          <w:sz w:val="14"/>
          <w:szCs w:val="14"/>
        </w:rPr>
        <w:t>Program Ochrony Środowiska dla Gminy Bedlno na lata 2022-2025 z perspektywą do 2029 r.</w:t>
      </w:r>
    </w:p>
    <w:p w14:paraId="4EE8DC69" w14:textId="1E0E0111" w:rsidR="001F0805" w:rsidRPr="00FD6F41" w:rsidRDefault="001F0805" w:rsidP="00C0434B">
      <w:pPr>
        <w:pStyle w:val="Tekstprzypisudolnego"/>
        <w:ind w:firstLine="0"/>
        <w:rPr>
          <w:rFonts w:ascii="Open Sans" w:hAnsi="Open Sans" w:cs="Open Sans"/>
          <w:sz w:val="16"/>
          <w:szCs w:val="16"/>
        </w:rPr>
      </w:pPr>
    </w:p>
  </w:footnote>
  <w:footnote w:id="3">
    <w:p w14:paraId="4CDE1D13" w14:textId="7992BC53" w:rsidR="001462A4" w:rsidRPr="00550B0E" w:rsidRDefault="001462A4" w:rsidP="0084159B">
      <w:pPr>
        <w:pStyle w:val="Tekstprzypisudolnego"/>
        <w:ind w:firstLine="0"/>
        <w:rPr>
          <w:rFonts w:ascii="Open Sans" w:hAnsi="Open Sans" w:cs="Open Sans"/>
          <w:sz w:val="16"/>
          <w:szCs w:val="16"/>
        </w:rPr>
      </w:pPr>
      <w:r w:rsidRPr="00550B0E">
        <w:rPr>
          <w:rStyle w:val="Odwoanieprzypisudolnego"/>
          <w:rFonts w:ascii="Open Sans" w:hAnsi="Open Sans" w:cs="Open Sans"/>
          <w:sz w:val="16"/>
          <w:szCs w:val="16"/>
        </w:rPr>
        <w:footnoteRef/>
      </w:r>
      <w:r w:rsidRPr="00550B0E">
        <w:rPr>
          <w:rFonts w:ascii="Open Sans" w:hAnsi="Open Sans" w:cs="Open Sans"/>
        </w:rPr>
        <w:t xml:space="preserve"> </w:t>
      </w:r>
      <w:r w:rsidR="0016196D" w:rsidRPr="00550B0E">
        <w:rPr>
          <w:rFonts w:ascii="Open Sans" w:hAnsi="Open Sans" w:cs="Open Sans"/>
          <w:sz w:val="16"/>
          <w:szCs w:val="16"/>
        </w:rPr>
        <w:t xml:space="preserve">Program Ochrony Środowiska dla Gminy </w:t>
      </w:r>
      <w:r w:rsidR="00E92131">
        <w:rPr>
          <w:rFonts w:ascii="Open Sans" w:hAnsi="Open Sans" w:cs="Open Sans"/>
          <w:sz w:val="16"/>
          <w:szCs w:val="16"/>
        </w:rPr>
        <w:t xml:space="preserve">Bedlno </w:t>
      </w:r>
      <w:r w:rsidR="0016196D" w:rsidRPr="00550B0E">
        <w:rPr>
          <w:rFonts w:ascii="Open Sans" w:hAnsi="Open Sans" w:cs="Open Sans"/>
          <w:sz w:val="16"/>
          <w:szCs w:val="16"/>
        </w:rPr>
        <w:t>na lata 20</w:t>
      </w:r>
      <w:r w:rsidR="00E92131">
        <w:rPr>
          <w:rFonts w:ascii="Open Sans" w:hAnsi="Open Sans" w:cs="Open Sans"/>
          <w:sz w:val="16"/>
          <w:szCs w:val="16"/>
        </w:rPr>
        <w:t>22</w:t>
      </w:r>
      <w:r w:rsidR="0016196D" w:rsidRPr="00550B0E">
        <w:rPr>
          <w:rFonts w:ascii="Open Sans" w:hAnsi="Open Sans" w:cs="Open Sans"/>
          <w:sz w:val="16"/>
          <w:szCs w:val="16"/>
        </w:rPr>
        <w:t>-202</w:t>
      </w:r>
      <w:r w:rsidR="00E92131">
        <w:rPr>
          <w:rFonts w:ascii="Open Sans" w:hAnsi="Open Sans" w:cs="Open Sans"/>
          <w:sz w:val="16"/>
          <w:szCs w:val="16"/>
        </w:rPr>
        <w:t>5</w:t>
      </w:r>
      <w:r w:rsidR="0016196D" w:rsidRPr="00550B0E">
        <w:rPr>
          <w:rFonts w:ascii="Open Sans" w:hAnsi="Open Sans" w:cs="Open Sans"/>
          <w:sz w:val="16"/>
          <w:szCs w:val="16"/>
        </w:rPr>
        <w:t xml:space="preserve"> z perspektywą </w:t>
      </w:r>
      <w:r w:rsidR="00E92131">
        <w:rPr>
          <w:rFonts w:ascii="Open Sans" w:hAnsi="Open Sans" w:cs="Open Sans"/>
          <w:sz w:val="16"/>
          <w:szCs w:val="16"/>
        </w:rPr>
        <w:t>do 2029 r.</w:t>
      </w:r>
    </w:p>
  </w:footnote>
  <w:footnote w:id="4">
    <w:p w14:paraId="78114999" w14:textId="5E214B9F" w:rsidR="00D61918" w:rsidRPr="00B12CCB" w:rsidRDefault="00D61918" w:rsidP="00D61918">
      <w:pPr>
        <w:pStyle w:val="Tekstprzypisudolnego"/>
        <w:ind w:firstLine="0"/>
        <w:rPr>
          <w:rFonts w:ascii="Open Sans" w:hAnsi="Open Sans" w:cs="Open Sans"/>
          <w:sz w:val="18"/>
          <w:szCs w:val="18"/>
        </w:rPr>
      </w:pPr>
      <w:r w:rsidRPr="00B12CCB">
        <w:rPr>
          <w:rStyle w:val="Odwoanieprzypisudolnego"/>
          <w:rFonts w:ascii="Open Sans" w:hAnsi="Open Sans" w:cs="Open Sans"/>
          <w:sz w:val="16"/>
          <w:szCs w:val="16"/>
        </w:rPr>
        <w:footnoteRef/>
      </w:r>
      <w:r w:rsidRPr="00B12CCB">
        <w:rPr>
          <w:rFonts w:ascii="Open Sans" w:hAnsi="Open Sans" w:cs="Open Sans"/>
          <w:sz w:val="16"/>
          <w:szCs w:val="16"/>
        </w:rPr>
        <w:t xml:space="preserve"> https://ade.niaiu.pl/archipediapl/zielono-niebieska-infrastruktura (data dostępu: </w:t>
      </w:r>
      <w:r w:rsidR="001B5A0D">
        <w:rPr>
          <w:rFonts w:ascii="Open Sans" w:hAnsi="Open Sans" w:cs="Open Sans"/>
          <w:sz w:val="16"/>
          <w:szCs w:val="16"/>
        </w:rPr>
        <w:t>29</w:t>
      </w:r>
      <w:r w:rsidRPr="00B12CCB">
        <w:rPr>
          <w:rFonts w:ascii="Open Sans" w:hAnsi="Open Sans" w:cs="Open Sans"/>
          <w:sz w:val="16"/>
          <w:szCs w:val="16"/>
        </w:rPr>
        <w:t>.</w:t>
      </w:r>
      <w:r w:rsidR="00B12CCB" w:rsidRPr="00B12CCB">
        <w:rPr>
          <w:rFonts w:ascii="Open Sans" w:hAnsi="Open Sans" w:cs="Open Sans"/>
          <w:sz w:val="16"/>
          <w:szCs w:val="16"/>
        </w:rPr>
        <w:t>0</w:t>
      </w:r>
      <w:r w:rsidR="001B5A0D">
        <w:rPr>
          <w:rFonts w:ascii="Open Sans" w:hAnsi="Open Sans" w:cs="Open Sans"/>
          <w:sz w:val="16"/>
          <w:szCs w:val="16"/>
        </w:rPr>
        <w:t>9</w:t>
      </w:r>
      <w:r w:rsidRPr="00B12CCB">
        <w:rPr>
          <w:rFonts w:ascii="Open Sans" w:hAnsi="Open Sans" w:cs="Open Sans"/>
          <w:sz w:val="16"/>
          <w:szCs w:val="16"/>
        </w:rPr>
        <w:t>.202</w:t>
      </w:r>
      <w:r w:rsidR="001B5A0D">
        <w:rPr>
          <w:rFonts w:ascii="Open Sans" w:hAnsi="Open Sans" w:cs="Open Sans"/>
          <w:sz w:val="16"/>
          <w:szCs w:val="16"/>
        </w:rPr>
        <w:t>6</w:t>
      </w:r>
      <w:r w:rsidRPr="00B12CCB">
        <w:rPr>
          <w:rFonts w:ascii="Open Sans" w:hAnsi="Open Sans" w:cs="Open Sans"/>
          <w:sz w:val="16"/>
          <w:szCs w:val="16"/>
        </w:rPr>
        <w:t xml:space="preserve"> r.)</w:t>
      </w:r>
    </w:p>
  </w:footnote>
  <w:footnote w:id="5">
    <w:p w14:paraId="446FD13F" w14:textId="77777777" w:rsidR="005F7811" w:rsidRPr="00BC3492" w:rsidRDefault="005F7811" w:rsidP="005F7811">
      <w:pPr>
        <w:pStyle w:val="Tekstprzypisudolnego"/>
        <w:ind w:firstLine="0"/>
        <w:rPr>
          <w:rFonts w:ascii="Open Sans" w:hAnsi="Open Sans" w:cs="Open Sans"/>
          <w:sz w:val="18"/>
          <w:szCs w:val="18"/>
        </w:rPr>
      </w:pPr>
      <w:r w:rsidRPr="00BC3492">
        <w:rPr>
          <w:rStyle w:val="Odwoanieprzypisudolnego"/>
          <w:rFonts w:ascii="Open Sans" w:hAnsi="Open Sans" w:cs="Open Sans"/>
          <w:sz w:val="18"/>
          <w:szCs w:val="18"/>
        </w:rPr>
        <w:footnoteRef/>
      </w:r>
      <w:r w:rsidRPr="00BC3492">
        <w:rPr>
          <w:rFonts w:ascii="Open Sans" w:hAnsi="Open Sans" w:cs="Open Sans"/>
          <w:sz w:val="18"/>
          <w:szCs w:val="18"/>
        </w:rPr>
        <w:t xml:space="preserve"> PSEW (2008). Wytyczne w zakresie oceny oddziaływania elektrowni wiatrowych na ptaki. Szczecin.</w:t>
      </w:r>
    </w:p>
  </w:footnote>
  <w:footnote w:id="6">
    <w:p w14:paraId="10BB2885" w14:textId="77777777" w:rsidR="005F7811" w:rsidRPr="00BC3492" w:rsidRDefault="005F7811" w:rsidP="005F7811">
      <w:pPr>
        <w:pStyle w:val="Tekstprzypisudolnego"/>
        <w:ind w:firstLine="0"/>
        <w:rPr>
          <w:rFonts w:ascii="Open Sans" w:hAnsi="Open Sans" w:cs="Open Sans"/>
          <w:sz w:val="16"/>
          <w:szCs w:val="16"/>
        </w:rPr>
      </w:pPr>
      <w:r w:rsidRPr="00BC3492">
        <w:rPr>
          <w:rStyle w:val="Odwoanieprzypisudolnego"/>
          <w:rFonts w:ascii="Open Sans" w:hAnsi="Open Sans" w:cs="Open Sans"/>
          <w:sz w:val="16"/>
          <w:szCs w:val="16"/>
        </w:rPr>
        <w:footnoteRef/>
      </w:r>
      <w:r w:rsidRPr="00BC3492">
        <w:rPr>
          <w:rFonts w:ascii="Open Sans" w:hAnsi="Open Sans" w:cs="Open Sans"/>
          <w:sz w:val="16"/>
          <w:szCs w:val="16"/>
        </w:rPr>
        <w:t xml:space="preserve"> Tymczasowe wytyczne dotyczące oceny oddziaływania elektrowni wiatrowych na nietoperze (wersja II, grudzień 2009), Polskie Towarzystwo Ochrony Przyrody „Salamandra” oraz Porozumienie dla Ochrony Nietoperzy</w:t>
      </w:r>
    </w:p>
  </w:footnote>
  <w:footnote w:id="7">
    <w:p w14:paraId="770E267E" w14:textId="77777777" w:rsidR="005F7811" w:rsidRPr="00217A9F" w:rsidRDefault="005F7811" w:rsidP="005F7811">
      <w:pPr>
        <w:pStyle w:val="Tekstprzypisudolnego"/>
        <w:ind w:firstLine="0"/>
        <w:rPr>
          <w:rFonts w:ascii="Calibri Light" w:hAnsi="Calibri Light" w:cs="Calibri Light"/>
          <w:sz w:val="18"/>
          <w:szCs w:val="18"/>
        </w:rPr>
      </w:pPr>
      <w:r w:rsidRPr="00BC3492">
        <w:rPr>
          <w:rStyle w:val="Odwoanieprzypisudolnego"/>
          <w:rFonts w:ascii="Open Sans" w:hAnsi="Open Sans" w:cs="Open Sans"/>
          <w:sz w:val="16"/>
          <w:szCs w:val="16"/>
        </w:rPr>
        <w:footnoteRef/>
      </w:r>
      <w:r w:rsidRPr="00BC3492">
        <w:rPr>
          <w:rFonts w:ascii="Open Sans" w:hAnsi="Open Sans" w:cs="Open Sans"/>
          <w:sz w:val="16"/>
          <w:szCs w:val="16"/>
        </w:rPr>
        <w:t xml:space="preserve"> Tymczasowe wytyczne dotyczące oceny oddziaływania elektrowni wiatrowych na nietoperze (wersja II, grudzień 2009), Polskie Towarzystwo Ochrony Przyrody „Salamandra” oraz Porozumienie dla Ochrony Nietoperzy</w:t>
      </w:r>
    </w:p>
  </w:footnote>
  <w:footnote w:id="8">
    <w:p w14:paraId="4EAB4C4A" w14:textId="3BC28982" w:rsidR="00575C58" w:rsidRPr="00610FAD" w:rsidRDefault="00575C58" w:rsidP="00575C58">
      <w:pPr>
        <w:pStyle w:val="Tekstprzypisudolnego"/>
        <w:ind w:firstLine="0"/>
        <w:rPr>
          <w:rFonts w:ascii="Open Sans" w:hAnsi="Open Sans" w:cs="Open Sans"/>
          <w:sz w:val="16"/>
          <w:szCs w:val="16"/>
        </w:rPr>
      </w:pPr>
      <w:r w:rsidRPr="00610FAD">
        <w:rPr>
          <w:rStyle w:val="Odwoanieprzypisudolnego"/>
          <w:rFonts w:ascii="Open Sans" w:hAnsi="Open Sans" w:cs="Open Sans"/>
          <w:sz w:val="16"/>
          <w:szCs w:val="16"/>
        </w:rPr>
        <w:footnoteRef/>
      </w:r>
      <w:r w:rsidRPr="00610FAD">
        <w:rPr>
          <w:rFonts w:ascii="Open Sans" w:hAnsi="Open Sans" w:cs="Open Sans"/>
          <w:sz w:val="16"/>
          <w:szCs w:val="16"/>
        </w:rPr>
        <w:t xml:space="preserve"> </w:t>
      </w:r>
      <w:hyperlink r:id="rId1" w:history="1">
        <w:r w:rsidRPr="00610FAD">
          <w:rPr>
            <w:rStyle w:val="Hipercze"/>
            <w:rFonts w:ascii="Open Sans" w:hAnsi="Open Sans" w:cs="Open Sans"/>
            <w:sz w:val="16"/>
            <w:szCs w:val="16"/>
          </w:rPr>
          <w:t>https://korytarze.pl</w:t>
        </w:r>
      </w:hyperlink>
      <w:r w:rsidRPr="00610FAD">
        <w:rPr>
          <w:rFonts w:ascii="Open Sans" w:hAnsi="Open Sans" w:cs="Open Sans"/>
          <w:sz w:val="16"/>
          <w:szCs w:val="16"/>
        </w:rPr>
        <w:t xml:space="preserve"> (dostęp: 2</w:t>
      </w:r>
      <w:r w:rsidR="00E57C64">
        <w:rPr>
          <w:rFonts w:ascii="Open Sans" w:hAnsi="Open Sans" w:cs="Open Sans"/>
          <w:sz w:val="16"/>
          <w:szCs w:val="16"/>
        </w:rPr>
        <w:t>9</w:t>
      </w:r>
      <w:r w:rsidRPr="00610FAD">
        <w:rPr>
          <w:rFonts w:ascii="Open Sans" w:hAnsi="Open Sans" w:cs="Open Sans"/>
          <w:sz w:val="16"/>
          <w:szCs w:val="16"/>
        </w:rPr>
        <w:t>.</w:t>
      </w:r>
      <w:r w:rsidR="009C364E" w:rsidRPr="00610FAD">
        <w:rPr>
          <w:rFonts w:ascii="Open Sans" w:hAnsi="Open Sans" w:cs="Open Sans"/>
          <w:sz w:val="16"/>
          <w:szCs w:val="16"/>
        </w:rPr>
        <w:t>0</w:t>
      </w:r>
      <w:r w:rsidR="00E57C64">
        <w:rPr>
          <w:rFonts w:ascii="Open Sans" w:hAnsi="Open Sans" w:cs="Open Sans"/>
          <w:sz w:val="16"/>
          <w:szCs w:val="16"/>
        </w:rPr>
        <w:t>9</w:t>
      </w:r>
      <w:r w:rsidRPr="00610FAD">
        <w:rPr>
          <w:rFonts w:ascii="Open Sans" w:hAnsi="Open Sans" w:cs="Open Sans"/>
          <w:sz w:val="16"/>
          <w:szCs w:val="16"/>
        </w:rPr>
        <w:t>.20</w:t>
      </w:r>
      <w:r w:rsidR="00E57C64">
        <w:rPr>
          <w:rFonts w:ascii="Open Sans" w:hAnsi="Open Sans" w:cs="Open Sans"/>
          <w:sz w:val="16"/>
          <w:szCs w:val="16"/>
        </w:rPr>
        <w:t>26</w:t>
      </w:r>
      <w:r w:rsidRPr="00610FAD">
        <w:rPr>
          <w:rFonts w:ascii="Open Sans" w:hAnsi="Open Sans" w:cs="Open Sans"/>
          <w:sz w:val="16"/>
          <w:szCs w:val="16"/>
        </w:rPr>
        <w:t xml:space="preserve"> r.)</w:t>
      </w:r>
    </w:p>
  </w:footnote>
  <w:footnote w:id="9">
    <w:p w14:paraId="2E921CB5" w14:textId="77777777" w:rsidR="004F6441" w:rsidRPr="0088326D" w:rsidRDefault="004F6441" w:rsidP="004F6441">
      <w:pPr>
        <w:pStyle w:val="Tekstprzypisudolnego"/>
        <w:ind w:firstLine="0"/>
        <w:rPr>
          <w:rFonts w:ascii="Open Sans" w:hAnsi="Open Sans" w:cs="Open Sans"/>
          <w:sz w:val="18"/>
          <w:szCs w:val="18"/>
        </w:rPr>
      </w:pPr>
      <w:r w:rsidRPr="0088326D">
        <w:rPr>
          <w:rStyle w:val="Odwoanieprzypisudolnego"/>
          <w:rFonts w:ascii="Open Sans" w:hAnsi="Open Sans" w:cs="Open Sans"/>
          <w:sz w:val="16"/>
          <w:szCs w:val="16"/>
        </w:rPr>
        <w:footnoteRef/>
      </w:r>
      <w:r w:rsidRPr="0088326D">
        <w:rPr>
          <w:rFonts w:ascii="Open Sans" w:hAnsi="Open Sans" w:cs="Open Sans"/>
          <w:sz w:val="16"/>
          <w:szCs w:val="16"/>
        </w:rPr>
        <w:t xml:space="preserve"> Wytyczne w zakresie prognozowania oddziaływań na środowisko farm wiatrowych (Stryjecki M., Mielniczuk K., GDOŚ, Warszawa 2011)</w:t>
      </w:r>
    </w:p>
  </w:footnote>
  <w:footnote w:id="10">
    <w:p w14:paraId="507C5771" w14:textId="77777777" w:rsidR="005471A1" w:rsidRPr="00616B7F" w:rsidRDefault="005471A1" w:rsidP="005471A1">
      <w:pPr>
        <w:pStyle w:val="Tekstprzypisudolnego"/>
        <w:ind w:firstLine="0"/>
        <w:rPr>
          <w:rFonts w:ascii="Open Sans" w:hAnsi="Open Sans" w:cs="Open Sans"/>
        </w:rPr>
      </w:pPr>
      <w:r w:rsidRPr="00BB51AF">
        <w:rPr>
          <w:rStyle w:val="Odwoanieprzypisudolnego"/>
          <w:rFonts w:ascii="Open Sans" w:hAnsi="Open Sans" w:cs="Open Sans"/>
          <w:sz w:val="16"/>
          <w:szCs w:val="16"/>
        </w:rPr>
        <w:footnoteRef/>
      </w:r>
      <w:r w:rsidRPr="00BB51AF">
        <w:rPr>
          <w:rFonts w:ascii="Open Sans" w:hAnsi="Open Sans" w:cs="Open Sans"/>
          <w:sz w:val="16"/>
          <w:szCs w:val="16"/>
        </w:rPr>
        <w:t xml:space="preserve"> </w:t>
      </w:r>
      <w:proofErr w:type="spellStart"/>
      <w:r w:rsidRPr="00BB51AF">
        <w:rPr>
          <w:rFonts w:ascii="Open Sans" w:hAnsi="Open Sans" w:cs="Open Sans"/>
          <w:sz w:val="16"/>
          <w:szCs w:val="16"/>
        </w:rPr>
        <w:t>Gerlée</w:t>
      </w:r>
      <w:proofErr w:type="spellEnd"/>
      <w:r w:rsidRPr="00BB51AF">
        <w:rPr>
          <w:rFonts w:ascii="Open Sans" w:hAnsi="Open Sans" w:cs="Open Sans"/>
          <w:sz w:val="16"/>
          <w:szCs w:val="16"/>
        </w:rPr>
        <w:t xml:space="preserve"> A., Kaim K. (2011), </w:t>
      </w:r>
      <w:r w:rsidRPr="00BB51AF">
        <w:rPr>
          <w:rFonts w:ascii="Open Sans" w:hAnsi="Open Sans" w:cs="Open Sans"/>
          <w:i/>
          <w:iCs/>
          <w:sz w:val="16"/>
          <w:szCs w:val="16"/>
        </w:rPr>
        <w:t>Metody oceny oddziaływań skumulowanych w procedurze OOŚ – wybrane zagadnienia</w:t>
      </w:r>
      <w:r w:rsidRPr="00BB51AF">
        <w:rPr>
          <w:rFonts w:ascii="Open Sans" w:hAnsi="Open Sans" w:cs="Open Sans"/>
          <w:sz w:val="16"/>
          <w:szCs w:val="16"/>
        </w:rPr>
        <w:t>, „Czasopismo Techniczne. Architektura”, nr 108(6-A), s. 107-111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98CE97F" w14:textId="350FA7FE" w:rsidR="00723C80" w:rsidRDefault="00723C80" w:rsidP="00C707AD">
    <w:pPr>
      <w:pStyle w:val="Nagwek"/>
      <w:ind w:firstLine="0"/>
      <w:jc w:val="lef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1955D28" w14:textId="7DFD7E0E" w:rsidR="00723C80" w:rsidRDefault="00723C80" w:rsidP="002F733C">
    <w:pPr>
      <w:pStyle w:val="Nagwek"/>
      <w:ind w:firstLine="0"/>
      <w:jc w:val="lef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09A3C18" w14:textId="5B0C35EC" w:rsidR="000554B0" w:rsidRDefault="000554B0" w:rsidP="002F733C">
    <w:pPr>
      <w:pStyle w:val="Nagwek"/>
      <w:ind w:firstLine="0"/>
      <w:jc w:val="lef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788BE0F" w14:textId="342AB80C" w:rsidR="000554B0" w:rsidRDefault="000554B0" w:rsidP="002F733C">
    <w:pPr>
      <w:pStyle w:val="Nagwek"/>
      <w:ind w:firstLine="0"/>
      <w:jc w:val="lef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9812F76" w14:textId="2D0C5F54" w:rsidR="000554B0" w:rsidRDefault="000554B0" w:rsidP="002F733C">
    <w:pPr>
      <w:pStyle w:val="Nagwek"/>
      <w:ind w:firstLine="0"/>
      <w:jc w:val="lef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8BCECE1" w14:textId="7E156CF2" w:rsidR="000554B0" w:rsidRDefault="000554B0" w:rsidP="002F733C">
    <w:pPr>
      <w:pStyle w:val="Nagwek"/>
      <w:ind w:firstLine="0"/>
      <w:jc w:val="left"/>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3C327BD" w14:textId="586F0527" w:rsidR="000554B0" w:rsidRDefault="000554B0" w:rsidP="002F733C">
    <w:pPr>
      <w:pStyle w:val="Nagwek"/>
      <w:ind w:firstLine="0"/>
      <w:jc w:val="left"/>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92A9808" w14:textId="72F7EC80" w:rsidR="00D67BB6" w:rsidRDefault="00D67BB6">
    <w:pPr>
      <w:spacing w:after="0"/>
    </w:pPr>
  </w:p>
  <w:p w14:paraId="7A011FA0" w14:textId="77777777" w:rsidR="00BB197B" w:rsidRDefault="00BB197B"/>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746E4E9" w14:textId="52C6BE19" w:rsidR="00D67BB6" w:rsidRDefault="00D67BB6">
    <w:pPr>
      <w:spacing w:after="0"/>
    </w:pPr>
  </w:p>
  <w:p w14:paraId="4C695F5F" w14:textId="77777777" w:rsidR="00BB197B" w:rsidRDefault="00BB197B"/>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A5EE6B1" w14:textId="77777777" w:rsidR="00D67BB6" w:rsidRDefault="00D67BB6">
    <w:pPr>
      <w:spacing w:after="0"/>
    </w:pPr>
  </w:p>
  <w:p w14:paraId="3A9F3001" w14:textId="77777777" w:rsidR="00BB197B" w:rsidRDefault="00BB197B"/>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2BB2D8A" w14:textId="78AB7474" w:rsidR="005F7D53" w:rsidRDefault="005F7D53">
    <w:pPr>
      <w:spacing w:after="0"/>
    </w:pPr>
  </w:p>
  <w:p w14:paraId="21CEDB82" w14:textId="77777777" w:rsidR="005F7D53" w:rsidRDefault="005F7D53"/>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FFFFFF88"/>
    <w:multiLevelType w:val="singleLevel"/>
    <w:tmpl w:val="3AA8BE2A"/>
    <w:lvl w:ilvl="0">
      <w:start w:val="1"/>
      <w:numFmt w:val="decimal"/>
      <w:pStyle w:val="Listanumerowana"/>
      <w:lvlText w:val="%1."/>
      <w:lvlJc w:val="left"/>
      <w:pPr>
        <w:tabs>
          <w:tab w:val="num" w:pos="0"/>
        </w:tabs>
        <w:ind w:left="0" w:hanging="360"/>
      </w:pPr>
    </w:lvl>
  </w:abstractNum>
  <w:abstractNum w:abstractNumId="1" w15:restartNumberingAfterBreak="0">
    <w:nsid w:val="012C203F"/>
    <w:multiLevelType w:val="hybridMultilevel"/>
    <w:tmpl w:val="B0B0E4BA"/>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 w15:restartNumberingAfterBreak="0">
    <w:nsid w:val="02082EBC"/>
    <w:multiLevelType w:val="hybridMultilevel"/>
    <w:tmpl w:val="2892CF1C"/>
    <w:lvl w:ilvl="0" w:tplc="0415000B">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 w15:restartNumberingAfterBreak="0">
    <w:nsid w:val="031033E2"/>
    <w:multiLevelType w:val="hybridMultilevel"/>
    <w:tmpl w:val="33B0618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 w15:restartNumberingAfterBreak="0">
    <w:nsid w:val="03870D04"/>
    <w:multiLevelType w:val="hybridMultilevel"/>
    <w:tmpl w:val="2EC239A8"/>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 w15:restartNumberingAfterBreak="0">
    <w:nsid w:val="04613880"/>
    <w:multiLevelType w:val="hybridMultilevel"/>
    <w:tmpl w:val="75165DB2"/>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 w15:restartNumberingAfterBreak="0">
    <w:nsid w:val="059843EB"/>
    <w:multiLevelType w:val="hybridMultilevel"/>
    <w:tmpl w:val="A9E67942"/>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 w15:restartNumberingAfterBreak="0">
    <w:nsid w:val="09733D9D"/>
    <w:multiLevelType w:val="hybridMultilevel"/>
    <w:tmpl w:val="AA922BFA"/>
    <w:lvl w:ilvl="0" w:tplc="04150011">
      <w:start w:val="1"/>
      <w:numFmt w:val="decimal"/>
      <w:lvlText w:val="%1)"/>
      <w:lvlJc w:val="left"/>
      <w:pPr>
        <w:ind w:left="705" w:hanging="360"/>
      </w:pPr>
    </w:lvl>
    <w:lvl w:ilvl="1" w:tplc="04150019" w:tentative="1">
      <w:start w:val="1"/>
      <w:numFmt w:val="lowerLetter"/>
      <w:lvlText w:val="%2."/>
      <w:lvlJc w:val="left"/>
      <w:pPr>
        <w:ind w:left="1425" w:hanging="360"/>
      </w:pPr>
    </w:lvl>
    <w:lvl w:ilvl="2" w:tplc="0415001B" w:tentative="1">
      <w:start w:val="1"/>
      <w:numFmt w:val="lowerRoman"/>
      <w:lvlText w:val="%3."/>
      <w:lvlJc w:val="right"/>
      <w:pPr>
        <w:ind w:left="2145" w:hanging="180"/>
      </w:pPr>
    </w:lvl>
    <w:lvl w:ilvl="3" w:tplc="0415000F" w:tentative="1">
      <w:start w:val="1"/>
      <w:numFmt w:val="decimal"/>
      <w:lvlText w:val="%4."/>
      <w:lvlJc w:val="left"/>
      <w:pPr>
        <w:ind w:left="2865" w:hanging="360"/>
      </w:pPr>
    </w:lvl>
    <w:lvl w:ilvl="4" w:tplc="04150019" w:tentative="1">
      <w:start w:val="1"/>
      <w:numFmt w:val="lowerLetter"/>
      <w:lvlText w:val="%5."/>
      <w:lvlJc w:val="left"/>
      <w:pPr>
        <w:ind w:left="3585" w:hanging="360"/>
      </w:pPr>
    </w:lvl>
    <w:lvl w:ilvl="5" w:tplc="0415001B" w:tentative="1">
      <w:start w:val="1"/>
      <w:numFmt w:val="lowerRoman"/>
      <w:lvlText w:val="%6."/>
      <w:lvlJc w:val="right"/>
      <w:pPr>
        <w:ind w:left="4305" w:hanging="180"/>
      </w:pPr>
    </w:lvl>
    <w:lvl w:ilvl="6" w:tplc="0415000F" w:tentative="1">
      <w:start w:val="1"/>
      <w:numFmt w:val="decimal"/>
      <w:lvlText w:val="%7."/>
      <w:lvlJc w:val="left"/>
      <w:pPr>
        <w:ind w:left="5025" w:hanging="360"/>
      </w:pPr>
    </w:lvl>
    <w:lvl w:ilvl="7" w:tplc="04150019" w:tentative="1">
      <w:start w:val="1"/>
      <w:numFmt w:val="lowerLetter"/>
      <w:lvlText w:val="%8."/>
      <w:lvlJc w:val="left"/>
      <w:pPr>
        <w:ind w:left="5745" w:hanging="360"/>
      </w:pPr>
    </w:lvl>
    <w:lvl w:ilvl="8" w:tplc="0415001B" w:tentative="1">
      <w:start w:val="1"/>
      <w:numFmt w:val="lowerRoman"/>
      <w:lvlText w:val="%9."/>
      <w:lvlJc w:val="right"/>
      <w:pPr>
        <w:ind w:left="6465" w:hanging="180"/>
      </w:pPr>
    </w:lvl>
  </w:abstractNum>
  <w:abstractNum w:abstractNumId="8" w15:restartNumberingAfterBreak="0">
    <w:nsid w:val="0A1A3D2F"/>
    <w:multiLevelType w:val="hybridMultilevel"/>
    <w:tmpl w:val="01F09384"/>
    <w:lvl w:ilvl="0" w:tplc="74229C1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 w15:restartNumberingAfterBreak="0">
    <w:nsid w:val="0A1B6E6C"/>
    <w:multiLevelType w:val="hybridMultilevel"/>
    <w:tmpl w:val="055A89EC"/>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 w15:restartNumberingAfterBreak="0">
    <w:nsid w:val="0ADF38E1"/>
    <w:multiLevelType w:val="hybridMultilevel"/>
    <w:tmpl w:val="874CD18C"/>
    <w:lvl w:ilvl="0" w:tplc="0415000F">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1" w15:restartNumberingAfterBreak="0">
    <w:nsid w:val="0D454785"/>
    <w:multiLevelType w:val="hybridMultilevel"/>
    <w:tmpl w:val="FCE8DD40"/>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2" w15:restartNumberingAfterBreak="0">
    <w:nsid w:val="11052197"/>
    <w:multiLevelType w:val="hybridMultilevel"/>
    <w:tmpl w:val="B1F242F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 w15:restartNumberingAfterBreak="0">
    <w:nsid w:val="12FE524F"/>
    <w:multiLevelType w:val="hybridMultilevel"/>
    <w:tmpl w:val="E9480874"/>
    <w:lvl w:ilvl="0" w:tplc="74229C1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 w15:restartNumberingAfterBreak="0">
    <w:nsid w:val="13376378"/>
    <w:multiLevelType w:val="hybridMultilevel"/>
    <w:tmpl w:val="FBD604F8"/>
    <w:lvl w:ilvl="0" w:tplc="0FEC1304">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5" w15:restartNumberingAfterBreak="0">
    <w:nsid w:val="141B1455"/>
    <w:multiLevelType w:val="hybridMultilevel"/>
    <w:tmpl w:val="4C1A0F04"/>
    <w:lvl w:ilvl="0" w:tplc="74229C1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6" w15:restartNumberingAfterBreak="0">
    <w:nsid w:val="14757674"/>
    <w:multiLevelType w:val="hybridMultilevel"/>
    <w:tmpl w:val="3896602A"/>
    <w:lvl w:ilvl="0" w:tplc="0415000F">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7" w15:restartNumberingAfterBreak="0">
    <w:nsid w:val="14B21A9D"/>
    <w:multiLevelType w:val="hybridMultilevel"/>
    <w:tmpl w:val="6D607D8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8" w15:restartNumberingAfterBreak="0">
    <w:nsid w:val="19BE4FE1"/>
    <w:multiLevelType w:val="hybridMultilevel"/>
    <w:tmpl w:val="78D86584"/>
    <w:lvl w:ilvl="0" w:tplc="0415000B">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 w15:restartNumberingAfterBreak="0">
    <w:nsid w:val="19C95DD5"/>
    <w:multiLevelType w:val="hybridMultilevel"/>
    <w:tmpl w:val="173E2B4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0" w15:restartNumberingAfterBreak="0">
    <w:nsid w:val="1AA55418"/>
    <w:multiLevelType w:val="hybridMultilevel"/>
    <w:tmpl w:val="C6FA107E"/>
    <w:lvl w:ilvl="0" w:tplc="0415000B">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1" w15:restartNumberingAfterBreak="0">
    <w:nsid w:val="1AAE39F4"/>
    <w:multiLevelType w:val="hybridMultilevel"/>
    <w:tmpl w:val="00F621C6"/>
    <w:lvl w:ilvl="0" w:tplc="0415000B">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2" w15:restartNumberingAfterBreak="0">
    <w:nsid w:val="1AFB47C7"/>
    <w:multiLevelType w:val="hybridMultilevel"/>
    <w:tmpl w:val="E60CF5F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3" w15:restartNumberingAfterBreak="0">
    <w:nsid w:val="1B023FD0"/>
    <w:multiLevelType w:val="hybridMultilevel"/>
    <w:tmpl w:val="AEE4D61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4" w15:restartNumberingAfterBreak="0">
    <w:nsid w:val="1B8E4DE0"/>
    <w:multiLevelType w:val="hybridMultilevel"/>
    <w:tmpl w:val="BCFCAB4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5" w15:restartNumberingAfterBreak="0">
    <w:nsid w:val="1BDA2CF4"/>
    <w:multiLevelType w:val="hybridMultilevel"/>
    <w:tmpl w:val="AA922BFA"/>
    <w:lvl w:ilvl="0" w:tplc="FFFFFFFF">
      <w:start w:val="1"/>
      <w:numFmt w:val="decimal"/>
      <w:lvlText w:val="%1)"/>
      <w:lvlJc w:val="left"/>
      <w:pPr>
        <w:ind w:left="705" w:hanging="360"/>
      </w:pPr>
    </w:lvl>
    <w:lvl w:ilvl="1" w:tplc="FFFFFFFF" w:tentative="1">
      <w:start w:val="1"/>
      <w:numFmt w:val="lowerLetter"/>
      <w:lvlText w:val="%2."/>
      <w:lvlJc w:val="left"/>
      <w:pPr>
        <w:ind w:left="1425" w:hanging="360"/>
      </w:pPr>
    </w:lvl>
    <w:lvl w:ilvl="2" w:tplc="FFFFFFFF" w:tentative="1">
      <w:start w:val="1"/>
      <w:numFmt w:val="lowerRoman"/>
      <w:lvlText w:val="%3."/>
      <w:lvlJc w:val="right"/>
      <w:pPr>
        <w:ind w:left="2145" w:hanging="180"/>
      </w:pPr>
    </w:lvl>
    <w:lvl w:ilvl="3" w:tplc="FFFFFFFF" w:tentative="1">
      <w:start w:val="1"/>
      <w:numFmt w:val="decimal"/>
      <w:lvlText w:val="%4."/>
      <w:lvlJc w:val="left"/>
      <w:pPr>
        <w:ind w:left="2865" w:hanging="360"/>
      </w:pPr>
    </w:lvl>
    <w:lvl w:ilvl="4" w:tplc="FFFFFFFF" w:tentative="1">
      <w:start w:val="1"/>
      <w:numFmt w:val="lowerLetter"/>
      <w:lvlText w:val="%5."/>
      <w:lvlJc w:val="left"/>
      <w:pPr>
        <w:ind w:left="3585" w:hanging="360"/>
      </w:pPr>
    </w:lvl>
    <w:lvl w:ilvl="5" w:tplc="FFFFFFFF" w:tentative="1">
      <w:start w:val="1"/>
      <w:numFmt w:val="lowerRoman"/>
      <w:lvlText w:val="%6."/>
      <w:lvlJc w:val="right"/>
      <w:pPr>
        <w:ind w:left="4305" w:hanging="180"/>
      </w:pPr>
    </w:lvl>
    <w:lvl w:ilvl="6" w:tplc="FFFFFFFF" w:tentative="1">
      <w:start w:val="1"/>
      <w:numFmt w:val="decimal"/>
      <w:lvlText w:val="%7."/>
      <w:lvlJc w:val="left"/>
      <w:pPr>
        <w:ind w:left="5025" w:hanging="360"/>
      </w:pPr>
    </w:lvl>
    <w:lvl w:ilvl="7" w:tplc="FFFFFFFF" w:tentative="1">
      <w:start w:val="1"/>
      <w:numFmt w:val="lowerLetter"/>
      <w:lvlText w:val="%8."/>
      <w:lvlJc w:val="left"/>
      <w:pPr>
        <w:ind w:left="5745" w:hanging="360"/>
      </w:pPr>
    </w:lvl>
    <w:lvl w:ilvl="8" w:tplc="FFFFFFFF" w:tentative="1">
      <w:start w:val="1"/>
      <w:numFmt w:val="lowerRoman"/>
      <w:lvlText w:val="%9."/>
      <w:lvlJc w:val="right"/>
      <w:pPr>
        <w:ind w:left="6465" w:hanging="180"/>
      </w:pPr>
    </w:lvl>
  </w:abstractNum>
  <w:abstractNum w:abstractNumId="26" w15:restartNumberingAfterBreak="0">
    <w:nsid w:val="1C9F3C1E"/>
    <w:multiLevelType w:val="hybridMultilevel"/>
    <w:tmpl w:val="390E5FF4"/>
    <w:lvl w:ilvl="0" w:tplc="0415000B">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7" w15:restartNumberingAfterBreak="0">
    <w:nsid w:val="1E6666FF"/>
    <w:multiLevelType w:val="hybridMultilevel"/>
    <w:tmpl w:val="12A212BC"/>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8" w15:restartNumberingAfterBreak="0">
    <w:nsid w:val="2034198F"/>
    <w:multiLevelType w:val="hybridMultilevel"/>
    <w:tmpl w:val="93080636"/>
    <w:lvl w:ilvl="0" w:tplc="04150017">
      <w:start w:val="1"/>
      <w:numFmt w:val="lowerLetter"/>
      <w:lvlText w:val="%1)"/>
      <w:lvlJc w:val="left"/>
      <w:pPr>
        <w:ind w:left="705" w:hanging="360"/>
      </w:pPr>
    </w:lvl>
    <w:lvl w:ilvl="1" w:tplc="04150019" w:tentative="1">
      <w:start w:val="1"/>
      <w:numFmt w:val="lowerLetter"/>
      <w:lvlText w:val="%2."/>
      <w:lvlJc w:val="left"/>
      <w:pPr>
        <w:ind w:left="1425" w:hanging="360"/>
      </w:pPr>
    </w:lvl>
    <w:lvl w:ilvl="2" w:tplc="0415001B" w:tentative="1">
      <w:start w:val="1"/>
      <w:numFmt w:val="lowerRoman"/>
      <w:lvlText w:val="%3."/>
      <w:lvlJc w:val="right"/>
      <w:pPr>
        <w:ind w:left="2145" w:hanging="180"/>
      </w:pPr>
    </w:lvl>
    <w:lvl w:ilvl="3" w:tplc="0415000F" w:tentative="1">
      <w:start w:val="1"/>
      <w:numFmt w:val="decimal"/>
      <w:lvlText w:val="%4."/>
      <w:lvlJc w:val="left"/>
      <w:pPr>
        <w:ind w:left="2865" w:hanging="360"/>
      </w:pPr>
    </w:lvl>
    <w:lvl w:ilvl="4" w:tplc="04150019" w:tentative="1">
      <w:start w:val="1"/>
      <w:numFmt w:val="lowerLetter"/>
      <w:lvlText w:val="%5."/>
      <w:lvlJc w:val="left"/>
      <w:pPr>
        <w:ind w:left="3585" w:hanging="360"/>
      </w:pPr>
    </w:lvl>
    <w:lvl w:ilvl="5" w:tplc="0415001B" w:tentative="1">
      <w:start w:val="1"/>
      <w:numFmt w:val="lowerRoman"/>
      <w:lvlText w:val="%6."/>
      <w:lvlJc w:val="right"/>
      <w:pPr>
        <w:ind w:left="4305" w:hanging="180"/>
      </w:pPr>
    </w:lvl>
    <w:lvl w:ilvl="6" w:tplc="0415000F" w:tentative="1">
      <w:start w:val="1"/>
      <w:numFmt w:val="decimal"/>
      <w:lvlText w:val="%7."/>
      <w:lvlJc w:val="left"/>
      <w:pPr>
        <w:ind w:left="5025" w:hanging="360"/>
      </w:pPr>
    </w:lvl>
    <w:lvl w:ilvl="7" w:tplc="04150019" w:tentative="1">
      <w:start w:val="1"/>
      <w:numFmt w:val="lowerLetter"/>
      <w:lvlText w:val="%8."/>
      <w:lvlJc w:val="left"/>
      <w:pPr>
        <w:ind w:left="5745" w:hanging="360"/>
      </w:pPr>
    </w:lvl>
    <w:lvl w:ilvl="8" w:tplc="0415001B" w:tentative="1">
      <w:start w:val="1"/>
      <w:numFmt w:val="lowerRoman"/>
      <w:lvlText w:val="%9."/>
      <w:lvlJc w:val="right"/>
      <w:pPr>
        <w:ind w:left="6465" w:hanging="180"/>
      </w:pPr>
    </w:lvl>
  </w:abstractNum>
  <w:abstractNum w:abstractNumId="29" w15:restartNumberingAfterBreak="0">
    <w:nsid w:val="20411DDE"/>
    <w:multiLevelType w:val="hybridMultilevel"/>
    <w:tmpl w:val="ECAC21A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0" w15:restartNumberingAfterBreak="0">
    <w:nsid w:val="20761087"/>
    <w:multiLevelType w:val="hybridMultilevel"/>
    <w:tmpl w:val="73F29F6E"/>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1" w15:restartNumberingAfterBreak="0">
    <w:nsid w:val="252A05A9"/>
    <w:multiLevelType w:val="hybridMultilevel"/>
    <w:tmpl w:val="8F6E0B1E"/>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2" w15:restartNumberingAfterBreak="0">
    <w:nsid w:val="25612433"/>
    <w:multiLevelType w:val="hybridMultilevel"/>
    <w:tmpl w:val="F01C12D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3" w15:restartNumberingAfterBreak="0">
    <w:nsid w:val="25A308E4"/>
    <w:multiLevelType w:val="hybridMultilevel"/>
    <w:tmpl w:val="58960E34"/>
    <w:lvl w:ilvl="0" w:tplc="88C807C4">
      <w:start w:val="1"/>
      <w:numFmt w:val="bullet"/>
      <w:pStyle w:val="Punktorp2"/>
      <w:lvlText w:val="o"/>
      <w:lvlJc w:val="left"/>
      <w:pPr>
        <w:ind w:left="1211" w:hanging="360"/>
      </w:pPr>
      <w:rPr>
        <w:rFonts w:ascii="Courier New" w:hAnsi="Courier New" w:cs="Courier New" w:hint="default"/>
      </w:rPr>
    </w:lvl>
    <w:lvl w:ilvl="1" w:tplc="04150003">
      <w:start w:val="1"/>
      <w:numFmt w:val="bullet"/>
      <w:lvlText w:val="o"/>
      <w:lvlJc w:val="left"/>
      <w:pPr>
        <w:ind w:left="2291" w:hanging="360"/>
      </w:pPr>
      <w:rPr>
        <w:rFonts w:ascii="Courier New" w:hAnsi="Courier New" w:cs="Courier New" w:hint="default"/>
      </w:rPr>
    </w:lvl>
    <w:lvl w:ilvl="2" w:tplc="04150005">
      <w:start w:val="1"/>
      <w:numFmt w:val="bullet"/>
      <w:lvlText w:val=""/>
      <w:lvlJc w:val="left"/>
      <w:pPr>
        <w:ind w:left="3011" w:hanging="360"/>
      </w:pPr>
      <w:rPr>
        <w:rFonts w:ascii="Wingdings" w:hAnsi="Wingdings" w:cs="Wingdings" w:hint="default"/>
      </w:rPr>
    </w:lvl>
    <w:lvl w:ilvl="3" w:tplc="04150001">
      <w:start w:val="1"/>
      <w:numFmt w:val="bullet"/>
      <w:lvlText w:val=""/>
      <w:lvlJc w:val="left"/>
      <w:pPr>
        <w:ind w:left="3731" w:hanging="360"/>
      </w:pPr>
      <w:rPr>
        <w:rFonts w:ascii="Symbol" w:hAnsi="Symbol" w:cs="Symbol" w:hint="default"/>
      </w:rPr>
    </w:lvl>
    <w:lvl w:ilvl="4" w:tplc="04150003">
      <w:start w:val="1"/>
      <w:numFmt w:val="bullet"/>
      <w:lvlText w:val="o"/>
      <w:lvlJc w:val="left"/>
      <w:pPr>
        <w:ind w:left="4451" w:hanging="360"/>
      </w:pPr>
      <w:rPr>
        <w:rFonts w:ascii="Courier New" w:hAnsi="Courier New" w:cs="Courier New" w:hint="default"/>
      </w:rPr>
    </w:lvl>
    <w:lvl w:ilvl="5" w:tplc="04150005">
      <w:start w:val="1"/>
      <w:numFmt w:val="bullet"/>
      <w:lvlText w:val=""/>
      <w:lvlJc w:val="left"/>
      <w:pPr>
        <w:ind w:left="5171" w:hanging="360"/>
      </w:pPr>
      <w:rPr>
        <w:rFonts w:ascii="Wingdings" w:hAnsi="Wingdings" w:cs="Wingdings" w:hint="default"/>
      </w:rPr>
    </w:lvl>
    <w:lvl w:ilvl="6" w:tplc="04150001">
      <w:start w:val="1"/>
      <w:numFmt w:val="bullet"/>
      <w:lvlText w:val=""/>
      <w:lvlJc w:val="left"/>
      <w:pPr>
        <w:ind w:left="5891" w:hanging="360"/>
      </w:pPr>
      <w:rPr>
        <w:rFonts w:ascii="Symbol" w:hAnsi="Symbol" w:cs="Symbol" w:hint="default"/>
      </w:rPr>
    </w:lvl>
    <w:lvl w:ilvl="7" w:tplc="04150003">
      <w:start w:val="1"/>
      <w:numFmt w:val="bullet"/>
      <w:lvlText w:val="o"/>
      <w:lvlJc w:val="left"/>
      <w:pPr>
        <w:ind w:left="6611" w:hanging="360"/>
      </w:pPr>
      <w:rPr>
        <w:rFonts w:ascii="Courier New" w:hAnsi="Courier New" w:cs="Courier New" w:hint="default"/>
      </w:rPr>
    </w:lvl>
    <w:lvl w:ilvl="8" w:tplc="04150005">
      <w:start w:val="1"/>
      <w:numFmt w:val="bullet"/>
      <w:lvlText w:val=""/>
      <w:lvlJc w:val="left"/>
      <w:pPr>
        <w:ind w:left="7331" w:hanging="360"/>
      </w:pPr>
      <w:rPr>
        <w:rFonts w:ascii="Wingdings" w:hAnsi="Wingdings" w:cs="Wingdings" w:hint="default"/>
      </w:rPr>
    </w:lvl>
  </w:abstractNum>
  <w:abstractNum w:abstractNumId="34" w15:restartNumberingAfterBreak="0">
    <w:nsid w:val="264D005B"/>
    <w:multiLevelType w:val="multilevel"/>
    <w:tmpl w:val="405A2F36"/>
    <w:styleLink w:val="Styl3"/>
    <w:lvl w:ilvl="0">
      <w:start w:val="1"/>
      <w:numFmt w:val="decimal"/>
      <w:suff w:val="space"/>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5" w15:restartNumberingAfterBreak="0">
    <w:nsid w:val="26FE14A4"/>
    <w:multiLevelType w:val="hybridMultilevel"/>
    <w:tmpl w:val="38BCF1FE"/>
    <w:lvl w:ilvl="0" w:tplc="74229C1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6" w15:restartNumberingAfterBreak="0">
    <w:nsid w:val="28795DA0"/>
    <w:multiLevelType w:val="hybridMultilevel"/>
    <w:tmpl w:val="25825E66"/>
    <w:lvl w:ilvl="0" w:tplc="1E40F746">
      <w:start w:val="1"/>
      <w:numFmt w:val="bullet"/>
      <w:lvlText w:val=""/>
      <w:lvlJc w:val="left"/>
      <w:pPr>
        <w:ind w:left="720" w:hanging="360"/>
      </w:pPr>
      <w:rPr>
        <w:rFonts w:ascii="Symbol" w:hAnsi="Symbol" w:hint="default"/>
        <w:color w:val="D5000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7" w15:restartNumberingAfterBreak="0">
    <w:nsid w:val="2D7D44A7"/>
    <w:multiLevelType w:val="hybridMultilevel"/>
    <w:tmpl w:val="E072F9D2"/>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8" w15:restartNumberingAfterBreak="0">
    <w:nsid w:val="2FB60C58"/>
    <w:multiLevelType w:val="hybridMultilevel"/>
    <w:tmpl w:val="8EAA9A2A"/>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9" w15:restartNumberingAfterBreak="0">
    <w:nsid w:val="311C3CE9"/>
    <w:multiLevelType w:val="hybridMultilevel"/>
    <w:tmpl w:val="1AA2119C"/>
    <w:lvl w:ilvl="0" w:tplc="1E40F746">
      <w:start w:val="1"/>
      <w:numFmt w:val="bullet"/>
      <w:lvlText w:val=""/>
      <w:lvlJc w:val="left"/>
      <w:pPr>
        <w:ind w:left="720" w:hanging="360"/>
      </w:pPr>
      <w:rPr>
        <w:rFonts w:ascii="Symbol" w:hAnsi="Symbol" w:hint="default"/>
        <w:color w:val="D5000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1717A54"/>
    <w:multiLevelType w:val="hybridMultilevel"/>
    <w:tmpl w:val="5A6A015A"/>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1" w15:restartNumberingAfterBreak="0">
    <w:nsid w:val="32C14B93"/>
    <w:multiLevelType w:val="hybridMultilevel"/>
    <w:tmpl w:val="1BC2409A"/>
    <w:lvl w:ilvl="0" w:tplc="581815B8">
      <w:start w:val="1"/>
      <w:numFmt w:val="lowerLetter"/>
      <w:lvlText w:val="%1)"/>
      <w:lvlJc w:val="left"/>
      <w:pPr>
        <w:ind w:left="720" w:hanging="360"/>
      </w:pPr>
      <w:rPr>
        <w:rFonts w:hint="default"/>
        <w:color w:val="auto"/>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2" w15:restartNumberingAfterBreak="0">
    <w:nsid w:val="33480549"/>
    <w:multiLevelType w:val="hybridMultilevel"/>
    <w:tmpl w:val="F416AE0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3" w15:restartNumberingAfterBreak="0">
    <w:nsid w:val="33F57CBD"/>
    <w:multiLevelType w:val="hybridMultilevel"/>
    <w:tmpl w:val="6F9E7F66"/>
    <w:lvl w:ilvl="0" w:tplc="74229C18">
      <w:start w:val="1"/>
      <w:numFmt w:val="bullet"/>
      <w:lvlText w:val=""/>
      <w:lvlJc w:val="left"/>
      <w:pPr>
        <w:ind w:left="710" w:hanging="360"/>
      </w:pPr>
      <w:rPr>
        <w:rFonts w:ascii="Symbol" w:hAnsi="Symbol" w:hint="default"/>
      </w:rPr>
    </w:lvl>
    <w:lvl w:ilvl="1" w:tplc="04150003" w:tentative="1">
      <w:start w:val="1"/>
      <w:numFmt w:val="bullet"/>
      <w:lvlText w:val="o"/>
      <w:lvlJc w:val="left"/>
      <w:pPr>
        <w:ind w:left="1430" w:hanging="360"/>
      </w:pPr>
      <w:rPr>
        <w:rFonts w:ascii="Courier New" w:hAnsi="Courier New" w:cs="Courier New" w:hint="default"/>
      </w:rPr>
    </w:lvl>
    <w:lvl w:ilvl="2" w:tplc="04150005" w:tentative="1">
      <w:start w:val="1"/>
      <w:numFmt w:val="bullet"/>
      <w:lvlText w:val=""/>
      <w:lvlJc w:val="left"/>
      <w:pPr>
        <w:ind w:left="2150" w:hanging="360"/>
      </w:pPr>
      <w:rPr>
        <w:rFonts w:ascii="Wingdings" w:hAnsi="Wingdings" w:hint="default"/>
      </w:rPr>
    </w:lvl>
    <w:lvl w:ilvl="3" w:tplc="04150001" w:tentative="1">
      <w:start w:val="1"/>
      <w:numFmt w:val="bullet"/>
      <w:lvlText w:val=""/>
      <w:lvlJc w:val="left"/>
      <w:pPr>
        <w:ind w:left="2870" w:hanging="360"/>
      </w:pPr>
      <w:rPr>
        <w:rFonts w:ascii="Symbol" w:hAnsi="Symbol" w:hint="default"/>
      </w:rPr>
    </w:lvl>
    <w:lvl w:ilvl="4" w:tplc="04150003" w:tentative="1">
      <w:start w:val="1"/>
      <w:numFmt w:val="bullet"/>
      <w:lvlText w:val="o"/>
      <w:lvlJc w:val="left"/>
      <w:pPr>
        <w:ind w:left="3590" w:hanging="360"/>
      </w:pPr>
      <w:rPr>
        <w:rFonts w:ascii="Courier New" w:hAnsi="Courier New" w:cs="Courier New" w:hint="default"/>
      </w:rPr>
    </w:lvl>
    <w:lvl w:ilvl="5" w:tplc="04150005" w:tentative="1">
      <w:start w:val="1"/>
      <w:numFmt w:val="bullet"/>
      <w:lvlText w:val=""/>
      <w:lvlJc w:val="left"/>
      <w:pPr>
        <w:ind w:left="4310" w:hanging="360"/>
      </w:pPr>
      <w:rPr>
        <w:rFonts w:ascii="Wingdings" w:hAnsi="Wingdings" w:hint="default"/>
      </w:rPr>
    </w:lvl>
    <w:lvl w:ilvl="6" w:tplc="04150001" w:tentative="1">
      <w:start w:val="1"/>
      <w:numFmt w:val="bullet"/>
      <w:lvlText w:val=""/>
      <w:lvlJc w:val="left"/>
      <w:pPr>
        <w:ind w:left="5030" w:hanging="360"/>
      </w:pPr>
      <w:rPr>
        <w:rFonts w:ascii="Symbol" w:hAnsi="Symbol" w:hint="default"/>
      </w:rPr>
    </w:lvl>
    <w:lvl w:ilvl="7" w:tplc="04150003" w:tentative="1">
      <w:start w:val="1"/>
      <w:numFmt w:val="bullet"/>
      <w:lvlText w:val="o"/>
      <w:lvlJc w:val="left"/>
      <w:pPr>
        <w:ind w:left="5750" w:hanging="360"/>
      </w:pPr>
      <w:rPr>
        <w:rFonts w:ascii="Courier New" w:hAnsi="Courier New" w:cs="Courier New" w:hint="default"/>
      </w:rPr>
    </w:lvl>
    <w:lvl w:ilvl="8" w:tplc="04150005" w:tentative="1">
      <w:start w:val="1"/>
      <w:numFmt w:val="bullet"/>
      <w:lvlText w:val=""/>
      <w:lvlJc w:val="left"/>
      <w:pPr>
        <w:ind w:left="6470" w:hanging="360"/>
      </w:pPr>
      <w:rPr>
        <w:rFonts w:ascii="Wingdings" w:hAnsi="Wingdings" w:hint="default"/>
      </w:rPr>
    </w:lvl>
  </w:abstractNum>
  <w:abstractNum w:abstractNumId="44" w15:restartNumberingAfterBreak="0">
    <w:nsid w:val="3432286C"/>
    <w:multiLevelType w:val="hybridMultilevel"/>
    <w:tmpl w:val="CA7EF87E"/>
    <w:lvl w:ilvl="0" w:tplc="0415000B">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5" w15:restartNumberingAfterBreak="0">
    <w:nsid w:val="37515B63"/>
    <w:multiLevelType w:val="hybridMultilevel"/>
    <w:tmpl w:val="82406C78"/>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6" w15:restartNumberingAfterBreak="0">
    <w:nsid w:val="38247034"/>
    <w:multiLevelType w:val="hybridMultilevel"/>
    <w:tmpl w:val="B7C6BF5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7" w15:restartNumberingAfterBreak="0">
    <w:nsid w:val="39855AAF"/>
    <w:multiLevelType w:val="hybridMultilevel"/>
    <w:tmpl w:val="3D043282"/>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8" w15:restartNumberingAfterBreak="0">
    <w:nsid w:val="3AB32755"/>
    <w:multiLevelType w:val="hybridMultilevel"/>
    <w:tmpl w:val="20EECB80"/>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9" w15:restartNumberingAfterBreak="0">
    <w:nsid w:val="3CE73BC1"/>
    <w:multiLevelType w:val="hybridMultilevel"/>
    <w:tmpl w:val="1AB8436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0" w15:restartNumberingAfterBreak="0">
    <w:nsid w:val="3D164428"/>
    <w:multiLevelType w:val="hybridMultilevel"/>
    <w:tmpl w:val="D646B6EC"/>
    <w:lvl w:ilvl="0" w:tplc="0415000B">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1" w15:restartNumberingAfterBreak="0">
    <w:nsid w:val="3FA30033"/>
    <w:multiLevelType w:val="hybridMultilevel"/>
    <w:tmpl w:val="91029792"/>
    <w:lvl w:ilvl="0" w:tplc="04150001">
      <w:start w:val="1"/>
      <w:numFmt w:val="bullet"/>
      <w:lvlText w:val=""/>
      <w:lvlJc w:val="left"/>
      <w:pPr>
        <w:ind w:left="1440"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52" w15:restartNumberingAfterBreak="0">
    <w:nsid w:val="40B46F98"/>
    <w:multiLevelType w:val="hybridMultilevel"/>
    <w:tmpl w:val="ADB0E88A"/>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3" w15:restartNumberingAfterBreak="0">
    <w:nsid w:val="40D7356B"/>
    <w:multiLevelType w:val="hybridMultilevel"/>
    <w:tmpl w:val="0A8AA8F2"/>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4" w15:restartNumberingAfterBreak="0">
    <w:nsid w:val="40DA2B67"/>
    <w:multiLevelType w:val="hybridMultilevel"/>
    <w:tmpl w:val="871A6B5A"/>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5" w15:restartNumberingAfterBreak="0">
    <w:nsid w:val="411638E3"/>
    <w:multiLevelType w:val="hybridMultilevel"/>
    <w:tmpl w:val="49384188"/>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6" w15:restartNumberingAfterBreak="0">
    <w:nsid w:val="442513DA"/>
    <w:multiLevelType w:val="hybridMultilevel"/>
    <w:tmpl w:val="8488B3EC"/>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7" w15:restartNumberingAfterBreak="0">
    <w:nsid w:val="460209FB"/>
    <w:multiLevelType w:val="hybridMultilevel"/>
    <w:tmpl w:val="1EB43010"/>
    <w:lvl w:ilvl="0" w:tplc="0415000B">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8" w15:restartNumberingAfterBreak="0">
    <w:nsid w:val="468F1609"/>
    <w:multiLevelType w:val="hybridMultilevel"/>
    <w:tmpl w:val="35A20B4A"/>
    <w:lvl w:ilvl="0" w:tplc="74229C1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9" w15:restartNumberingAfterBreak="0">
    <w:nsid w:val="48564BE1"/>
    <w:multiLevelType w:val="hybridMultilevel"/>
    <w:tmpl w:val="58FAE8C8"/>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0" w15:restartNumberingAfterBreak="0">
    <w:nsid w:val="48C86228"/>
    <w:multiLevelType w:val="hybridMultilevel"/>
    <w:tmpl w:val="E1D2F226"/>
    <w:lvl w:ilvl="0" w:tplc="0415000B">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1" w15:restartNumberingAfterBreak="0">
    <w:nsid w:val="49940682"/>
    <w:multiLevelType w:val="multilevel"/>
    <w:tmpl w:val="BA12C4CE"/>
    <w:styleLink w:val="Styl4"/>
    <w:lvl w:ilvl="0">
      <w:start w:val="1"/>
      <w:numFmt w:val="decimal"/>
      <w:suff w:val="space"/>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2" w15:restartNumberingAfterBreak="0">
    <w:nsid w:val="4A6421CE"/>
    <w:multiLevelType w:val="hybridMultilevel"/>
    <w:tmpl w:val="14E27776"/>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3" w15:restartNumberingAfterBreak="0">
    <w:nsid w:val="4C2601A0"/>
    <w:multiLevelType w:val="hybridMultilevel"/>
    <w:tmpl w:val="1B12EEEA"/>
    <w:lvl w:ilvl="0" w:tplc="DC42670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4" w15:restartNumberingAfterBreak="0">
    <w:nsid w:val="512F2BBE"/>
    <w:multiLevelType w:val="hybridMultilevel"/>
    <w:tmpl w:val="43FA62FE"/>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5" w15:restartNumberingAfterBreak="0">
    <w:nsid w:val="525D70CA"/>
    <w:multiLevelType w:val="hybridMultilevel"/>
    <w:tmpl w:val="86668B9E"/>
    <w:lvl w:ilvl="0" w:tplc="04150019">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6" w15:restartNumberingAfterBreak="0">
    <w:nsid w:val="5298467D"/>
    <w:multiLevelType w:val="hybridMultilevel"/>
    <w:tmpl w:val="4274C6FC"/>
    <w:lvl w:ilvl="0" w:tplc="64EC32A8">
      <w:start w:val="1"/>
      <w:numFmt w:val="bullet"/>
      <w:pStyle w:val="wypunktowanie1"/>
      <w:lvlText w:val=""/>
      <w:lvlJc w:val="left"/>
      <w:pPr>
        <w:ind w:left="1514" w:hanging="360"/>
      </w:pPr>
      <w:rPr>
        <w:rFonts w:ascii="Wingdings" w:hAnsi="Wingdings" w:cs="Wingdings" w:hint="default"/>
      </w:rPr>
    </w:lvl>
    <w:lvl w:ilvl="1" w:tplc="04150003">
      <w:start w:val="1"/>
      <w:numFmt w:val="bullet"/>
      <w:lvlText w:val="o"/>
      <w:lvlJc w:val="left"/>
      <w:pPr>
        <w:ind w:left="2234" w:hanging="360"/>
      </w:pPr>
      <w:rPr>
        <w:rFonts w:ascii="Courier New" w:hAnsi="Courier New" w:cs="Courier New" w:hint="default"/>
      </w:rPr>
    </w:lvl>
    <w:lvl w:ilvl="2" w:tplc="04150005">
      <w:start w:val="1"/>
      <w:numFmt w:val="bullet"/>
      <w:lvlText w:val=""/>
      <w:lvlJc w:val="left"/>
      <w:pPr>
        <w:ind w:left="2954" w:hanging="360"/>
      </w:pPr>
      <w:rPr>
        <w:rFonts w:ascii="Wingdings" w:hAnsi="Wingdings" w:cs="Wingdings" w:hint="default"/>
      </w:rPr>
    </w:lvl>
    <w:lvl w:ilvl="3" w:tplc="04150001">
      <w:start w:val="1"/>
      <w:numFmt w:val="bullet"/>
      <w:lvlText w:val=""/>
      <w:lvlJc w:val="left"/>
      <w:pPr>
        <w:ind w:left="3674" w:hanging="360"/>
      </w:pPr>
      <w:rPr>
        <w:rFonts w:ascii="Symbol" w:hAnsi="Symbol" w:cs="Symbol" w:hint="default"/>
      </w:rPr>
    </w:lvl>
    <w:lvl w:ilvl="4" w:tplc="04150003">
      <w:start w:val="1"/>
      <w:numFmt w:val="bullet"/>
      <w:lvlText w:val="o"/>
      <w:lvlJc w:val="left"/>
      <w:pPr>
        <w:ind w:left="4394" w:hanging="360"/>
      </w:pPr>
      <w:rPr>
        <w:rFonts w:ascii="Courier New" w:hAnsi="Courier New" w:cs="Courier New" w:hint="default"/>
      </w:rPr>
    </w:lvl>
    <w:lvl w:ilvl="5" w:tplc="04150005">
      <w:start w:val="1"/>
      <w:numFmt w:val="bullet"/>
      <w:lvlText w:val=""/>
      <w:lvlJc w:val="left"/>
      <w:pPr>
        <w:ind w:left="5114" w:hanging="360"/>
      </w:pPr>
      <w:rPr>
        <w:rFonts w:ascii="Wingdings" w:hAnsi="Wingdings" w:cs="Wingdings" w:hint="default"/>
      </w:rPr>
    </w:lvl>
    <w:lvl w:ilvl="6" w:tplc="04150001">
      <w:start w:val="1"/>
      <w:numFmt w:val="bullet"/>
      <w:lvlText w:val=""/>
      <w:lvlJc w:val="left"/>
      <w:pPr>
        <w:ind w:left="5834" w:hanging="360"/>
      </w:pPr>
      <w:rPr>
        <w:rFonts w:ascii="Symbol" w:hAnsi="Symbol" w:cs="Symbol" w:hint="default"/>
      </w:rPr>
    </w:lvl>
    <w:lvl w:ilvl="7" w:tplc="04150003">
      <w:start w:val="1"/>
      <w:numFmt w:val="bullet"/>
      <w:lvlText w:val="o"/>
      <w:lvlJc w:val="left"/>
      <w:pPr>
        <w:ind w:left="6554" w:hanging="360"/>
      </w:pPr>
      <w:rPr>
        <w:rFonts w:ascii="Courier New" w:hAnsi="Courier New" w:cs="Courier New" w:hint="default"/>
      </w:rPr>
    </w:lvl>
    <w:lvl w:ilvl="8" w:tplc="04150005">
      <w:start w:val="1"/>
      <w:numFmt w:val="bullet"/>
      <w:lvlText w:val=""/>
      <w:lvlJc w:val="left"/>
      <w:pPr>
        <w:ind w:left="7274" w:hanging="360"/>
      </w:pPr>
      <w:rPr>
        <w:rFonts w:ascii="Wingdings" w:hAnsi="Wingdings" w:cs="Wingdings" w:hint="default"/>
      </w:rPr>
    </w:lvl>
  </w:abstractNum>
  <w:abstractNum w:abstractNumId="67" w15:restartNumberingAfterBreak="0">
    <w:nsid w:val="54033FF2"/>
    <w:multiLevelType w:val="hybridMultilevel"/>
    <w:tmpl w:val="B15A51E0"/>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8" w15:restartNumberingAfterBreak="0">
    <w:nsid w:val="5469781D"/>
    <w:multiLevelType w:val="hybridMultilevel"/>
    <w:tmpl w:val="7FFA234C"/>
    <w:lvl w:ilvl="0" w:tplc="04150017">
      <w:start w:val="1"/>
      <w:numFmt w:val="lowerLetter"/>
      <w:lvlText w:val="%1)"/>
      <w:lvlJc w:val="left"/>
      <w:pPr>
        <w:ind w:left="705" w:hanging="360"/>
      </w:pPr>
    </w:lvl>
    <w:lvl w:ilvl="1" w:tplc="04150019" w:tentative="1">
      <w:start w:val="1"/>
      <w:numFmt w:val="lowerLetter"/>
      <w:lvlText w:val="%2."/>
      <w:lvlJc w:val="left"/>
      <w:pPr>
        <w:ind w:left="1425" w:hanging="360"/>
      </w:pPr>
    </w:lvl>
    <w:lvl w:ilvl="2" w:tplc="0415001B" w:tentative="1">
      <w:start w:val="1"/>
      <w:numFmt w:val="lowerRoman"/>
      <w:lvlText w:val="%3."/>
      <w:lvlJc w:val="right"/>
      <w:pPr>
        <w:ind w:left="2145" w:hanging="180"/>
      </w:pPr>
    </w:lvl>
    <w:lvl w:ilvl="3" w:tplc="0415000F" w:tentative="1">
      <w:start w:val="1"/>
      <w:numFmt w:val="decimal"/>
      <w:lvlText w:val="%4."/>
      <w:lvlJc w:val="left"/>
      <w:pPr>
        <w:ind w:left="2865" w:hanging="360"/>
      </w:pPr>
    </w:lvl>
    <w:lvl w:ilvl="4" w:tplc="04150019" w:tentative="1">
      <w:start w:val="1"/>
      <w:numFmt w:val="lowerLetter"/>
      <w:lvlText w:val="%5."/>
      <w:lvlJc w:val="left"/>
      <w:pPr>
        <w:ind w:left="3585" w:hanging="360"/>
      </w:pPr>
    </w:lvl>
    <w:lvl w:ilvl="5" w:tplc="0415001B" w:tentative="1">
      <w:start w:val="1"/>
      <w:numFmt w:val="lowerRoman"/>
      <w:lvlText w:val="%6."/>
      <w:lvlJc w:val="right"/>
      <w:pPr>
        <w:ind w:left="4305" w:hanging="180"/>
      </w:pPr>
    </w:lvl>
    <w:lvl w:ilvl="6" w:tplc="0415000F" w:tentative="1">
      <w:start w:val="1"/>
      <w:numFmt w:val="decimal"/>
      <w:lvlText w:val="%7."/>
      <w:lvlJc w:val="left"/>
      <w:pPr>
        <w:ind w:left="5025" w:hanging="360"/>
      </w:pPr>
    </w:lvl>
    <w:lvl w:ilvl="7" w:tplc="04150019" w:tentative="1">
      <w:start w:val="1"/>
      <w:numFmt w:val="lowerLetter"/>
      <w:lvlText w:val="%8."/>
      <w:lvlJc w:val="left"/>
      <w:pPr>
        <w:ind w:left="5745" w:hanging="360"/>
      </w:pPr>
    </w:lvl>
    <w:lvl w:ilvl="8" w:tplc="0415001B" w:tentative="1">
      <w:start w:val="1"/>
      <w:numFmt w:val="lowerRoman"/>
      <w:lvlText w:val="%9."/>
      <w:lvlJc w:val="right"/>
      <w:pPr>
        <w:ind w:left="6465" w:hanging="180"/>
      </w:pPr>
    </w:lvl>
  </w:abstractNum>
  <w:abstractNum w:abstractNumId="69" w15:restartNumberingAfterBreak="0">
    <w:nsid w:val="54D8320A"/>
    <w:multiLevelType w:val="hybridMultilevel"/>
    <w:tmpl w:val="1DA256FC"/>
    <w:lvl w:ilvl="0" w:tplc="CE9CE2AE">
      <w:start w:val="1"/>
      <w:numFmt w:val="bullet"/>
      <w:pStyle w:val="SWpunktor"/>
      <w:lvlText w:val=""/>
      <w:lvlJc w:val="left"/>
      <w:pPr>
        <w:tabs>
          <w:tab w:val="num" w:pos="2223"/>
        </w:tabs>
        <w:ind w:left="2223" w:hanging="360"/>
      </w:pPr>
      <w:rPr>
        <w:rFonts w:ascii="Wingdings" w:hAnsi="Wingdings" w:cs="Wingdings" w:hint="default"/>
      </w:rPr>
    </w:lvl>
    <w:lvl w:ilvl="1" w:tplc="60DEB3E6">
      <w:start w:val="1"/>
      <w:numFmt w:val="bullet"/>
      <w:pStyle w:val="SWpunktor2"/>
      <w:lvlText w:val="o"/>
      <w:lvlJc w:val="left"/>
      <w:pPr>
        <w:tabs>
          <w:tab w:val="num" w:pos="2943"/>
        </w:tabs>
        <w:ind w:left="2943" w:hanging="360"/>
      </w:pPr>
      <w:rPr>
        <w:rFonts w:ascii="Courier New" w:hAnsi="Courier New" w:cs="Courier New" w:hint="default"/>
      </w:rPr>
    </w:lvl>
    <w:lvl w:ilvl="2" w:tplc="04150005">
      <w:start w:val="1"/>
      <w:numFmt w:val="bullet"/>
      <w:lvlText w:val=""/>
      <w:lvlJc w:val="left"/>
      <w:pPr>
        <w:tabs>
          <w:tab w:val="num" w:pos="3663"/>
        </w:tabs>
        <w:ind w:left="3663" w:hanging="360"/>
      </w:pPr>
      <w:rPr>
        <w:rFonts w:ascii="Wingdings" w:hAnsi="Wingdings" w:cs="Wingdings" w:hint="default"/>
      </w:rPr>
    </w:lvl>
    <w:lvl w:ilvl="3" w:tplc="04150001">
      <w:start w:val="1"/>
      <w:numFmt w:val="bullet"/>
      <w:lvlText w:val=""/>
      <w:lvlJc w:val="left"/>
      <w:pPr>
        <w:tabs>
          <w:tab w:val="num" w:pos="4383"/>
        </w:tabs>
        <w:ind w:left="4383" w:hanging="360"/>
      </w:pPr>
      <w:rPr>
        <w:rFonts w:ascii="Symbol" w:hAnsi="Symbol" w:cs="Symbol" w:hint="default"/>
      </w:rPr>
    </w:lvl>
    <w:lvl w:ilvl="4" w:tplc="04150003">
      <w:start w:val="1"/>
      <w:numFmt w:val="bullet"/>
      <w:lvlText w:val="o"/>
      <w:lvlJc w:val="left"/>
      <w:pPr>
        <w:tabs>
          <w:tab w:val="num" w:pos="5103"/>
        </w:tabs>
        <w:ind w:left="5103" w:hanging="360"/>
      </w:pPr>
      <w:rPr>
        <w:rFonts w:ascii="Courier New" w:hAnsi="Courier New" w:cs="Courier New" w:hint="default"/>
      </w:rPr>
    </w:lvl>
    <w:lvl w:ilvl="5" w:tplc="04150005">
      <w:start w:val="1"/>
      <w:numFmt w:val="bullet"/>
      <w:lvlText w:val=""/>
      <w:lvlJc w:val="left"/>
      <w:pPr>
        <w:tabs>
          <w:tab w:val="num" w:pos="5823"/>
        </w:tabs>
        <w:ind w:left="5823" w:hanging="360"/>
      </w:pPr>
      <w:rPr>
        <w:rFonts w:ascii="Wingdings" w:hAnsi="Wingdings" w:cs="Wingdings" w:hint="default"/>
      </w:rPr>
    </w:lvl>
    <w:lvl w:ilvl="6" w:tplc="04150001">
      <w:start w:val="1"/>
      <w:numFmt w:val="bullet"/>
      <w:lvlText w:val=""/>
      <w:lvlJc w:val="left"/>
      <w:pPr>
        <w:tabs>
          <w:tab w:val="num" w:pos="6543"/>
        </w:tabs>
        <w:ind w:left="6543" w:hanging="360"/>
      </w:pPr>
      <w:rPr>
        <w:rFonts w:ascii="Symbol" w:hAnsi="Symbol" w:cs="Symbol" w:hint="default"/>
      </w:rPr>
    </w:lvl>
    <w:lvl w:ilvl="7" w:tplc="04150003">
      <w:start w:val="1"/>
      <w:numFmt w:val="bullet"/>
      <w:lvlText w:val="o"/>
      <w:lvlJc w:val="left"/>
      <w:pPr>
        <w:tabs>
          <w:tab w:val="num" w:pos="7263"/>
        </w:tabs>
        <w:ind w:left="7263" w:hanging="360"/>
      </w:pPr>
      <w:rPr>
        <w:rFonts w:ascii="Courier New" w:hAnsi="Courier New" w:cs="Courier New" w:hint="default"/>
      </w:rPr>
    </w:lvl>
    <w:lvl w:ilvl="8" w:tplc="04150005">
      <w:start w:val="1"/>
      <w:numFmt w:val="bullet"/>
      <w:lvlText w:val=""/>
      <w:lvlJc w:val="left"/>
      <w:pPr>
        <w:tabs>
          <w:tab w:val="num" w:pos="7983"/>
        </w:tabs>
        <w:ind w:left="7983" w:hanging="360"/>
      </w:pPr>
      <w:rPr>
        <w:rFonts w:ascii="Wingdings" w:hAnsi="Wingdings" w:cs="Wingdings" w:hint="default"/>
      </w:rPr>
    </w:lvl>
  </w:abstractNum>
  <w:abstractNum w:abstractNumId="70" w15:restartNumberingAfterBreak="0">
    <w:nsid w:val="55BA7E21"/>
    <w:multiLevelType w:val="hybridMultilevel"/>
    <w:tmpl w:val="FEE400DE"/>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1" w15:restartNumberingAfterBreak="0">
    <w:nsid w:val="5A50720D"/>
    <w:multiLevelType w:val="hybridMultilevel"/>
    <w:tmpl w:val="760C4ACA"/>
    <w:lvl w:ilvl="0" w:tplc="74229C18">
      <w:start w:val="1"/>
      <w:numFmt w:val="bullet"/>
      <w:lvlText w:val=""/>
      <w:lvlJc w:val="left"/>
      <w:pPr>
        <w:ind w:left="870" w:hanging="360"/>
      </w:pPr>
      <w:rPr>
        <w:rFonts w:ascii="Symbol" w:hAnsi="Symbol" w:hint="default"/>
      </w:rPr>
    </w:lvl>
    <w:lvl w:ilvl="1" w:tplc="04150003" w:tentative="1">
      <w:start w:val="1"/>
      <w:numFmt w:val="bullet"/>
      <w:lvlText w:val="o"/>
      <w:lvlJc w:val="left"/>
      <w:pPr>
        <w:ind w:left="1590" w:hanging="360"/>
      </w:pPr>
      <w:rPr>
        <w:rFonts w:ascii="Courier New" w:hAnsi="Courier New" w:cs="Courier New" w:hint="default"/>
      </w:rPr>
    </w:lvl>
    <w:lvl w:ilvl="2" w:tplc="04150005" w:tentative="1">
      <w:start w:val="1"/>
      <w:numFmt w:val="bullet"/>
      <w:lvlText w:val=""/>
      <w:lvlJc w:val="left"/>
      <w:pPr>
        <w:ind w:left="2310" w:hanging="360"/>
      </w:pPr>
      <w:rPr>
        <w:rFonts w:ascii="Wingdings" w:hAnsi="Wingdings" w:hint="default"/>
      </w:rPr>
    </w:lvl>
    <w:lvl w:ilvl="3" w:tplc="04150001" w:tentative="1">
      <w:start w:val="1"/>
      <w:numFmt w:val="bullet"/>
      <w:lvlText w:val=""/>
      <w:lvlJc w:val="left"/>
      <w:pPr>
        <w:ind w:left="3030" w:hanging="360"/>
      </w:pPr>
      <w:rPr>
        <w:rFonts w:ascii="Symbol" w:hAnsi="Symbol" w:hint="default"/>
      </w:rPr>
    </w:lvl>
    <w:lvl w:ilvl="4" w:tplc="04150003" w:tentative="1">
      <w:start w:val="1"/>
      <w:numFmt w:val="bullet"/>
      <w:lvlText w:val="o"/>
      <w:lvlJc w:val="left"/>
      <w:pPr>
        <w:ind w:left="3750" w:hanging="360"/>
      </w:pPr>
      <w:rPr>
        <w:rFonts w:ascii="Courier New" w:hAnsi="Courier New" w:cs="Courier New" w:hint="default"/>
      </w:rPr>
    </w:lvl>
    <w:lvl w:ilvl="5" w:tplc="04150005" w:tentative="1">
      <w:start w:val="1"/>
      <w:numFmt w:val="bullet"/>
      <w:lvlText w:val=""/>
      <w:lvlJc w:val="left"/>
      <w:pPr>
        <w:ind w:left="4470" w:hanging="360"/>
      </w:pPr>
      <w:rPr>
        <w:rFonts w:ascii="Wingdings" w:hAnsi="Wingdings" w:hint="default"/>
      </w:rPr>
    </w:lvl>
    <w:lvl w:ilvl="6" w:tplc="04150001" w:tentative="1">
      <w:start w:val="1"/>
      <w:numFmt w:val="bullet"/>
      <w:lvlText w:val=""/>
      <w:lvlJc w:val="left"/>
      <w:pPr>
        <w:ind w:left="5190" w:hanging="360"/>
      </w:pPr>
      <w:rPr>
        <w:rFonts w:ascii="Symbol" w:hAnsi="Symbol" w:hint="default"/>
      </w:rPr>
    </w:lvl>
    <w:lvl w:ilvl="7" w:tplc="04150003" w:tentative="1">
      <w:start w:val="1"/>
      <w:numFmt w:val="bullet"/>
      <w:lvlText w:val="o"/>
      <w:lvlJc w:val="left"/>
      <w:pPr>
        <w:ind w:left="5910" w:hanging="360"/>
      </w:pPr>
      <w:rPr>
        <w:rFonts w:ascii="Courier New" w:hAnsi="Courier New" w:cs="Courier New" w:hint="default"/>
      </w:rPr>
    </w:lvl>
    <w:lvl w:ilvl="8" w:tplc="04150005" w:tentative="1">
      <w:start w:val="1"/>
      <w:numFmt w:val="bullet"/>
      <w:lvlText w:val=""/>
      <w:lvlJc w:val="left"/>
      <w:pPr>
        <w:ind w:left="6630" w:hanging="360"/>
      </w:pPr>
      <w:rPr>
        <w:rFonts w:ascii="Wingdings" w:hAnsi="Wingdings" w:hint="default"/>
      </w:rPr>
    </w:lvl>
  </w:abstractNum>
  <w:abstractNum w:abstractNumId="72" w15:restartNumberingAfterBreak="0">
    <w:nsid w:val="5A984474"/>
    <w:multiLevelType w:val="hybridMultilevel"/>
    <w:tmpl w:val="E0E06BC0"/>
    <w:lvl w:ilvl="0" w:tplc="1E40F746">
      <w:start w:val="1"/>
      <w:numFmt w:val="bullet"/>
      <w:lvlText w:val=""/>
      <w:lvlJc w:val="left"/>
      <w:pPr>
        <w:ind w:left="720" w:hanging="360"/>
      </w:pPr>
      <w:rPr>
        <w:rFonts w:ascii="Symbol" w:hAnsi="Symbol" w:hint="default"/>
        <w:color w:val="D5000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3" w15:restartNumberingAfterBreak="0">
    <w:nsid w:val="5D485126"/>
    <w:multiLevelType w:val="hybridMultilevel"/>
    <w:tmpl w:val="B64C27DA"/>
    <w:lvl w:ilvl="0" w:tplc="74229C1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4" w15:restartNumberingAfterBreak="0">
    <w:nsid w:val="5F1D3147"/>
    <w:multiLevelType w:val="hybridMultilevel"/>
    <w:tmpl w:val="62FE03FC"/>
    <w:lvl w:ilvl="0" w:tplc="0415000F">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5" w15:restartNumberingAfterBreak="0">
    <w:nsid w:val="5FB32D7D"/>
    <w:multiLevelType w:val="hybridMultilevel"/>
    <w:tmpl w:val="BC6887AA"/>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6" w15:restartNumberingAfterBreak="0">
    <w:nsid w:val="60B83C19"/>
    <w:multiLevelType w:val="hybridMultilevel"/>
    <w:tmpl w:val="972CD782"/>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7" w15:restartNumberingAfterBreak="0">
    <w:nsid w:val="61DC0477"/>
    <w:multiLevelType w:val="multilevel"/>
    <w:tmpl w:val="61EE3EB6"/>
    <w:lvl w:ilvl="0">
      <w:start w:val="1"/>
      <w:numFmt w:val="decimal"/>
      <w:pStyle w:val="Styl9"/>
      <w:lvlText w:val="%1."/>
      <w:lvlJc w:val="left"/>
      <w:pPr>
        <w:ind w:left="360" w:hanging="360"/>
      </w:pPr>
      <w:rPr>
        <w:rFonts w:hint="default"/>
      </w:rPr>
    </w:lvl>
    <w:lvl w:ilvl="1">
      <w:start w:val="1"/>
      <w:numFmt w:val="decimal"/>
      <w:pStyle w:val="Styl12"/>
      <w:lvlText w:val="%1.%2."/>
      <w:lvlJc w:val="left"/>
      <w:pPr>
        <w:ind w:left="8370" w:hanging="432"/>
      </w:pPr>
      <w:rPr>
        <w:rFonts w:hint="default"/>
        <w:sz w:val="24"/>
        <w:szCs w:val="32"/>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8" w15:restartNumberingAfterBreak="0">
    <w:nsid w:val="6344039A"/>
    <w:multiLevelType w:val="hybridMultilevel"/>
    <w:tmpl w:val="952C64B2"/>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9" w15:restartNumberingAfterBreak="0">
    <w:nsid w:val="67561B6D"/>
    <w:multiLevelType w:val="hybridMultilevel"/>
    <w:tmpl w:val="B8E260B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0" w15:restartNumberingAfterBreak="0">
    <w:nsid w:val="69720F58"/>
    <w:multiLevelType w:val="hybridMultilevel"/>
    <w:tmpl w:val="90F218C2"/>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1" w15:restartNumberingAfterBreak="0">
    <w:nsid w:val="6A855071"/>
    <w:multiLevelType w:val="hybridMultilevel"/>
    <w:tmpl w:val="8D0EB55C"/>
    <w:lvl w:ilvl="0" w:tplc="1E40F746">
      <w:start w:val="1"/>
      <w:numFmt w:val="bullet"/>
      <w:lvlText w:val=""/>
      <w:lvlJc w:val="left"/>
      <w:pPr>
        <w:ind w:left="720" w:hanging="360"/>
      </w:pPr>
      <w:rPr>
        <w:rFonts w:ascii="Symbol" w:hAnsi="Symbol" w:hint="default"/>
        <w:color w:val="D50000"/>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2" w15:restartNumberingAfterBreak="0">
    <w:nsid w:val="6CEC6A0A"/>
    <w:multiLevelType w:val="hybridMultilevel"/>
    <w:tmpl w:val="2CCE59FA"/>
    <w:lvl w:ilvl="0" w:tplc="04150017">
      <w:start w:val="1"/>
      <w:numFmt w:val="lowerLetter"/>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83" w15:restartNumberingAfterBreak="0">
    <w:nsid w:val="6CFA0F21"/>
    <w:multiLevelType w:val="hybridMultilevel"/>
    <w:tmpl w:val="21147210"/>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84" w15:restartNumberingAfterBreak="0">
    <w:nsid w:val="6DC01DCD"/>
    <w:multiLevelType w:val="hybridMultilevel"/>
    <w:tmpl w:val="DB02945C"/>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5" w15:restartNumberingAfterBreak="0">
    <w:nsid w:val="6F880248"/>
    <w:multiLevelType w:val="hybridMultilevel"/>
    <w:tmpl w:val="6F5A5932"/>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6" w15:restartNumberingAfterBreak="0">
    <w:nsid w:val="6F990038"/>
    <w:multiLevelType w:val="hybridMultilevel"/>
    <w:tmpl w:val="08E822B8"/>
    <w:lvl w:ilvl="0" w:tplc="04150001">
      <w:start w:val="1"/>
      <w:numFmt w:val="bullet"/>
      <w:lvlText w:val=""/>
      <w:lvlJc w:val="left"/>
      <w:pPr>
        <w:ind w:left="1428" w:hanging="360"/>
      </w:pPr>
      <w:rPr>
        <w:rFonts w:ascii="Symbol" w:hAnsi="Symbol" w:hint="default"/>
      </w:rPr>
    </w:lvl>
    <w:lvl w:ilvl="1" w:tplc="04150003" w:tentative="1">
      <w:start w:val="1"/>
      <w:numFmt w:val="bullet"/>
      <w:lvlText w:val="o"/>
      <w:lvlJc w:val="left"/>
      <w:pPr>
        <w:ind w:left="2148" w:hanging="360"/>
      </w:pPr>
      <w:rPr>
        <w:rFonts w:ascii="Courier New" w:hAnsi="Courier New" w:cs="Courier New" w:hint="default"/>
      </w:rPr>
    </w:lvl>
    <w:lvl w:ilvl="2" w:tplc="04150005" w:tentative="1">
      <w:start w:val="1"/>
      <w:numFmt w:val="bullet"/>
      <w:lvlText w:val=""/>
      <w:lvlJc w:val="left"/>
      <w:pPr>
        <w:ind w:left="2868" w:hanging="360"/>
      </w:pPr>
      <w:rPr>
        <w:rFonts w:ascii="Wingdings" w:hAnsi="Wingdings" w:hint="default"/>
      </w:rPr>
    </w:lvl>
    <w:lvl w:ilvl="3" w:tplc="04150001" w:tentative="1">
      <w:start w:val="1"/>
      <w:numFmt w:val="bullet"/>
      <w:lvlText w:val=""/>
      <w:lvlJc w:val="left"/>
      <w:pPr>
        <w:ind w:left="3588" w:hanging="360"/>
      </w:pPr>
      <w:rPr>
        <w:rFonts w:ascii="Symbol" w:hAnsi="Symbol" w:hint="default"/>
      </w:rPr>
    </w:lvl>
    <w:lvl w:ilvl="4" w:tplc="04150003" w:tentative="1">
      <w:start w:val="1"/>
      <w:numFmt w:val="bullet"/>
      <w:lvlText w:val="o"/>
      <w:lvlJc w:val="left"/>
      <w:pPr>
        <w:ind w:left="4308" w:hanging="360"/>
      </w:pPr>
      <w:rPr>
        <w:rFonts w:ascii="Courier New" w:hAnsi="Courier New" w:cs="Courier New" w:hint="default"/>
      </w:rPr>
    </w:lvl>
    <w:lvl w:ilvl="5" w:tplc="04150005" w:tentative="1">
      <w:start w:val="1"/>
      <w:numFmt w:val="bullet"/>
      <w:lvlText w:val=""/>
      <w:lvlJc w:val="left"/>
      <w:pPr>
        <w:ind w:left="5028" w:hanging="360"/>
      </w:pPr>
      <w:rPr>
        <w:rFonts w:ascii="Wingdings" w:hAnsi="Wingdings" w:hint="default"/>
      </w:rPr>
    </w:lvl>
    <w:lvl w:ilvl="6" w:tplc="04150001" w:tentative="1">
      <w:start w:val="1"/>
      <w:numFmt w:val="bullet"/>
      <w:lvlText w:val=""/>
      <w:lvlJc w:val="left"/>
      <w:pPr>
        <w:ind w:left="5748" w:hanging="360"/>
      </w:pPr>
      <w:rPr>
        <w:rFonts w:ascii="Symbol" w:hAnsi="Symbol" w:hint="default"/>
      </w:rPr>
    </w:lvl>
    <w:lvl w:ilvl="7" w:tplc="04150003" w:tentative="1">
      <w:start w:val="1"/>
      <w:numFmt w:val="bullet"/>
      <w:lvlText w:val="o"/>
      <w:lvlJc w:val="left"/>
      <w:pPr>
        <w:ind w:left="6468" w:hanging="360"/>
      </w:pPr>
      <w:rPr>
        <w:rFonts w:ascii="Courier New" w:hAnsi="Courier New" w:cs="Courier New" w:hint="default"/>
      </w:rPr>
    </w:lvl>
    <w:lvl w:ilvl="8" w:tplc="04150005" w:tentative="1">
      <w:start w:val="1"/>
      <w:numFmt w:val="bullet"/>
      <w:lvlText w:val=""/>
      <w:lvlJc w:val="left"/>
      <w:pPr>
        <w:ind w:left="7188" w:hanging="360"/>
      </w:pPr>
      <w:rPr>
        <w:rFonts w:ascii="Wingdings" w:hAnsi="Wingdings" w:hint="default"/>
      </w:rPr>
    </w:lvl>
  </w:abstractNum>
  <w:abstractNum w:abstractNumId="87" w15:restartNumberingAfterBreak="0">
    <w:nsid w:val="6FB71FB6"/>
    <w:multiLevelType w:val="hybridMultilevel"/>
    <w:tmpl w:val="B64ADF38"/>
    <w:lvl w:ilvl="0" w:tplc="1E40F746">
      <w:start w:val="1"/>
      <w:numFmt w:val="bullet"/>
      <w:lvlText w:val=""/>
      <w:lvlJc w:val="left"/>
      <w:pPr>
        <w:ind w:left="720" w:hanging="360"/>
      </w:pPr>
      <w:rPr>
        <w:rFonts w:ascii="Symbol" w:hAnsi="Symbol" w:hint="default"/>
        <w:color w:val="D5000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8" w15:restartNumberingAfterBreak="0">
    <w:nsid w:val="70F52DE5"/>
    <w:multiLevelType w:val="hybridMultilevel"/>
    <w:tmpl w:val="DED2C71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9" w15:restartNumberingAfterBreak="0">
    <w:nsid w:val="75701937"/>
    <w:multiLevelType w:val="hybridMultilevel"/>
    <w:tmpl w:val="14AA15E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0" w15:restartNumberingAfterBreak="0">
    <w:nsid w:val="760E3986"/>
    <w:multiLevelType w:val="hybridMultilevel"/>
    <w:tmpl w:val="F2EA9840"/>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1" w15:restartNumberingAfterBreak="0">
    <w:nsid w:val="79BA314D"/>
    <w:multiLevelType w:val="hybridMultilevel"/>
    <w:tmpl w:val="0BD8D370"/>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92" w15:restartNumberingAfterBreak="0">
    <w:nsid w:val="7A3F1040"/>
    <w:multiLevelType w:val="hybridMultilevel"/>
    <w:tmpl w:val="3BAA5C98"/>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3" w15:restartNumberingAfterBreak="0">
    <w:nsid w:val="7B030649"/>
    <w:multiLevelType w:val="hybridMultilevel"/>
    <w:tmpl w:val="ED4E5922"/>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4" w15:restartNumberingAfterBreak="0">
    <w:nsid w:val="7B605374"/>
    <w:multiLevelType w:val="hybridMultilevel"/>
    <w:tmpl w:val="BB3A4288"/>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5" w15:restartNumberingAfterBreak="0">
    <w:nsid w:val="7D3B07F1"/>
    <w:multiLevelType w:val="hybridMultilevel"/>
    <w:tmpl w:val="C5D4EE1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6" w15:restartNumberingAfterBreak="0">
    <w:nsid w:val="7D40503B"/>
    <w:multiLevelType w:val="hybridMultilevel"/>
    <w:tmpl w:val="7C5E839E"/>
    <w:lvl w:ilvl="0" w:tplc="1EA4EE7A">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7" w15:restartNumberingAfterBreak="0">
    <w:nsid w:val="7DB31D7C"/>
    <w:multiLevelType w:val="hybridMultilevel"/>
    <w:tmpl w:val="F5D46F62"/>
    <w:lvl w:ilvl="0" w:tplc="F558DB9C">
      <w:start w:val="1"/>
      <w:numFmt w:val="bullet"/>
      <w:lvlText w:val=""/>
      <w:lvlJc w:val="left"/>
      <w:pPr>
        <w:ind w:left="851" w:hanging="284"/>
      </w:pPr>
      <w:rPr>
        <w:rFonts w:ascii="Wingdings" w:hAnsi="Wingdings" w:cs="Wingdings" w:hint="default"/>
      </w:rPr>
    </w:lvl>
    <w:lvl w:ilvl="1" w:tplc="7D6030A0">
      <w:start w:val="1"/>
      <w:numFmt w:val="bullet"/>
      <w:pStyle w:val="wypunktowanie2"/>
      <w:lvlText w:val="▫"/>
      <w:lvlJc w:val="left"/>
      <w:pPr>
        <w:ind w:left="1134" w:hanging="283"/>
      </w:pPr>
      <w:rPr>
        <w:rFonts w:ascii="Courier New" w:hAnsi="Courier New" w:cs="Courier New" w:hint="default"/>
        <w:color w:val="auto"/>
      </w:rPr>
    </w:lvl>
    <w:lvl w:ilvl="2" w:tplc="04150005">
      <w:start w:val="1"/>
      <w:numFmt w:val="bullet"/>
      <w:lvlText w:val=""/>
      <w:lvlJc w:val="left"/>
      <w:pPr>
        <w:ind w:left="2736" w:hanging="360"/>
      </w:pPr>
      <w:rPr>
        <w:rFonts w:ascii="Wingdings" w:hAnsi="Wingdings" w:cs="Wingdings" w:hint="default"/>
      </w:rPr>
    </w:lvl>
    <w:lvl w:ilvl="3" w:tplc="04150001">
      <w:start w:val="1"/>
      <w:numFmt w:val="bullet"/>
      <w:lvlText w:val=""/>
      <w:lvlJc w:val="left"/>
      <w:pPr>
        <w:ind w:left="3456" w:hanging="360"/>
      </w:pPr>
      <w:rPr>
        <w:rFonts w:ascii="Symbol" w:hAnsi="Symbol" w:cs="Symbol" w:hint="default"/>
      </w:rPr>
    </w:lvl>
    <w:lvl w:ilvl="4" w:tplc="04150003">
      <w:start w:val="1"/>
      <w:numFmt w:val="bullet"/>
      <w:lvlText w:val="o"/>
      <w:lvlJc w:val="left"/>
      <w:pPr>
        <w:ind w:left="4176" w:hanging="360"/>
      </w:pPr>
      <w:rPr>
        <w:rFonts w:ascii="Courier New" w:hAnsi="Courier New" w:cs="Courier New" w:hint="default"/>
      </w:rPr>
    </w:lvl>
    <w:lvl w:ilvl="5" w:tplc="04150005">
      <w:start w:val="1"/>
      <w:numFmt w:val="bullet"/>
      <w:lvlText w:val=""/>
      <w:lvlJc w:val="left"/>
      <w:pPr>
        <w:ind w:left="4896" w:hanging="360"/>
      </w:pPr>
      <w:rPr>
        <w:rFonts w:ascii="Wingdings" w:hAnsi="Wingdings" w:cs="Wingdings" w:hint="default"/>
      </w:rPr>
    </w:lvl>
    <w:lvl w:ilvl="6" w:tplc="04150001">
      <w:start w:val="1"/>
      <w:numFmt w:val="bullet"/>
      <w:lvlText w:val=""/>
      <w:lvlJc w:val="left"/>
      <w:pPr>
        <w:ind w:left="5616" w:hanging="360"/>
      </w:pPr>
      <w:rPr>
        <w:rFonts w:ascii="Symbol" w:hAnsi="Symbol" w:cs="Symbol" w:hint="default"/>
      </w:rPr>
    </w:lvl>
    <w:lvl w:ilvl="7" w:tplc="04150003">
      <w:start w:val="1"/>
      <w:numFmt w:val="bullet"/>
      <w:lvlText w:val="o"/>
      <w:lvlJc w:val="left"/>
      <w:pPr>
        <w:ind w:left="6336" w:hanging="360"/>
      </w:pPr>
      <w:rPr>
        <w:rFonts w:ascii="Courier New" w:hAnsi="Courier New" w:cs="Courier New" w:hint="default"/>
      </w:rPr>
    </w:lvl>
    <w:lvl w:ilvl="8" w:tplc="04150005">
      <w:start w:val="1"/>
      <w:numFmt w:val="bullet"/>
      <w:lvlText w:val=""/>
      <w:lvlJc w:val="left"/>
      <w:pPr>
        <w:ind w:left="7056" w:hanging="360"/>
      </w:pPr>
      <w:rPr>
        <w:rFonts w:ascii="Wingdings" w:hAnsi="Wingdings" w:cs="Wingdings" w:hint="default"/>
      </w:rPr>
    </w:lvl>
  </w:abstractNum>
  <w:abstractNum w:abstractNumId="98" w15:restartNumberingAfterBreak="0">
    <w:nsid w:val="7E0D04C6"/>
    <w:multiLevelType w:val="hybridMultilevel"/>
    <w:tmpl w:val="1144AC16"/>
    <w:lvl w:ilvl="0" w:tplc="393C2382">
      <w:start w:val="1"/>
      <w:numFmt w:val="bullet"/>
      <w:lvlText w:val=""/>
      <w:lvlJc w:val="left"/>
      <w:pPr>
        <w:ind w:left="720" w:hanging="360"/>
      </w:pPr>
      <w:rPr>
        <w:rFonts w:ascii="Symbol" w:hAnsi="Symbol" w:hint="default"/>
        <w:color w:val="000000" w:themeColor="text1"/>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9" w15:restartNumberingAfterBreak="0">
    <w:nsid w:val="7EE03673"/>
    <w:multiLevelType w:val="hybridMultilevel"/>
    <w:tmpl w:val="3D043282"/>
    <w:lvl w:ilvl="0" w:tplc="04150011">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num w:numId="1" w16cid:durableId="637034184">
    <w:abstractNumId w:val="0"/>
  </w:num>
  <w:num w:numId="2" w16cid:durableId="691302167">
    <w:abstractNumId w:val="69"/>
  </w:num>
  <w:num w:numId="3" w16cid:durableId="1918980207">
    <w:abstractNumId w:val="97"/>
  </w:num>
  <w:num w:numId="4" w16cid:durableId="1452742288">
    <w:abstractNumId w:val="33"/>
  </w:num>
  <w:num w:numId="5" w16cid:durableId="1694188372">
    <w:abstractNumId w:val="66"/>
  </w:num>
  <w:num w:numId="6" w16cid:durableId="1947039872">
    <w:abstractNumId w:val="77"/>
  </w:num>
  <w:num w:numId="7" w16cid:durableId="1370959549">
    <w:abstractNumId w:val="34"/>
  </w:num>
  <w:num w:numId="8" w16cid:durableId="496188320">
    <w:abstractNumId w:val="61"/>
  </w:num>
  <w:num w:numId="9" w16cid:durableId="974212087">
    <w:abstractNumId w:val="16"/>
  </w:num>
  <w:num w:numId="10" w16cid:durableId="2071926527">
    <w:abstractNumId w:val="43"/>
  </w:num>
  <w:num w:numId="11" w16cid:durableId="757597542">
    <w:abstractNumId w:val="35"/>
  </w:num>
  <w:num w:numId="12" w16cid:durableId="327169637">
    <w:abstractNumId w:val="71"/>
  </w:num>
  <w:num w:numId="13" w16cid:durableId="130948541">
    <w:abstractNumId w:val="80"/>
  </w:num>
  <w:num w:numId="14" w16cid:durableId="513153875">
    <w:abstractNumId w:val="45"/>
  </w:num>
  <w:num w:numId="15" w16cid:durableId="543448061">
    <w:abstractNumId w:val="24"/>
  </w:num>
  <w:num w:numId="16" w16cid:durableId="248391138">
    <w:abstractNumId w:val="49"/>
  </w:num>
  <w:num w:numId="17" w16cid:durableId="1174228694">
    <w:abstractNumId w:val="89"/>
  </w:num>
  <w:num w:numId="18" w16cid:durableId="1239945441">
    <w:abstractNumId w:val="3"/>
  </w:num>
  <w:num w:numId="19" w16cid:durableId="79183456">
    <w:abstractNumId w:val="92"/>
  </w:num>
  <w:num w:numId="20" w16cid:durableId="1084910173">
    <w:abstractNumId w:val="86"/>
  </w:num>
  <w:num w:numId="21" w16cid:durableId="1849902081">
    <w:abstractNumId w:val="17"/>
  </w:num>
  <w:num w:numId="22" w16cid:durableId="507714101">
    <w:abstractNumId w:val="23"/>
  </w:num>
  <w:num w:numId="23" w16cid:durableId="1280068637">
    <w:abstractNumId w:val="46"/>
  </w:num>
  <w:num w:numId="24" w16cid:durableId="745415425">
    <w:abstractNumId w:val="90"/>
  </w:num>
  <w:num w:numId="25" w16cid:durableId="1371419210">
    <w:abstractNumId w:val="51"/>
  </w:num>
  <w:num w:numId="26" w16cid:durableId="1281916713">
    <w:abstractNumId w:val="94"/>
  </w:num>
  <w:num w:numId="27" w16cid:durableId="1450464617">
    <w:abstractNumId w:val="12"/>
  </w:num>
  <w:num w:numId="28" w16cid:durableId="1181507456">
    <w:abstractNumId w:val="32"/>
  </w:num>
  <w:num w:numId="29" w16cid:durableId="3214900">
    <w:abstractNumId w:val="79"/>
  </w:num>
  <w:num w:numId="30" w16cid:durableId="1239173699">
    <w:abstractNumId w:val="63"/>
  </w:num>
  <w:num w:numId="31" w16cid:durableId="1770928592">
    <w:abstractNumId w:val="30"/>
  </w:num>
  <w:num w:numId="32" w16cid:durableId="535893710">
    <w:abstractNumId w:val="1"/>
  </w:num>
  <w:num w:numId="33" w16cid:durableId="475999855">
    <w:abstractNumId w:val="59"/>
  </w:num>
  <w:num w:numId="34" w16cid:durableId="1630739231">
    <w:abstractNumId w:val="85"/>
  </w:num>
  <w:num w:numId="35" w16cid:durableId="1257405871">
    <w:abstractNumId w:val="93"/>
  </w:num>
  <w:num w:numId="36" w16cid:durableId="995886022">
    <w:abstractNumId w:val="26"/>
  </w:num>
  <w:num w:numId="37" w16cid:durableId="120804252">
    <w:abstractNumId w:val="18"/>
  </w:num>
  <w:num w:numId="38" w16cid:durableId="766081166">
    <w:abstractNumId w:val="44"/>
  </w:num>
  <w:num w:numId="39" w16cid:durableId="761334733">
    <w:abstractNumId w:val="57"/>
  </w:num>
  <w:num w:numId="40" w16cid:durableId="1549535522">
    <w:abstractNumId w:val="21"/>
  </w:num>
  <w:num w:numId="41" w16cid:durableId="783155770">
    <w:abstractNumId w:val="60"/>
  </w:num>
  <w:num w:numId="42" w16cid:durableId="867834842">
    <w:abstractNumId w:val="2"/>
  </w:num>
  <w:num w:numId="43" w16cid:durableId="1630436588">
    <w:abstractNumId w:val="50"/>
  </w:num>
  <w:num w:numId="44" w16cid:durableId="1507478686">
    <w:abstractNumId w:val="20"/>
  </w:num>
  <w:num w:numId="45" w16cid:durableId="1195920416">
    <w:abstractNumId w:val="22"/>
  </w:num>
  <w:num w:numId="46" w16cid:durableId="172578064">
    <w:abstractNumId w:val="84"/>
  </w:num>
  <w:num w:numId="47" w16cid:durableId="1751001766">
    <w:abstractNumId w:val="64"/>
  </w:num>
  <w:num w:numId="48" w16cid:durableId="581765797">
    <w:abstractNumId w:val="95"/>
  </w:num>
  <w:num w:numId="49" w16cid:durableId="476146638">
    <w:abstractNumId w:val="96"/>
  </w:num>
  <w:num w:numId="50" w16cid:durableId="1874803140">
    <w:abstractNumId w:val="52"/>
  </w:num>
  <w:num w:numId="51" w16cid:durableId="1619684396">
    <w:abstractNumId w:val="31"/>
  </w:num>
  <w:num w:numId="52" w16cid:durableId="1255475324">
    <w:abstractNumId w:val="38"/>
  </w:num>
  <w:num w:numId="53" w16cid:durableId="673265601">
    <w:abstractNumId w:val="54"/>
  </w:num>
  <w:num w:numId="54" w16cid:durableId="1338076241">
    <w:abstractNumId w:val="53"/>
  </w:num>
  <w:num w:numId="55" w16cid:durableId="923146601">
    <w:abstractNumId w:val="5"/>
  </w:num>
  <w:num w:numId="56" w16cid:durableId="537011760">
    <w:abstractNumId w:val="55"/>
  </w:num>
  <w:num w:numId="57" w16cid:durableId="513615430">
    <w:abstractNumId w:val="99"/>
  </w:num>
  <w:num w:numId="58" w16cid:durableId="253249499">
    <w:abstractNumId w:val="74"/>
  </w:num>
  <w:num w:numId="59" w16cid:durableId="2097938662">
    <w:abstractNumId w:val="19"/>
  </w:num>
  <w:num w:numId="60" w16cid:durableId="1669821679">
    <w:abstractNumId w:val="62"/>
  </w:num>
  <w:num w:numId="61" w16cid:durableId="2113235871">
    <w:abstractNumId w:val="91"/>
  </w:num>
  <w:num w:numId="62" w16cid:durableId="551234053">
    <w:abstractNumId w:val="40"/>
  </w:num>
  <w:num w:numId="63" w16cid:durableId="421027682">
    <w:abstractNumId w:val="6"/>
  </w:num>
  <w:num w:numId="64" w16cid:durableId="1225143810">
    <w:abstractNumId w:val="37"/>
  </w:num>
  <w:num w:numId="65" w16cid:durableId="627012607">
    <w:abstractNumId w:val="70"/>
  </w:num>
  <w:num w:numId="66" w16cid:durableId="1148858177">
    <w:abstractNumId w:val="11"/>
  </w:num>
  <w:num w:numId="67" w16cid:durableId="1434938544">
    <w:abstractNumId w:val="76"/>
  </w:num>
  <w:num w:numId="68" w16cid:durableId="2147046302">
    <w:abstractNumId w:val="9"/>
  </w:num>
  <w:num w:numId="69" w16cid:durableId="1202745051">
    <w:abstractNumId w:val="10"/>
  </w:num>
  <w:num w:numId="70" w16cid:durableId="1623342592">
    <w:abstractNumId w:val="67"/>
  </w:num>
  <w:num w:numId="71" w16cid:durableId="1023938212">
    <w:abstractNumId w:val="87"/>
  </w:num>
  <w:num w:numId="72" w16cid:durableId="1296641453">
    <w:abstractNumId w:val="72"/>
  </w:num>
  <w:num w:numId="73" w16cid:durableId="313608493">
    <w:abstractNumId w:val="36"/>
  </w:num>
  <w:num w:numId="74" w16cid:durableId="2115514250">
    <w:abstractNumId w:val="39"/>
  </w:num>
  <w:num w:numId="75" w16cid:durableId="1717656354">
    <w:abstractNumId w:val="81"/>
  </w:num>
  <w:num w:numId="76" w16cid:durableId="1179350601">
    <w:abstractNumId w:val="29"/>
  </w:num>
  <w:num w:numId="77" w16cid:durableId="2094469633">
    <w:abstractNumId w:val="88"/>
  </w:num>
  <w:num w:numId="78" w16cid:durableId="98648380">
    <w:abstractNumId w:val="73"/>
  </w:num>
  <w:num w:numId="79" w16cid:durableId="473907441">
    <w:abstractNumId w:val="15"/>
  </w:num>
  <w:num w:numId="80" w16cid:durableId="126240323">
    <w:abstractNumId w:val="41"/>
  </w:num>
  <w:num w:numId="81" w16cid:durableId="1225676681">
    <w:abstractNumId w:val="98"/>
  </w:num>
  <w:num w:numId="82" w16cid:durableId="864902927">
    <w:abstractNumId w:val="7"/>
  </w:num>
  <w:num w:numId="83" w16cid:durableId="1487238028">
    <w:abstractNumId w:val="28"/>
  </w:num>
  <w:num w:numId="84" w16cid:durableId="503783501">
    <w:abstractNumId w:val="68"/>
  </w:num>
  <w:num w:numId="85" w16cid:durableId="737752428">
    <w:abstractNumId w:val="42"/>
  </w:num>
  <w:num w:numId="86" w16cid:durableId="1376273350">
    <w:abstractNumId w:val="25"/>
  </w:num>
  <w:num w:numId="87" w16cid:durableId="230971625">
    <w:abstractNumId w:val="48"/>
  </w:num>
  <w:num w:numId="88" w16cid:durableId="1499883660">
    <w:abstractNumId w:val="4"/>
  </w:num>
  <w:num w:numId="89" w16cid:durableId="1052196517">
    <w:abstractNumId w:val="47"/>
  </w:num>
  <w:num w:numId="90" w16cid:durableId="226377665">
    <w:abstractNumId w:val="8"/>
  </w:num>
  <w:num w:numId="91" w16cid:durableId="1682311867">
    <w:abstractNumId w:val="58"/>
  </w:num>
  <w:num w:numId="92" w16cid:durableId="1905994024">
    <w:abstractNumId w:val="13"/>
  </w:num>
  <w:num w:numId="93" w16cid:durableId="1918048959">
    <w:abstractNumId w:val="82"/>
  </w:num>
  <w:num w:numId="94" w16cid:durableId="36199304">
    <w:abstractNumId w:val="65"/>
  </w:num>
  <w:num w:numId="95" w16cid:durableId="2110808028">
    <w:abstractNumId w:val="83"/>
  </w:num>
  <w:num w:numId="96" w16cid:durableId="1759865069">
    <w:abstractNumId w:val="27"/>
  </w:num>
  <w:num w:numId="97" w16cid:durableId="1801918471">
    <w:abstractNumId w:val="14"/>
  </w:num>
  <w:num w:numId="98" w16cid:durableId="566493779">
    <w:abstractNumId w:val="75"/>
  </w:num>
  <w:num w:numId="99" w16cid:durableId="512300715">
    <w:abstractNumId w:val="78"/>
  </w:num>
  <w:num w:numId="100" w16cid:durableId="1445996774">
    <w:abstractNumId w:val="56"/>
  </w:num>
  <w:numIdMacAtCleanup w:val="100"/>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04"/>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E30CC"/>
    <w:rsid w:val="000017DE"/>
    <w:rsid w:val="0000246C"/>
    <w:rsid w:val="00002D5B"/>
    <w:rsid w:val="00002F26"/>
    <w:rsid w:val="0000337A"/>
    <w:rsid w:val="0000361C"/>
    <w:rsid w:val="00003643"/>
    <w:rsid w:val="00003A28"/>
    <w:rsid w:val="000040ED"/>
    <w:rsid w:val="00004818"/>
    <w:rsid w:val="000056C5"/>
    <w:rsid w:val="00006E76"/>
    <w:rsid w:val="00006EA4"/>
    <w:rsid w:val="0001034F"/>
    <w:rsid w:val="00012CC0"/>
    <w:rsid w:val="0001301B"/>
    <w:rsid w:val="00013A05"/>
    <w:rsid w:val="00014C12"/>
    <w:rsid w:val="00014F5F"/>
    <w:rsid w:val="000151F6"/>
    <w:rsid w:val="00015221"/>
    <w:rsid w:val="00015CE1"/>
    <w:rsid w:val="00015F53"/>
    <w:rsid w:val="00016409"/>
    <w:rsid w:val="000200E4"/>
    <w:rsid w:val="00020D3A"/>
    <w:rsid w:val="00022283"/>
    <w:rsid w:val="00022693"/>
    <w:rsid w:val="0002277D"/>
    <w:rsid w:val="00022D52"/>
    <w:rsid w:val="00023728"/>
    <w:rsid w:val="00023E4A"/>
    <w:rsid w:val="00024154"/>
    <w:rsid w:val="000241A5"/>
    <w:rsid w:val="00024506"/>
    <w:rsid w:val="00024A14"/>
    <w:rsid w:val="00024A6F"/>
    <w:rsid w:val="000253AD"/>
    <w:rsid w:val="000261B0"/>
    <w:rsid w:val="000277BC"/>
    <w:rsid w:val="00027CC2"/>
    <w:rsid w:val="00030E73"/>
    <w:rsid w:val="00032118"/>
    <w:rsid w:val="00032407"/>
    <w:rsid w:val="000332F9"/>
    <w:rsid w:val="0003347B"/>
    <w:rsid w:val="00034332"/>
    <w:rsid w:val="000348A9"/>
    <w:rsid w:val="00035324"/>
    <w:rsid w:val="000358E9"/>
    <w:rsid w:val="0003597C"/>
    <w:rsid w:val="00035EAD"/>
    <w:rsid w:val="000364E4"/>
    <w:rsid w:val="000367B4"/>
    <w:rsid w:val="00037CA6"/>
    <w:rsid w:val="000405CD"/>
    <w:rsid w:val="00040774"/>
    <w:rsid w:val="00040910"/>
    <w:rsid w:val="00040EA0"/>
    <w:rsid w:val="000412C3"/>
    <w:rsid w:val="00041C58"/>
    <w:rsid w:val="000423D1"/>
    <w:rsid w:val="00042D20"/>
    <w:rsid w:val="00042FE4"/>
    <w:rsid w:val="0004426D"/>
    <w:rsid w:val="00044682"/>
    <w:rsid w:val="0004518B"/>
    <w:rsid w:val="00046593"/>
    <w:rsid w:val="000466B3"/>
    <w:rsid w:val="000467AB"/>
    <w:rsid w:val="0004712A"/>
    <w:rsid w:val="00051A88"/>
    <w:rsid w:val="000522D2"/>
    <w:rsid w:val="000525BF"/>
    <w:rsid w:val="0005314E"/>
    <w:rsid w:val="0005391C"/>
    <w:rsid w:val="00053A4F"/>
    <w:rsid w:val="000554B0"/>
    <w:rsid w:val="00055ECB"/>
    <w:rsid w:val="000573B9"/>
    <w:rsid w:val="00057CCC"/>
    <w:rsid w:val="0006071A"/>
    <w:rsid w:val="00060863"/>
    <w:rsid w:val="0006097B"/>
    <w:rsid w:val="00061852"/>
    <w:rsid w:val="00061933"/>
    <w:rsid w:val="000629DD"/>
    <w:rsid w:val="00063586"/>
    <w:rsid w:val="000649A5"/>
    <w:rsid w:val="00064C95"/>
    <w:rsid w:val="00064D5E"/>
    <w:rsid w:val="00064E75"/>
    <w:rsid w:val="00065281"/>
    <w:rsid w:val="00065949"/>
    <w:rsid w:val="000664C4"/>
    <w:rsid w:val="00067D87"/>
    <w:rsid w:val="000701CF"/>
    <w:rsid w:val="00070B85"/>
    <w:rsid w:val="0007212E"/>
    <w:rsid w:val="0007299E"/>
    <w:rsid w:val="00072E26"/>
    <w:rsid w:val="00073698"/>
    <w:rsid w:val="00073DA3"/>
    <w:rsid w:val="000742C9"/>
    <w:rsid w:val="0007470C"/>
    <w:rsid w:val="0007496D"/>
    <w:rsid w:val="000754A6"/>
    <w:rsid w:val="00076120"/>
    <w:rsid w:val="00077214"/>
    <w:rsid w:val="0007797A"/>
    <w:rsid w:val="00077DBA"/>
    <w:rsid w:val="00080473"/>
    <w:rsid w:val="000809EA"/>
    <w:rsid w:val="00081D0E"/>
    <w:rsid w:val="00082D26"/>
    <w:rsid w:val="00083A33"/>
    <w:rsid w:val="000841DC"/>
    <w:rsid w:val="00084623"/>
    <w:rsid w:val="00084967"/>
    <w:rsid w:val="00086FC2"/>
    <w:rsid w:val="00087583"/>
    <w:rsid w:val="0008762D"/>
    <w:rsid w:val="000879F3"/>
    <w:rsid w:val="00087C27"/>
    <w:rsid w:val="00087F5D"/>
    <w:rsid w:val="0009168D"/>
    <w:rsid w:val="0009184D"/>
    <w:rsid w:val="00093339"/>
    <w:rsid w:val="00093904"/>
    <w:rsid w:val="00093ACB"/>
    <w:rsid w:val="00093F48"/>
    <w:rsid w:val="00094362"/>
    <w:rsid w:val="0009481C"/>
    <w:rsid w:val="000956AC"/>
    <w:rsid w:val="000961C5"/>
    <w:rsid w:val="00096717"/>
    <w:rsid w:val="000968E0"/>
    <w:rsid w:val="000969D5"/>
    <w:rsid w:val="00096D5D"/>
    <w:rsid w:val="00097B06"/>
    <w:rsid w:val="00097B08"/>
    <w:rsid w:val="000A0893"/>
    <w:rsid w:val="000A1D84"/>
    <w:rsid w:val="000A23CC"/>
    <w:rsid w:val="000A29F7"/>
    <w:rsid w:val="000A2B02"/>
    <w:rsid w:val="000A2D43"/>
    <w:rsid w:val="000A3B9E"/>
    <w:rsid w:val="000A44C8"/>
    <w:rsid w:val="000A4818"/>
    <w:rsid w:val="000A489A"/>
    <w:rsid w:val="000A5503"/>
    <w:rsid w:val="000A5810"/>
    <w:rsid w:val="000A5BA1"/>
    <w:rsid w:val="000A6013"/>
    <w:rsid w:val="000A6069"/>
    <w:rsid w:val="000A77C7"/>
    <w:rsid w:val="000B0F29"/>
    <w:rsid w:val="000B25D1"/>
    <w:rsid w:val="000B37E3"/>
    <w:rsid w:val="000B4B38"/>
    <w:rsid w:val="000B4D83"/>
    <w:rsid w:val="000B4E0D"/>
    <w:rsid w:val="000B5453"/>
    <w:rsid w:val="000B5ACF"/>
    <w:rsid w:val="000B5EB9"/>
    <w:rsid w:val="000B6B41"/>
    <w:rsid w:val="000B76E3"/>
    <w:rsid w:val="000C027A"/>
    <w:rsid w:val="000C0B75"/>
    <w:rsid w:val="000C0FCB"/>
    <w:rsid w:val="000C1FAE"/>
    <w:rsid w:val="000C23B0"/>
    <w:rsid w:val="000C3DF4"/>
    <w:rsid w:val="000C3EAC"/>
    <w:rsid w:val="000C4A67"/>
    <w:rsid w:val="000C4BC1"/>
    <w:rsid w:val="000C4D49"/>
    <w:rsid w:val="000C680B"/>
    <w:rsid w:val="000C70EA"/>
    <w:rsid w:val="000D0223"/>
    <w:rsid w:val="000D1C8B"/>
    <w:rsid w:val="000D1DAA"/>
    <w:rsid w:val="000D3737"/>
    <w:rsid w:val="000D3E73"/>
    <w:rsid w:val="000D3F21"/>
    <w:rsid w:val="000D54AE"/>
    <w:rsid w:val="000D586D"/>
    <w:rsid w:val="000D5AA8"/>
    <w:rsid w:val="000D6898"/>
    <w:rsid w:val="000D689B"/>
    <w:rsid w:val="000D690E"/>
    <w:rsid w:val="000D7307"/>
    <w:rsid w:val="000D7596"/>
    <w:rsid w:val="000D7623"/>
    <w:rsid w:val="000E019F"/>
    <w:rsid w:val="000E032A"/>
    <w:rsid w:val="000E07F9"/>
    <w:rsid w:val="000E14F7"/>
    <w:rsid w:val="000E1E04"/>
    <w:rsid w:val="000E2FD6"/>
    <w:rsid w:val="000E33D2"/>
    <w:rsid w:val="000E40D2"/>
    <w:rsid w:val="000E4C17"/>
    <w:rsid w:val="000E6036"/>
    <w:rsid w:val="000E6A45"/>
    <w:rsid w:val="000E777A"/>
    <w:rsid w:val="000E7F29"/>
    <w:rsid w:val="000E7FB7"/>
    <w:rsid w:val="000F0FE5"/>
    <w:rsid w:val="000F3EC5"/>
    <w:rsid w:val="000F5787"/>
    <w:rsid w:val="000F59FB"/>
    <w:rsid w:val="000F5E79"/>
    <w:rsid w:val="000F6507"/>
    <w:rsid w:val="000F6872"/>
    <w:rsid w:val="000F7E33"/>
    <w:rsid w:val="00101051"/>
    <w:rsid w:val="001011D9"/>
    <w:rsid w:val="00102CB4"/>
    <w:rsid w:val="00103733"/>
    <w:rsid w:val="00103CB4"/>
    <w:rsid w:val="00104B3C"/>
    <w:rsid w:val="00104FF9"/>
    <w:rsid w:val="00105F42"/>
    <w:rsid w:val="001060D0"/>
    <w:rsid w:val="0010683F"/>
    <w:rsid w:val="0010716F"/>
    <w:rsid w:val="001071B0"/>
    <w:rsid w:val="001073A1"/>
    <w:rsid w:val="00107A5A"/>
    <w:rsid w:val="00111CB1"/>
    <w:rsid w:val="0011336D"/>
    <w:rsid w:val="001136CA"/>
    <w:rsid w:val="0011385C"/>
    <w:rsid w:val="00113B76"/>
    <w:rsid w:val="00114063"/>
    <w:rsid w:val="001144D9"/>
    <w:rsid w:val="00114925"/>
    <w:rsid w:val="00114DD7"/>
    <w:rsid w:val="00116FCD"/>
    <w:rsid w:val="00120987"/>
    <w:rsid w:val="00121D07"/>
    <w:rsid w:val="00122821"/>
    <w:rsid w:val="00123532"/>
    <w:rsid w:val="0012426E"/>
    <w:rsid w:val="0012437D"/>
    <w:rsid w:val="0012515F"/>
    <w:rsid w:val="00125A5C"/>
    <w:rsid w:val="001266EE"/>
    <w:rsid w:val="00127AC3"/>
    <w:rsid w:val="00127B43"/>
    <w:rsid w:val="00127DBE"/>
    <w:rsid w:val="0013096B"/>
    <w:rsid w:val="001312DA"/>
    <w:rsid w:val="00132045"/>
    <w:rsid w:val="0013258E"/>
    <w:rsid w:val="00132A4E"/>
    <w:rsid w:val="00132AAE"/>
    <w:rsid w:val="00132BC8"/>
    <w:rsid w:val="001332B6"/>
    <w:rsid w:val="001335EB"/>
    <w:rsid w:val="00133956"/>
    <w:rsid w:val="00133E83"/>
    <w:rsid w:val="001345E0"/>
    <w:rsid w:val="0013536E"/>
    <w:rsid w:val="00135373"/>
    <w:rsid w:val="0013549C"/>
    <w:rsid w:val="00135878"/>
    <w:rsid w:val="00135C20"/>
    <w:rsid w:val="00137502"/>
    <w:rsid w:val="00137541"/>
    <w:rsid w:val="00140933"/>
    <w:rsid w:val="00140A0A"/>
    <w:rsid w:val="00140C2E"/>
    <w:rsid w:val="00140F1F"/>
    <w:rsid w:val="00140FD8"/>
    <w:rsid w:val="0014163C"/>
    <w:rsid w:val="0014298F"/>
    <w:rsid w:val="00142E86"/>
    <w:rsid w:val="00144B66"/>
    <w:rsid w:val="00144FE5"/>
    <w:rsid w:val="00145271"/>
    <w:rsid w:val="001452CC"/>
    <w:rsid w:val="001456D5"/>
    <w:rsid w:val="001462A4"/>
    <w:rsid w:val="00150706"/>
    <w:rsid w:val="00150B31"/>
    <w:rsid w:val="00152519"/>
    <w:rsid w:val="0015263A"/>
    <w:rsid w:val="00152CCC"/>
    <w:rsid w:val="001536AE"/>
    <w:rsid w:val="00153A26"/>
    <w:rsid w:val="00153E93"/>
    <w:rsid w:val="00154855"/>
    <w:rsid w:val="001548CF"/>
    <w:rsid w:val="0015517B"/>
    <w:rsid w:val="001556A0"/>
    <w:rsid w:val="00155CF7"/>
    <w:rsid w:val="001568B6"/>
    <w:rsid w:val="00156D93"/>
    <w:rsid w:val="00156FDB"/>
    <w:rsid w:val="001606AB"/>
    <w:rsid w:val="00160BFE"/>
    <w:rsid w:val="00160F83"/>
    <w:rsid w:val="00161737"/>
    <w:rsid w:val="001618F0"/>
    <w:rsid w:val="0016196D"/>
    <w:rsid w:val="00161F8D"/>
    <w:rsid w:val="001627DB"/>
    <w:rsid w:val="001641BB"/>
    <w:rsid w:val="001649FB"/>
    <w:rsid w:val="00164C4F"/>
    <w:rsid w:val="0016542A"/>
    <w:rsid w:val="001656A8"/>
    <w:rsid w:val="001658C8"/>
    <w:rsid w:val="001661B8"/>
    <w:rsid w:val="00167190"/>
    <w:rsid w:val="0016794A"/>
    <w:rsid w:val="001708AE"/>
    <w:rsid w:val="00170F8E"/>
    <w:rsid w:val="00171073"/>
    <w:rsid w:val="00173EAB"/>
    <w:rsid w:val="0017405E"/>
    <w:rsid w:val="0017441C"/>
    <w:rsid w:val="0017471A"/>
    <w:rsid w:val="00174D92"/>
    <w:rsid w:val="00174F92"/>
    <w:rsid w:val="001756FA"/>
    <w:rsid w:val="00176955"/>
    <w:rsid w:val="00176B67"/>
    <w:rsid w:val="001800B7"/>
    <w:rsid w:val="0018145D"/>
    <w:rsid w:val="00181AE8"/>
    <w:rsid w:val="001829D0"/>
    <w:rsid w:val="00182E35"/>
    <w:rsid w:val="00183AB0"/>
    <w:rsid w:val="00184178"/>
    <w:rsid w:val="00184739"/>
    <w:rsid w:val="001850FC"/>
    <w:rsid w:val="00185271"/>
    <w:rsid w:val="00185508"/>
    <w:rsid w:val="00186B3B"/>
    <w:rsid w:val="00186C3F"/>
    <w:rsid w:val="00186CC2"/>
    <w:rsid w:val="001870A5"/>
    <w:rsid w:val="00187219"/>
    <w:rsid w:val="00190C6C"/>
    <w:rsid w:val="0019152C"/>
    <w:rsid w:val="001916FD"/>
    <w:rsid w:val="00191B39"/>
    <w:rsid w:val="0019267C"/>
    <w:rsid w:val="0019325F"/>
    <w:rsid w:val="00193D54"/>
    <w:rsid w:val="00194902"/>
    <w:rsid w:val="00194923"/>
    <w:rsid w:val="0019528C"/>
    <w:rsid w:val="00195CCF"/>
    <w:rsid w:val="00196CE4"/>
    <w:rsid w:val="00197493"/>
    <w:rsid w:val="001977BD"/>
    <w:rsid w:val="00197C2C"/>
    <w:rsid w:val="001A0192"/>
    <w:rsid w:val="001A0F86"/>
    <w:rsid w:val="001A1195"/>
    <w:rsid w:val="001A1CFE"/>
    <w:rsid w:val="001A21B3"/>
    <w:rsid w:val="001A225B"/>
    <w:rsid w:val="001A3E1B"/>
    <w:rsid w:val="001A43A2"/>
    <w:rsid w:val="001A4DBE"/>
    <w:rsid w:val="001A4E3B"/>
    <w:rsid w:val="001A578A"/>
    <w:rsid w:val="001A60FC"/>
    <w:rsid w:val="001A6295"/>
    <w:rsid w:val="001A646E"/>
    <w:rsid w:val="001A72E2"/>
    <w:rsid w:val="001A7DB7"/>
    <w:rsid w:val="001B1855"/>
    <w:rsid w:val="001B2283"/>
    <w:rsid w:val="001B379D"/>
    <w:rsid w:val="001B40E0"/>
    <w:rsid w:val="001B4428"/>
    <w:rsid w:val="001B58B7"/>
    <w:rsid w:val="001B5A0D"/>
    <w:rsid w:val="001B5EB8"/>
    <w:rsid w:val="001B612F"/>
    <w:rsid w:val="001B65D6"/>
    <w:rsid w:val="001B777B"/>
    <w:rsid w:val="001C1453"/>
    <w:rsid w:val="001C22C0"/>
    <w:rsid w:val="001C3F41"/>
    <w:rsid w:val="001C4CF9"/>
    <w:rsid w:val="001C57EF"/>
    <w:rsid w:val="001C64AC"/>
    <w:rsid w:val="001C6CE3"/>
    <w:rsid w:val="001C72BC"/>
    <w:rsid w:val="001C7439"/>
    <w:rsid w:val="001D0E71"/>
    <w:rsid w:val="001D1430"/>
    <w:rsid w:val="001D2C06"/>
    <w:rsid w:val="001D3F9C"/>
    <w:rsid w:val="001D5425"/>
    <w:rsid w:val="001D5654"/>
    <w:rsid w:val="001D5E65"/>
    <w:rsid w:val="001D6A0C"/>
    <w:rsid w:val="001D6DC7"/>
    <w:rsid w:val="001D702B"/>
    <w:rsid w:val="001E0008"/>
    <w:rsid w:val="001E02BD"/>
    <w:rsid w:val="001E0E7B"/>
    <w:rsid w:val="001E1E27"/>
    <w:rsid w:val="001E2155"/>
    <w:rsid w:val="001E2280"/>
    <w:rsid w:val="001E2F3C"/>
    <w:rsid w:val="001E30CC"/>
    <w:rsid w:val="001E30DD"/>
    <w:rsid w:val="001E3B47"/>
    <w:rsid w:val="001E5ECB"/>
    <w:rsid w:val="001E610E"/>
    <w:rsid w:val="001E62A8"/>
    <w:rsid w:val="001E68FE"/>
    <w:rsid w:val="001E6F7A"/>
    <w:rsid w:val="001E7282"/>
    <w:rsid w:val="001E76B2"/>
    <w:rsid w:val="001F0805"/>
    <w:rsid w:val="001F1FBA"/>
    <w:rsid w:val="001F30B6"/>
    <w:rsid w:val="001F329A"/>
    <w:rsid w:val="001F35CB"/>
    <w:rsid w:val="001F39CC"/>
    <w:rsid w:val="001F3A3A"/>
    <w:rsid w:val="001F3C31"/>
    <w:rsid w:val="001F4D95"/>
    <w:rsid w:val="001F5610"/>
    <w:rsid w:val="001F606F"/>
    <w:rsid w:val="001F6E66"/>
    <w:rsid w:val="001F7B7F"/>
    <w:rsid w:val="001F7C27"/>
    <w:rsid w:val="001F7E98"/>
    <w:rsid w:val="00200995"/>
    <w:rsid w:val="002009D4"/>
    <w:rsid w:val="002009D6"/>
    <w:rsid w:val="00203D04"/>
    <w:rsid w:val="00204C07"/>
    <w:rsid w:val="002056FA"/>
    <w:rsid w:val="0020570C"/>
    <w:rsid w:val="002059B8"/>
    <w:rsid w:val="00206810"/>
    <w:rsid w:val="00207F55"/>
    <w:rsid w:val="00210414"/>
    <w:rsid w:val="00210853"/>
    <w:rsid w:val="0021143C"/>
    <w:rsid w:val="0021148D"/>
    <w:rsid w:val="00211751"/>
    <w:rsid w:val="002125FB"/>
    <w:rsid w:val="0021480B"/>
    <w:rsid w:val="002148D2"/>
    <w:rsid w:val="00215045"/>
    <w:rsid w:val="002155B4"/>
    <w:rsid w:val="00216189"/>
    <w:rsid w:val="002209AE"/>
    <w:rsid w:val="00220C0B"/>
    <w:rsid w:val="00222C97"/>
    <w:rsid w:val="00222D99"/>
    <w:rsid w:val="00223493"/>
    <w:rsid w:val="00223FA6"/>
    <w:rsid w:val="00224483"/>
    <w:rsid w:val="00224549"/>
    <w:rsid w:val="00224C74"/>
    <w:rsid w:val="0023039B"/>
    <w:rsid w:val="00230D30"/>
    <w:rsid w:val="002324A7"/>
    <w:rsid w:val="00233116"/>
    <w:rsid w:val="00233C37"/>
    <w:rsid w:val="0023436E"/>
    <w:rsid w:val="00234772"/>
    <w:rsid w:val="00234E00"/>
    <w:rsid w:val="00236A70"/>
    <w:rsid w:val="00236E1F"/>
    <w:rsid w:val="00237B6A"/>
    <w:rsid w:val="0024171F"/>
    <w:rsid w:val="00241D1B"/>
    <w:rsid w:val="00241EE7"/>
    <w:rsid w:val="0024274F"/>
    <w:rsid w:val="002428A8"/>
    <w:rsid w:val="002428DF"/>
    <w:rsid w:val="002429F5"/>
    <w:rsid w:val="00242BBF"/>
    <w:rsid w:val="00243E29"/>
    <w:rsid w:val="0024403B"/>
    <w:rsid w:val="002447E5"/>
    <w:rsid w:val="00244C58"/>
    <w:rsid w:val="00245150"/>
    <w:rsid w:val="00247126"/>
    <w:rsid w:val="00247494"/>
    <w:rsid w:val="00247595"/>
    <w:rsid w:val="00250604"/>
    <w:rsid w:val="0025077F"/>
    <w:rsid w:val="00250A1A"/>
    <w:rsid w:val="00250B77"/>
    <w:rsid w:val="00250FF6"/>
    <w:rsid w:val="0025177F"/>
    <w:rsid w:val="00251B46"/>
    <w:rsid w:val="00252BA7"/>
    <w:rsid w:val="0025313C"/>
    <w:rsid w:val="0025340F"/>
    <w:rsid w:val="002537BD"/>
    <w:rsid w:val="002539C2"/>
    <w:rsid w:val="00254134"/>
    <w:rsid w:val="00254675"/>
    <w:rsid w:val="002563E2"/>
    <w:rsid w:val="002565A6"/>
    <w:rsid w:val="00256DFA"/>
    <w:rsid w:val="00257847"/>
    <w:rsid w:val="00260070"/>
    <w:rsid w:val="002604E5"/>
    <w:rsid w:val="00260631"/>
    <w:rsid w:val="002607CC"/>
    <w:rsid w:val="00261142"/>
    <w:rsid w:val="002619A5"/>
    <w:rsid w:val="00261D5D"/>
    <w:rsid w:val="00262115"/>
    <w:rsid w:val="0026329E"/>
    <w:rsid w:val="0026348F"/>
    <w:rsid w:val="00263F1C"/>
    <w:rsid w:val="0026475A"/>
    <w:rsid w:val="00264E8B"/>
    <w:rsid w:val="00265805"/>
    <w:rsid w:val="00265E10"/>
    <w:rsid w:val="00266821"/>
    <w:rsid w:val="002672B1"/>
    <w:rsid w:val="00267DB5"/>
    <w:rsid w:val="00267EF8"/>
    <w:rsid w:val="0027041F"/>
    <w:rsid w:val="002710C1"/>
    <w:rsid w:val="00271EED"/>
    <w:rsid w:val="002735CD"/>
    <w:rsid w:val="00273F4E"/>
    <w:rsid w:val="002757D4"/>
    <w:rsid w:val="002762EA"/>
    <w:rsid w:val="0027667A"/>
    <w:rsid w:val="002804E9"/>
    <w:rsid w:val="002811B9"/>
    <w:rsid w:val="002814D7"/>
    <w:rsid w:val="00283692"/>
    <w:rsid w:val="0028416E"/>
    <w:rsid w:val="0028471B"/>
    <w:rsid w:val="00284F40"/>
    <w:rsid w:val="002858A8"/>
    <w:rsid w:val="00285F43"/>
    <w:rsid w:val="002866FA"/>
    <w:rsid w:val="00287908"/>
    <w:rsid w:val="002900F6"/>
    <w:rsid w:val="00290AFD"/>
    <w:rsid w:val="00291533"/>
    <w:rsid w:val="00292FE8"/>
    <w:rsid w:val="00293996"/>
    <w:rsid w:val="002940BC"/>
    <w:rsid w:val="0029500F"/>
    <w:rsid w:val="00295765"/>
    <w:rsid w:val="002972EC"/>
    <w:rsid w:val="0029786D"/>
    <w:rsid w:val="002A0703"/>
    <w:rsid w:val="002A28B4"/>
    <w:rsid w:val="002A2A43"/>
    <w:rsid w:val="002A4C34"/>
    <w:rsid w:val="002A4F0B"/>
    <w:rsid w:val="002A51EB"/>
    <w:rsid w:val="002A55B9"/>
    <w:rsid w:val="002A73E0"/>
    <w:rsid w:val="002A741F"/>
    <w:rsid w:val="002A78F7"/>
    <w:rsid w:val="002A7C93"/>
    <w:rsid w:val="002B069C"/>
    <w:rsid w:val="002B1D93"/>
    <w:rsid w:val="002B2251"/>
    <w:rsid w:val="002B5298"/>
    <w:rsid w:val="002B57C9"/>
    <w:rsid w:val="002B5EA3"/>
    <w:rsid w:val="002C0676"/>
    <w:rsid w:val="002C0FA4"/>
    <w:rsid w:val="002C1CDB"/>
    <w:rsid w:val="002C1E77"/>
    <w:rsid w:val="002C27BA"/>
    <w:rsid w:val="002C2804"/>
    <w:rsid w:val="002C2B0E"/>
    <w:rsid w:val="002C2B6A"/>
    <w:rsid w:val="002C3AE4"/>
    <w:rsid w:val="002C60B6"/>
    <w:rsid w:val="002C61D6"/>
    <w:rsid w:val="002C6DE0"/>
    <w:rsid w:val="002C6F86"/>
    <w:rsid w:val="002D0030"/>
    <w:rsid w:val="002D0186"/>
    <w:rsid w:val="002D158E"/>
    <w:rsid w:val="002D15F9"/>
    <w:rsid w:val="002D1A9E"/>
    <w:rsid w:val="002D2624"/>
    <w:rsid w:val="002D395F"/>
    <w:rsid w:val="002D39EB"/>
    <w:rsid w:val="002D3BE5"/>
    <w:rsid w:val="002D3C2D"/>
    <w:rsid w:val="002D5AF9"/>
    <w:rsid w:val="002D5BFE"/>
    <w:rsid w:val="002D6537"/>
    <w:rsid w:val="002D676F"/>
    <w:rsid w:val="002D6D09"/>
    <w:rsid w:val="002E0F04"/>
    <w:rsid w:val="002E1CFD"/>
    <w:rsid w:val="002E1D17"/>
    <w:rsid w:val="002E272D"/>
    <w:rsid w:val="002E3B30"/>
    <w:rsid w:val="002E3CB3"/>
    <w:rsid w:val="002E4FE7"/>
    <w:rsid w:val="002E6042"/>
    <w:rsid w:val="002E6399"/>
    <w:rsid w:val="002E6B01"/>
    <w:rsid w:val="002E6EF7"/>
    <w:rsid w:val="002E7297"/>
    <w:rsid w:val="002F022A"/>
    <w:rsid w:val="002F071F"/>
    <w:rsid w:val="002F1A83"/>
    <w:rsid w:val="002F1BA1"/>
    <w:rsid w:val="002F208C"/>
    <w:rsid w:val="002F2D66"/>
    <w:rsid w:val="002F33D2"/>
    <w:rsid w:val="002F3945"/>
    <w:rsid w:val="002F3EB4"/>
    <w:rsid w:val="002F52CD"/>
    <w:rsid w:val="002F55BF"/>
    <w:rsid w:val="002F699B"/>
    <w:rsid w:val="002F731C"/>
    <w:rsid w:val="002F733C"/>
    <w:rsid w:val="002F7759"/>
    <w:rsid w:val="0030108E"/>
    <w:rsid w:val="003010AF"/>
    <w:rsid w:val="0030215F"/>
    <w:rsid w:val="003026D4"/>
    <w:rsid w:val="0030290A"/>
    <w:rsid w:val="0030306B"/>
    <w:rsid w:val="00303690"/>
    <w:rsid w:val="0030476C"/>
    <w:rsid w:val="00304D45"/>
    <w:rsid w:val="00304EC7"/>
    <w:rsid w:val="00305563"/>
    <w:rsid w:val="003055DD"/>
    <w:rsid w:val="003056DF"/>
    <w:rsid w:val="00306716"/>
    <w:rsid w:val="0030682D"/>
    <w:rsid w:val="00306E88"/>
    <w:rsid w:val="0030767C"/>
    <w:rsid w:val="00310115"/>
    <w:rsid w:val="00310309"/>
    <w:rsid w:val="003105D1"/>
    <w:rsid w:val="003110D8"/>
    <w:rsid w:val="003115B7"/>
    <w:rsid w:val="00311DF7"/>
    <w:rsid w:val="0031222F"/>
    <w:rsid w:val="00313BD5"/>
    <w:rsid w:val="00316A09"/>
    <w:rsid w:val="00317583"/>
    <w:rsid w:val="00320C83"/>
    <w:rsid w:val="00321C82"/>
    <w:rsid w:val="00321FAD"/>
    <w:rsid w:val="003221D5"/>
    <w:rsid w:val="003227DA"/>
    <w:rsid w:val="003228E0"/>
    <w:rsid w:val="00322EC3"/>
    <w:rsid w:val="003237A4"/>
    <w:rsid w:val="00323E38"/>
    <w:rsid w:val="00324898"/>
    <w:rsid w:val="00324DBE"/>
    <w:rsid w:val="003250AF"/>
    <w:rsid w:val="003258AF"/>
    <w:rsid w:val="00326274"/>
    <w:rsid w:val="00326E75"/>
    <w:rsid w:val="00326FBB"/>
    <w:rsid w:val="00327C89"/>
    <w:rsid w:val="003300E9"/>
    <w:rsid w:val="00330899"/>
    <w:rsid w:val="00330A5E"/>
    <w:rsid w:val="0033281E"/>
    <w:rsid w:val="00332BAC"/>
    <w:rsid w:val="00333190"/>
    <w:rsid w:val="0033382A"/>
    <w:rsid w:val="003344A5"/>
    <w:rsid w:val="00334F7C"/>
    <w:rsid w:val="00336940"/>
    <w:rsid w:val="00336BC0"/>
    <w:rsid w:val="0034019E"/>
    <w:rsid w:val="00341B90"/>
    <w:rsid w:val="00343025"/>
    <w:rsid w:val="003430B9"/>
    <w:rsid w:val="00343D2F"/>
    <w:rsid w:val="00344AF2"/>
    <w:rsid w:val="00345019"/>
    <w:rsid w:val="00345412"/>
    <w:rsid w:val="00345627"/>
    <w:rsid w:val="00345E3D"/>
    <w:rsid w:val="00346871"/>
    <w:rsid w:val="00346B36"/>
    <w:rsid w:val="003472C5"/>
    <w:rsid w:val="0034751E"/>
    <w:rsid w:val="00347EC4"/>
    <w:rsid w:val="00347F07"/>
    <w:rsid w:val="003501FF"/>
    <w:rsid w:val="003510DC"/>
    <w:rsid w:val="00351900"/>
    <w:rsid w:val="00352E08"/>
    <w:rsid w:val="00353FE9"/>
    <w:rsid w:val="00354C92"/>
    <w:rsid w:val="00357D21"/>
    <w:rsid w:val="003605DB"/>
    <w:rsid w:val="003612CF"/>
    <w:rsid w:val="00361D5C"/>
    <w:rsid w:val="00362962"/>
    <w:rsid w:val="00362DF7"/>
    <w:rsid w:val="00363639"/>
    <w:rsid w:val="00364138"/>
    <w:rsid w:val="00364865"/>
    <w:rsid w:val="00364E74"/>
    <w:rsid w:val="00366124"/>
    <w:rsid w:val="00367055"/>
    <w:rsid w:val="00367072"/>
    <w:rsid w:val="00367F0E"/>
    <w:rsid w:val="003703B7"/>
    <w:rsid w:val="00371977"/>
    <w:rsid w:val="00372C5B"/>
    <w:rsid w:val="003738A4"/>
    <w:rsid w:val="0037497E"/>
    <w:rsid w:val="003750E9"/>
    <w:rsid w:val="00375F84"/>
    <w:rsid w:val="00375FB4"/>
    <w:rsid w:val="0037658B"/>
    <w:rsid w:val="003768D5"/>
    <w:rsid w:val="003770AD"/>
    <w:rsid w:val="003777A8"/>
    <w:rsid w:val="00377B55"/>
    <w:rsid w:val="003806EB"/>
    <w:rsid w:val="00380DC8"/>
    <w:rsid w:val="00381FAA"/>
    <w:rsid w:val="0038282D"/>
    <w:rsid w:val="003832D9"/>
    <w:rsid w:val="00383700"/>
    <w:rsid w:val="003846B9"/>
    <w:rsid w:val="00385DDC"/>
    <w:rsid w:val="00387988"/>
    <w:rsid w:val="003902F5"/>
    <w:rsid w:val="003907EE"/>
    <w:rsid w:val="00390C27"/>
    <w:rsid w:val="003922A3"/>
    <w:rsid w:val="003923E3"/>
    <w:rsid w:val="003925DB"/>
    <w:rsid w:val="00392F15"/>
    <w:rsid w:val="0039447E"/>
    <w:rsid w:val="00395900"/>
    <w:rsid w:val="00396E5F"/>
    <w:rsid w:val="00397515"/>
    <w:rsid w:val="0039760C"/>
    <w:rsid w:val="00397B78"/>
    <w:rsid w:val="003A007B"/>
    <w:rsid w:val="003A00CB"/>
    <w:rsid w:val="003A0625"/>
    <w:rsid w:val="003A0B83"/>
    <w:rsid w:val="003A1130"/>
    <w:rsid w:val="003A1FA8"/>
    <w:rsid w:val="003A325B"/>
    <w:rsid w:val="003A328B"/>
    <w:rsid w:val="003A3AFA"/>
    <w:rsid w:val="003A3BA5"/>
    <w:rsid w:val="003A5430"/>
    <w:rsid w:val="003A5B65"/>
    <w:rsid w:val="003A7FBF"/>
    <w:rsid w:val="003B0FAC"/>
    <w:rsid w:val="003B1DED"/>
    <w:rsid w:val="003B2780"/>
    <w:rsid w:val="003B4B59"/>
    <w:rsid w:val="003B4C0F"/>
    <w:rsid w:val="003B4EFE"/>
    <w:rsid w:val="003B538F"/>
    <w:rsid w:val="003C1015"/>
    <w:rsid w:val="003C1496"/>
    <w:rsid w:val="003C154A"/>
    <w:rsid w:val="003C210B"/>
    <w:rsid w:val="003C27C4"/>
    <w:rsid w:val="003C2B52"/>
    <w:rsid w:val="003C2CB6"/>
    <w:rsid w:val="003C36E7"/>
    <w:rsid w:val="003C41A4"/>
    <w:rsid w:val="003C469C"/>
    <w:rsid w:val="003C4877"/>
    <w:rsid w:val="003C4B5B"/>
    <w:rsid w:val="003C4E0A"/>
    <w:rsid w:val="003C505A"/>
    <w:rsid w:val="003C59A8"/>
    <w:rsid w:val="003C5BF0"/>
    <w:rsid w:val="003C67DA"/>
    <w:rsid w:val="003C697D"/>
    <w:rsid w:val="003C7D40"/>
    <w:rsid w:val="003D0CE2"/>
    <w:rsid w:val="003D1220"/>
    <w:rsid w:val="003D1329"/>
    <w:rsid w:val="003D1BCD"/>
    <w:rsid w:val="003D1E5A"/>
    <w:rsid w:val="003D2256"/>
    <w:rsid w:val="003D247F"/>
    <w:rsid w:val="003D3079"/>
    <w:rsid w:val="003D5C66"/>
    <w:rsid w:val="003D5EA1"/>
    <w:rsid w:val="003D6E56"/>
    <w:rsid w:val="003E08EC"/>
    <w:rsid w:val="003E0DAF"/>
    <w:rsid w:val="003E164A"/>
    <w:rsid w:val="003E1EE1"/>
    <w:rsid w:val="003E30A2"/>
    <w:rsid w:val="003E3A60"/>
    <w:rsid w:val="003E45A5"/>
    <w:rsid w:val="003E50C1"/>
    <w:rsid w:val="003E5FC9"/>
    <w:rsid w:val="003E615E"/>
    <w:rsid w:val="003E6313"/>
    <w:rsid w:val="003E6517"/>
    <w:rsid w:val="003E655C"/>
    <w:rsid w:val="003E65E8"/>
    <w:rsid w:val="003E6E99"/>
    <w:rsid w:val="003E77C3"/>
    <w:rsid w:val="003F015E"/>
    <w:rsid w:val="003F0500"/>
    <w:rsid w:val="003F0C74"/>
    <w:rsid w:val="003F1A4F"/>
    <w:rsid w:val="003F2A75"/>
    <w:rsid w:val="003F3229"/>
    <w:rsid w:val="003F3C66"/>
    <w:rsid w:val="003F46C5"/>
    <w:rsid w:val="003F48EA"/>
    <w:rsid w:val="003F4C9C"/>
    <w:rsid w:val="003F4EC6"/>
    <w:rsid w:val="003F51C6"/>
    <w:rsid w:val="003F5718"/>
    <w:rsid w:val="003F5ACA"/>
    <w:rsid w:val="003F6B46"/>
    <w:rsid w:val="003F6FEC"/>
    <w:rsid w:val="003F7051"/>
    <w:rsid w:val="004017FE"/>
    <w:rsid w:val="0040206D"/>
    <w:rsid w:val="004022EF"/>
    <w:rsid w:val="004027C9"/>
    <w:rsid w:val="00402B17"/>
    <w:rsid w:val="00402D60"/>
    <w:rsid w:val="0040346A"/>
    <w:rsid w:val="00404C43"/>
    <w:rsid w:val="00404D9B"/>
    <w:rsid w:val="00404DF8"/>
    <w:rsid w:val="004061FE"/>
    <w:rsid w:val="00411F6E"/>
    <w:rsid w:val="004128CB"/>
    <w:rsid w:val="00412B83"/>
    <w:rsid w:val="00413009"/>
    <w:rsid w:val="00413022"/>
    <w:rsid w:val="0041443B"/>
    <w:rsid w:val="00414617"/>
    <w:rsid w:val="00414B53"/>
    <w:rsid w:val="00414C6E"/>
    <w:rsid w:val="00414EFB"/>
    <w:rsid w:val="004176E3"/>
    <w:rsid w:val="00421643"/>
    <w:rsid w:val="00421A56"/>
    <w:rsid w:val="0042244C"/>
    <w:rsid w:val="00422E67"/>
    <w:rsid w:val="00423454"/>
    <w:rsid w:val="00423CC8"/>
    <w:rsid w:val="00424079"/>
    <w:rsid w:val="004241E7"/>
    <w:rsid w:val="004248C6"/>
    <w:rsid w:val="00424CE7"/>
    <w:rsid w:val="004256BF"/>
    <w:rsid w:val="00425CD8"/>
    <w:rsid w:val="0042627E"/>
    <w:rsid w:val="004275AE"/>
    <w:rsid w:val="00430854"/>
    <w:rsid w:val="00432129"/>
    <w:rsid w:val="00432D78"/>
    <w:rsid w:val="00432EE8"/>
    <w:rsid w:val="00433351"/>
    <w:rsid w:val="00433D9D"/>
    <w:rsid w:val="00433F38"/>
    <w:rsid w:val="00434030"/>
    <w:rsid w:val="004345C6"/>
    <w:rsid w:val="00435222"/>
    <w:rsid w:val="004357BB"/>
    <w:rsid w:val="004362DC"/>
    <w:rsid w:val="00436648"/>
    <w:rsid w:val="0043674B"/>
    <w:rsid w:val="00437415"/>
    <w:rsid w:val="00437B1F"/>
    <w:rsid w:val="00437D66"/>
    <w:rsid w:val="00441686"/>
    <w:rsid w:val="00441E1F"/>
    <w:rsid w:val="00441E3C"/>
    <w:rsid w:val="00441FC6"/>
    <w:rsid w:val="00442143"/>
    <w:rsid w:val="0044286F"/>
    <w:rsid w:val="00442A59"/>
    <w:rsid w:val="00442BBB"/>
    <w:rsid w:val="004430FF"/>
    <w:rsid w:val="00443B1D"/>
    <w:rsid w:val="00443CBE"/>
    <w:rsid w:val="00444573"/>
    <w:rsid w:val="00444849"/>
    <w:rsid w:val="00446F00"/>
    <w:rsid w:val="004470D6"/>
    <w:rsid w:val="00447E07"/>
    <w:rsid w:val="00447F5C"/>
    <w:rsid w:val="004500E1"/>
    <w:rsid w:val="0045136A"/>
    <w:rsid w:val="00452064"/>
    <w:rsid w:val="0045271D"/>
    <w:rsid w:val="004532DF"/>
    <w:rsid w:val="00454D71"/>
    <w:rsid w:val="0045701F"/>
    <w:rsid w:val="004574C9"/>
    <w:rsid w:val="0045798C"/>
    <w:rsid w:val="00457B37"/>
    <w:rsid w:val="00457E89"/>
    <w:rsid w:val="00460FFA"/>
    <w:rsid w:val="00462338"/>
    <w:rsid w:val="00462B9C"/>
    <w:rsid w:val="00462C35"/>
    <w:rsid w:val="00463A6F"/>
    <w:rsid w:val="00463ABE"/>
    <w:rsid w:val="00463C62"/>
    <w:rsid w:val="00465347"/>
    <w:rsid w:val="004657E0"/>
    <w:rsid w:val="00465E9A"/>
    <w:rsid w:val="00470143"/>
    <w:rsid w:val="004706E2"/>
    <w:rsid w:val="004729CA"/>
    <w:rsid w:val="00472DEA"/>
    <w:rsid w:val="00472E16"/>
    <w:rsid w:val="00473314"/>
    <w:rsid w:val="00473C3C"/>
    <w:rsid w:val="004746CE"/>
    <w:rsid w:val="00476071"/>
    <w:rsid w:val="0047634C"/>
    <w:rsid w:val="00476970"/>
    <w:rsid w:val="00476A65"/>
    <w:rsid w:val="00477534"/>
    <w:rsid w:val="00477CD9"/>
    <w:rsid w:val="004800B7"/>
    <w:rsid w:val="00480552"/>
    <w:rsid w:val="0048096E"/>
    <w:rsid w:val="0048138B"/>
    <w:rsid w:val="0048191F"/>
    <w:rsid w:val="00481A09"/>
    <w:rsid w:val="00482477"/>
    <w:rsid w:val="00482649"/>
    <w:rsid w:val="00482A0E"/>
    <w:rsid w:val="0048393C"/>
    <w:rsid w:val="00484247"/>
    <w:rsid w:val="0048595D"/>
    <w:rsid w:val="00485B57"/>
    <w:rsid w:val="00486767"/>
    <w:rsid w:val="0049043E"/>
    <w:rsid w:val="00490F83"/>
    <w:rsid w:val="0049105A"/>
    <w:rsid w:val="0049159D"/>
    <w:rsid w:val="00491AAC"/>
    <w:rsid w:val="0049236D"/>
    <w:rsid w:val="00493110"/>
    <w:rsid w:val="00494521"/>
    <w:rsid w:val="004947F0"/>
    <w:rsid w:val="004972EF"/>
    <w:rsid w:val="004A04A6"/>
    <w:rsid w:val="004A0D7D"/>
    <w:rsid w:val="004A1164"/>
    <w:rsid w:val="004A120F"/>
    <w:rsid w:val="004A183E"/>
    <w:rsid w:val="004A367E"/>
    <w:rsid w:val="004A3F40"/>
    <w:rsid w:val="004A42FC"/>
    <w:rsid w:val="004A57D9"/>
    <w:rsid w:val="004A5B53"/>
    <w:rsid w:val="004A5FCC"/>
    <w:rsid w:val="004A655D"/>
    <w:rsid w:val="004A6FC9"/>
    <w:rsid w:val="004B39CB"/>
    <w:rsid w:val="004B45CB"/>
    <w:rsid w:val="004B5472"/>
    <w:rsid w:val="004B5A69"/>
    <w:rsid w:val="004B5F8D"/>
    <w:rsid w:val="004B613B"/>
    <w:rsid w:val="004B7DDD"/>
    <w:rsid w:val="004B7E31"/>
    <w:rsid w:val="004C04C5"/>
    <w:rsid w:val="004C053F"/>
    <w:rsid w:val="004C0D55"/>
    <w:rsid w:val="004C2B9D"/>
    <w:rsid w:val="004C2C1F"/>
    <w:rsid w:val="004C4534"/>
    <w:rsid w:val="004C4B4E"/>
    <w:rsid w:val="004C562E"/>
    <w:rsid w:val="004C6BAD"/>
    <w:rsid w:val="004C7092"/>
    <w:rsid w:val="004C78F0"/>
    <w:rsid w:val="004C7DCB"/>
    <w:rsid w:val="004D0B20"/>
    <w:rsid w:val="004D10B6"/>
    <w:rsid w:val="004D14DF"/>
    <w:rsid w:val="004D1A9C"/>
    <w:rsid w:val="004D27B8"/>
    <w:rsid w:val="004D422C"/>
    <w:rsid w:val="004D450F"/>
    <w:rsid w:val="004D47BC"/>
    <w:rsid w:val="004D4902"/>
    <w:rsid w:val="004D5CB1"/>
    <w:rsid w:val="004D63AF"/>
    <w:rsid w:val="004E12C9"/>
    <w:rsid w:val="004E1615"/>
    <w:rsid w:val="004E171A"/>
    <w:rsid w:val="004E1EAB"/>
    <w:rsid w:val="004E20CD"/>
    <w:rsid w:val="004E2217"/>
    <w:rsid w:val="004E34D9"/>
    <w:rsid w:val="004E3AAD"/>
    <w:rsid w:val="004E3B09"/>
    <w:rsid w:val="004E4798"/>
    <w:rsid w:val="004E4C23"/>
    <w:rsid w:val="004E4EAC"/>
    <w:rsid w:val="004E536D"/>
    <w:rsid w:val="004E764D"/>
    <w:rsid w:val="004F09C2"/>
    <w:rsid w:val="004F18B0"/>
    <w:rsid w:val="004F2E58"/>
    <w:rsid w:val="004F3187"/>
    <w:rsid w:val="004F370F"/>
    <w:rsid w:val="004F3833"/>
    <w:rsid w:val="004F4279"/>
    <w:rsid w:val="004F42B5"/>
    <w:rsid w:val="004F4A09"/>
    <w:rsid w:val="004F60A1"/>
    <w:rsid w:val="004F6441"/>
    <w:rsid w:val="004F67E1"/>
    <w:rsid w:val="004F7709"/>
    <w:rsid w:val="004F7C88"/>
    <w:rsid w:val="005003A3"/>
    <w:rsid w:val="00500AFE"/>
    <w:rsid w:val="00500C5E"/>
    <w:rsid w:val="00502379"/>
    <w:rsid w:val="005023BA"/>
    <w:rsid w:val="005024FC"/>
    <w:rsid w:val="00502521"/>
    <w:rsid w:val="005028DF"/>
    <w:rsid w:val="005028E7"/>
    <w:rsid w:val="00502F3D"/>
    <w:rsid w:val="00503761"/>
    <w:rsid w:val="005041CE"/>
    <w:rsid w:val="00505490"/>
    <w:rsid w:val="0050668C"/>
    <w:rsid w:val="00506861"/>
    <w:rsid w:val="00506D5F"/>
    <w:rsid w:val="005107AD"/>
    <w:rsid w:val="005109D3"/>
    <w:rsid w:val="00510BE2"/>
    <w:rsid w:val="005124D4"/>
    <w:rsid w:val="00512FAF"/>
    <w:rsid w:val="005135EA"/>
    <w:rsid w:val="00514F29"/>
    <w:rsid w:val="0051549C"/>
    <w:rsid w:val="00516D2E"/>
    <w:rsid w:val="00517634"/>
    <w:rsid w:val="00517AB9"/>
    <w:rsid w:val="00517B9E"/>
    <w:rsid w:val="00520B47"/>
    <w:rsid w:val="00521395"/>
    <w:rsid w:val="005219D3"/>
    <w:rsid w:val="005241AC"/>
    <w:rsid w:val="0052515F"/>
    <w:rsid w:val="00525504"/>
    <w:rsid w:val="005264F1"/>
    <w:rsid w:val="005265A7"/>
    <w:rsid w:val="00526682"/>
    <w:rsid w:val="005272DD"/>
    <w:rsid w:val="00527582"/>
    <w:rsid w:val="00527B6D"/>
    <w:rsid w:val="00527D26"/>
    <w:rsid w:val="005303ED"/>
    <w:rsid w:val="0053143F"/>
    <w:rsid w:val="005318B3"/>
    <w:rsid w:val="00531A3B"/>
    <w:rsid w:val="00533C63"/>
    <w:rsid w:val="00534C34"/>
    <w:rsid w:val="005360FB"/>
    <w:rsid w:val="00536743"/>
    <w:rsid w:val="0053679A"/>
    <w:rsid w:val="00537E78"/>
    <w:rsid w:val="005418AE"/>
    <w:rsid w:val="00541BAD"/>
    <w:rsid w:val="00541C4C"/>
    <w:rsid w:val="00543A93"/>
    <w:rsid w:val="00544F8F"/>
    <w:rsid w:val="00545693"/>
    <w:rsid w:val="00546362"/>
    <w:rsid w:val="0054695E"/>
    <w:rsid w:val="005469DB"/>
    <w:rsid w:val="005471A1"/>
    <w:rsid w:val="00547AFC"/>
    <w:rsid w:val="005502D5"/>
    <w:rsid w:val="005503F7"/>
    <w:rsid w:val="00550B0E"/>
    <w:rsid w:val="005512DE"/>
    <w:rsid w:val="005513C4"/>
    <w:rsid w:val="005518F6"/>
    <w:rsid w:val="005522E5"/>
    <w:rsid w:val="00552B46"/>
    <w:rsid w:val="00552E04"/>
    <w:rsid w:val="0055367F"/>
    <w:rsid w:val="005543C2"/>
    <w:rsid w:val="00554DC8"/>
    <w:rsid w:val="00555433"/>
    <w:rsid w:val="0055761E"/>
    <w:rsid w:val="00557BE6"/>
    <w:rsid w:val="00557DFD"/>
    <w:rsid w:val="00557EB0"/>
    <w:rsid w:val="005600D7"/>
    <w:rsid w:val="005607C8"/>
    <w:rsid w:val="005620CE"/>
    <w:rsid w:val="005621C7"/>
    <w:rsid w:val="005621DA"/>
    <w:rsid w:val="005623CF"/>
    <w:rsid w:val="005645C2"/>
    <w:rsid w:val="00564B7C"/>
    <w:rsid w:val="005657C3"/>
    <w:rsid w:val="00565B87"/>
    <w:rsid w:val="00565FC9"/>
    <w:rsid w:val="00566886"/>
    <w:rsid w:val="00566FD8"/>
    <w:rsid w:val="00567FF4"/>
    <w:rsid w:val="005703EB"/>
    <w:rsid w:val="00570551"/>
    <w:rsid w:val="00570638"/>
    <w:rsid w:val="0057109B"/>
    <w:rsid w:val="00571C5C"/>
    <w:rsid w:val="00572612"/>
    <w:rsid w:val="00573C23"/>
    <w:rsid w:val="005746A5"/>
    <w:rsid w:val="00574ADE"/>
    <w:rsid w:val="0057574C"/>
    <w:rsid w:val="005759D0"/>
    <w:rsid w:val="005759F4"/>
    <w:rsid w:val="00575C58"/>
    <w:rsid w:val="005765AF"/>
    <w:rsid w:val="0057666F"/>
    <w:rsid w:val="00580A04"/>
    <w:rsid w:val="00580DCE"/>
    <w:rsid w:val="005811DA"/>
    <w:rsid w:val="005811F1"/>
    <w:rsid w:val="00581397"/>
    <w:rsid w:val="00581C2D"/>
    <w:rsid w:val="00582F9C"/>
    <w:rsid w:val="005832A3"/>
    <w:rsid w:val="005835CC"/>
    <w:rsid w:val="00585786"/>
    <w:rsid w:val="005871EE"/>
    <w:rsid w:val="0058769B"/>
    <w:rsid w:val="00587877"/>
    <w:rsid w:val="005904BF"/>
    <w:rsid w:val="00590FA8"/>
    <w:rsid w:val="005912B6"/>
    <w:rsid w:val="00592D7E"/>
    <w:rsid w:val="00593672"/>
    <w:rsid w:val="005944E1"/>
    <w:rsid w:val="00594AAE"/>
    <w:rsid w:val="00595191"/>
    <w:rsid w:val="00596DE0"/>
    <w:rsid w:val="005971EB"/>
    <w:rsid w:val="00597773"/>
    <w:rsid w:val="00597D48"/>
    <w:rsid w:val="005A1287"/>
    <w:rsid w:val="005A2208"/>
    <w:rsid w:val="005A2386"/>
    <w:rsid w:val="005A3197"/>
    <w:rsid w:val="005A3484"/>
    <w:rsid w:val="005A437A"/>
    <w:rsid w:val="005A64DD"/>
    <w:rsid w:val="005B0611"/>
    <w:rsid w:val="005B0615"/>
    <w:rsid w:val="005B0934"/>
    <w:rsid w:val="005B1099"/>
    <w:rsid w:val="005B1EDB"/>
    <w:rsid w:val="005B23EF"/>
    <w:rsid w:val="005B2F67"/>
    <w:rsid w:val="005B4A1A"/>
    <w:rsid w:val="005B5032"/>
    <w:rsid w:val="005B5DB7"/>
    <w:rsid w:val="005B634B"/>
    <w:rsid w:val="005B6B6B"/>
    <w:rsid w:val="005B6DDD"/>
    <w:rsid w:val="005B7339"/>
    <w:rsid w:val="005B768E"/>
    <w:rsid w:val="005C0A92"/>
    <w:rsid w:val="005C0CB2"/>
    <w:rsid w:val="005C0CF7"/>
    <w:rsid w:val="005C1289"/>
    <w:rsid w:val="005C1407"/>
    <w:rsid w:val="005C1C20"/>
    <w:rsid w:val="005C2231"/>
    <w:rsid w:val="005C294D"/>
    <w:rsid w:val="005C2EB2"/>
    <w:rsid w:val="005C37AB"/>
    <w:rsid w:val="005C384E"/>
    <w:rsid w:val="005C3DCF"/>
    <w:rsid w:val="005C47A9"/>
    <w:rsid w:val="005C57FB"/>
    <w:rsid w:val="005C5F83"/>
    <w:rsid w:val="005C60CE"/>
    <w:rsid w:val="005C672F"/>
    <w:rsid w:val="005C7018"/>
    <w:rsid w:val="005C7579"/>
    <w:rsid w:val="005D097B"/>
    <w:rsid w:val="005D0F2B"/>
    <w:rsid w:val="005D2E62"/>
    <w:rsid w:val="005D3AA1"/>
    <w:rsid w:val="005D3B68"/>
    <w:rsid w:val="005D3F59"/>
    <w:rsid w:val="005D421B"/>
    <w:rsid w:val="005D422F"/>
    <w:rsid w:val="005D4431"/>
    <w:rsid w:val="005D4DA2"/>
    <w:rsid w:val="005D60E7"/>
    <w:rsid w:val="005D610B"/>
    <w:rsid w:val="005D620C"/>
    <w:rsid w:val="005D75C1"/>
    <w:rsid w:val="005D7C20"/>
    <w:rsid w:val="005E007F"/>
    <w:rsid w:val="005E07B7"/>
    <w:rsid w:val="005E1383"/>
    <w:rsid w:val="005E1423"/>
    <w:rsid w:val="005E157B"/>
    <w:rsid w:val="005E227D"/>
    <w:rsid w:val="005E296B"/>
    <w:rsid w:val="005E2A9A"/>
    <w:rsid w:val="005E34B2"/>
    <w:rsid w:val="005E4527"/>
    <w:rsid w:val="005E4643"/>
    <w:rsid w:val="005E5252"/>
    <w:rsid w:val="005E55CF"/>
    <w:rsid w:val="005E596D"/>
    <w:rsid w:val="005E6EF3"/>
    <w:rsid w:val="005E73EA"/>
    <w:rsid w:val="005E7D94"/>
    <w:rsid w:val="005F14CF"/>
    <w:rsid w:val="005F2A2C"/>
    <w:rsid w:val="005F2BD3"/>
    <w:rsid w:val="005F37BD"/>
    <w:rsid w:val="005F540E"/>
    <w:rsid w:val="005F5908"/>
    <w:rsid w:val="005F604A"/>
    <w:rsid w:val="005F6D5F"/>
    <w:rsid w:val="005F6D7A"/>
    <w:rsid w:val="005F774A"/>
    <w:rsid w:val="005F7811"/>
    <w:rsid w:val="005F7872"/>
    <w:rsid w:val="005F7D53"/>
    <w:rsid w:val="0060037C"/>
    <w:rsid w:val="00600B8D"/>
    <w:rsid w:val="00600C8F"/>
    <w:rsid w:val="006024A3"/>
    <w:rsid w:val="00602825"/>
    <w:rsid w:val="00602B37"/>
    <w:rsid w:val="00602D5C"/>
    <w:rsid w:val="006037E2"/>
    <w:rsid w:val="00603B2C"/>
    <w:rsid w:val="00603D11"/>
    <w:rsid w:val="00603F30"/>
    <w:rsid w:val="006044F2"/>
    <w:rsid w:val="0060468C"/>
    <w:rsid w:val="0060485A"/>
    <w:rsid w:val="00604DD9"/>
    <w:rsid w:val="0060521D"/>
    <w:rsid w:val="00605E4A"/>
    <w:rsid w:val="0060659E"/>
    <w:rsid w:val="00606C5F"/>
    <w:rsid w:val="00606F28"/>
    <w:rsid w:val="0060764B"/>
    <w:rsid w:val="0061019C"/>
    <w:rsid w:val="006107E6"/>
    <w:rsid w:val="00610DFF"/>
    <w:rsid w:val="00610FAD"/>
    <w:rsid w:val="00611804"/>
    <w:rsid w:val="00611B8F"/>
    <w:rsid w:val="00613141"/>
    <w:rsid w:val="006150BC"/>
    <w:rsid w:val="0061658D"/>
    <w:rsid w:val="00616B7F"/>
    <w:rsid w:val="00622571"/>
    <w:rsid w:val="006230DA"/>
    <w:rsid w:val="0062321A"/>
    <w:rsid w:val="00623A74"/>
    <w:rsid w:val="0062475F"/>
    <w:rsid w:val="00624A50"/>
    <w:rsid w:val="00624B56"/>
    <w:rsid w:val="00626116"/>
    <w:rsid w:val="00626ADD"/>
    <w:rsid w:val="00626C00"/>
    <w:rsid w:val="00626ED9"/>
    <w:rsid w:val="006270AA"/>
    <w:rsid w:val="006270B3"/>
    <w:rsid w:val="00627D74"/>
    <w:rsid w:val="00630F33"/>
    <w:rsid w:val="0063127C"/>
    <w:rsid w:val="00632A65"/>
    <w:rsid w:val="00632FF9"/>
    <w:rsid w:val="006330FC"/>
    <w:rsid w:val="006331D2"/>
    <w:rsid w:val="00633E8C"/>
    <w:rsid w:val="0063478F"/>
    <w:rsid w:val="00634895"/>
    <w:rsid w:val="006356AF"/>
    <w:rsid w:val="00635BFA"/>
    <w:rsid w:val="00636788"/>
    <w:rsid w:val="00637796"/>
    <w:rsid w:val="0063798C"/>
    <w:rsid w:val="0064179D"/>
    <w:rsid w:val="006419AA"/>
    <w:rsid w:val="00641E6A"/>
    <w:rsid w:val="00642276"/>
    <w:rsid w:val="00642EA6"/>
    <w:rsid w:val="006442E7"/>
    <w:rsid w:val="0064530B"/>
    <w:rsid w:val="0064551F"/>
    <w:rsid w:val="00645C98"/>
    <w:rsid w:val="00647170"/>
    <w:rsid w:val="00647368"/>
    <w:rsid w:val="00647DFD"/>
    <w:rsid w:val="00647F13"/>
    <w:rsid w:val="00650545"/>
    <w:rsid w:val="006506D2"/>
    <w:rsid w:val="00651930"/>
    <w:rsid w:val="00651CDD"/>
    <w:rsid w:val="00651DF2"/>
    <w:rsid w:val="0065232C"/>
    <w:rsid w:val="00652C93"/>
    <w:rsid w:val="00653D3E"/>
    <w:rsid w:val="00653F32"/>
    <w:rsid w:val="006557B9"/>
    <w:rsid w:val="00655DF5"/>
    <w:rsid w:val="006560CB"/>
    <w:rsid w:val="00656525"/>
    <w:rsid w:val="00657F48"/>
    <w:rsid w:val="006600EE"/>
    <w:rsid w:val="00660418"/>
    <w:rsid w:val="00660AF6"/>
    <w:rsid w:val="00660BBB"/>
    <w:rsid w:val="00660CD0"/>
    <w:rsid w:val="006613D8"/>
    <w:rsid w:val="00661A87"/>
    <w:rsid w:val="00661BDF"/>
    <w:rsid w:val="0066249A"/>
    <w:rsid w:val="006631EF"/>
    <w:rsid w:val="00663A8C"/>
    <w:rsid w:val="00665670"/>
    <w:rsid w:val="0066574A"/>
    <w:rsid w:val="00665C5A"/>
    <w:rsid w:val="006662A5"/>
    <w:rsid w:val="006663F4"/>
    <w:rsid w:val="00666689"/>
    <w:rsid w:val="00667155"/>
    <w:rsid w:val="00670044"/>
    <w:rsid w:val="006709AF"/>
    <w:rsid w:val="00670FB3"/>
    <w:rsid w:val="0067188A"/>
    <w:rsid w:val="00672765"/>
    <w:rsid w:val="00672994"/>
    <w:rsid w:val="00673710"/>
    <w:rsid w:val="00674008"/>
    <w:rsid w:val="0067504D"/>
    <w:rsid w:val="00675F04"/>
    <w:rsid w:val="006770C5"/>
    <w:rsid w:val="00677736"/>
    <w:rsid w:val="006804F8"/>
    <w:rsid w:val="006808B6"/>
    <w:rsid w:val="0068345B"/>
    <w:rsid w:val="006876B1"/>
    <w:rsid w:val="0068778D"/>
    <w:rsid w:val="0069016E"/>
    <w:rsid w:val="00690991"/>
    <w:rsid w:val="006922E4"/>
    <w:rsid w:val="00692CBA"/>
    <w:rsid w:val="00692D95"/>
    <w:rsid w:val="00694283"/>
    <w:rsid w:val="0069431E"/>
    <w:rsid w:val="00694CED"/>
    <w:rsid w:val="00694E1D"/>
    <w:rsid w:val="006953A4"/>
    <w:rsid w:val="0069599E"/>
    <w:rsid w:val="0069643A"/>
    <w:rsid w:val="0069684F"/>
    <w:rsid w:val="00696A10"/>
    <w:rsid w:val="006974E4"/>
    <w:rsid w:val="006A0C31"/>
    <w:rsid w:val="006A1682"/>
    <w:rsid w:val="006A1821"/>
    <w:rsid w:val="006A3031"/>
    <w:rsid w:val="006A3572"/>
    <w:rsid w:val="006A3F90"/>
    <w:rsid w:val="006A40C5"/>
    <w:rsid w:val="006A47E4"/>
    <w:rsid w:val="006A5925"/>
    <w:rsid w:val="006A68F2"/>
    <w:rsid w:val="006A70EC"/>
    <w:rsid w:val="006A7B25"/>
    <w:rsid w:val="006A7CE7"/>
    <w:rsid w:val="006A7ED2"/>
    <w:rsid w:val="006B0235"/>
    <w:rsid w:val="006B0CD0"/>
    <w:rsid w:val="006B0D91"/>
    <w:rsid w:val="006B0F4E"/>
    <w:rsid w:val="006B1850"/>
    <w:rsid w:val="006B2067"/>
    <w:rsid w:val="006B27B5"/>
    <w:rsid w:val="006B2A9B"/>
    <w:rsid w:val="006B3282"/>
    <w:rsid w:val="006B464F"/>
    <w:rsid w:val="006B5232"/>
    <w:rsid w:val="006B560E"/>
    <w:rsid w:val="006B5897"/>
    <w:rsid w:val="006B5F7E"/>
    <w:rsid w:val="006B6978"/>
    <w:rsid w:val="006C09CD"/>
    <w:rsid w:val="006C1146"/>
    <w:rsid w:val="006C2047"/>
    <w:rsid w:val="006C20BC"/>
    <w:rsid w:val="006C2C19"/>
    <w:rsid w:val="006C2C4C"/>
    <w:rsid w:val="006C37A2"/>
    <w:rsid w:val="006C3BA1"/>
    <w:rsid w:val="006C3F9A"/>
    <w:rsid w:val="006C4BA3"/>
    <w:rsid w:val="006C59AB"/>
    <w:rsid w:val="006C7872"/>
    <w:rsid w:val="006C7B5E"/>
    <w:rsid w:val="006C7CBF"/>
    <w:rsid w:val="006C7FFD"/>
    <w:rsid w:val="006D0DA2"/>
    <w:rsid w:val="006D1491"/>
    <w:rsid w:val="006D1A75"/>
    <w:rsid w:val="006D276E"/>
    <w:rsid w:val="006D2880"/>
    <w:rsid w:val="006D54A0"/>
    <w:rsid w:val="006D55EE"/>
    <w:rsid w:val="006D5CB6"/>
    <w:rsid w:val="006D6803"/>
    <w:rsid w:val="006D6D63"/>
    <w:rsid w:val="006D74CF"/>
    <w:rsid w:val="006D751D"/>
    <w:rsid w:val="006D7AF3"/>
    <w:rsid w:val="006E156B"/>
    <w:rsid w:val="006E17D5"/>
    <w:rsid w:val="006E19B3"/>
    <w:rsid w:val="006E24C1"/>
    <w:rsid w:val="006E365F"/>
    <w:rsid w:val="006E4F0D"/>
    <w:rsid w:val="006E5112"/>
    <w:rsid w:val="006E5518"/>
    <w:rsid w:val="006E5A46"/>
    <w:rsid w:val="006E5FF3"/>
    <w:rsid w:val="006E6563"/>
    <w:rsid w:val="006E69F5"/>
    <w:rsid w:val="006E751D"/>
    <w:rsid w:val="006E7624"/>
    <w:rsid w:val="006E7E40"/>
    <w:rsid w:val="006F02F8"/>
    <w:rsid w:val="006F16A3"/>
    <w:rsid w:val="006F19C0"/>
    <w:rsid w:val="006F309E"/>
    <w:rsid w:val="006F313F"/>
    <w:rsid w:val="006F368D"/>
    <w:rsid w:val="006F3DBD"/>
    <w:rsid w:val="006F6001"/>
    <w:rsid w:val="006F614C"/>
    <w:rsid w:val="006F64AD"/>
    <w:rsid w:val="007002B4"/>
    <w:rsid w:val="0070058D"/>
    <w:rsid w:val="007006C5"/>
    <w:rsid w:val="00701225"/>
    <w:rsid w:val="00701C60"/>
    <w:rsid w:val="00702690"/>
    <w:rsid w:val="0070307E"/>
    <w:rsid w:val="007032CE"/>
    <w:rsid w:val="00703C31"/>
    <w:rsid w:val="0070499F"/>
    <w:rsid w:val="00705699"/>
    <w:rsid w:val="00706949"/>
    <w:rsid w:val="0070715D"/>
    <w:rsid w:val="0071006D"/>
    <w:rsid w:val="0071085F"/>
    <w:rsid w:val="007108F9"/>
    <w:rsid w:val="00710C08"/>
    <w:rsid w:val="007110AB"/>
    <w:rsid w:val="00711F72"/>
    <w:rsid w:val="00712676"/>
    <w:rsid w:val="00712EBF"/>
    <w:rsid w:val="0071336F"/>
    <w:rsid w:val="00713F38"/>
    <w:rsid w:val="0071518A"/>
    <w:rsid w:val="00715C43"/>
    <w:rsid w:val="00715EAF"/>
    <w:rsid w:val="007165BA"/>
    <w:rsid w:val="00716D9C"/>
    <w:rsid w:val="007171DD"/>
    <w:rsid w:val="00720300"/>
    <w:rsid w:val="00720338"/>
    <w:rsid w:val="00720BA8"/>
    <w:rsid w:val="007217A3"/>
    <w:rsid w:val="00721AD3"/>
    <w:rsid w:val="007231AA"/>
    <w:rsid w:val="0072321B"/>
    <w:rsid w:val="00723C80"/>
    <w:rsid w:val="0072450B"/>
    <w:rsid w:val="00725906"/>
    <w:rsid w:val="00726FB3"/>
    <w:rsid w:val="00727A01"/>
    <w:rsid w:val="00727A4B"/>
    <w:rsid w:val="007306B6"/>
    <w:rsid w:val="00730708"/>
    <w:rsid w:val="00730C8A"/>
    <w:rsid w:val="00730E23"/>
    <w:rsid w:val="00730FE9"/>
    <w:rsid w:val="00731AFC"/>
    <w:rsid w:val="00733AEC"/>
    <w:rsid w:val="0073411B"/>
    <w:rsid w:val="00734583"/>
    <w:rsid w:val="00734BFE"/>
    <w:rsid w:val="00734D94"/>
    <w:rsid w:val="00734F35"/>
    <w:rsid w:val="00734F67"/>
    <w:rsid w:val="0073512E"/>
    <w:rsid w:val="007355D8"/>
    <w:rsid w:val="00735AFB"/>
    <w:rsid w:val="00736340"/>
    <w:rsid w:val="00736F96"/>
    <w:rsid w:val="00737BAE"/>
    <w:rsid w:val="00740E93"/>
    <w:rsid w:val="007417B2"/>
    <w:rsid w:val="00741E65"/>
    <w:rsid w:val="007423E6"/>
    <w:rsid w:val="00742C54"/>
    <w:rsid w:val="0074365B"/>
    <w:rsid w:val="0074633E"/>
    <w:rsid w:val="00746684"/>
    <w:rsid w:val="0074764B"/>
    <w:rsid w:val="00750554"/>
    <w:rsid w:val="00750D11"/>
    <w:rsid w:val="00751C89"/>
    <w:rsid w:val="007525A9"/>
    <w:rsid w:val="007527CB"/>
    <w:rsid w:val="00752917"/>
    <w:rsid w:val="00752B8B"/>
    <w:rsid w:val="0075416C"/>
    <w:rsid w:val="00755C51"/>
    <w:rsid w:val="00755FB7"/>
    <w:rsid w:val="00756192"/>
    <w:rsid w:val="007572E8"/>
    <w:rsid w:val="0075759F"/>
    <w:rsid w:val="00757CB8"/>
    <w:rsid w:val="00760C63"/>
    <w:rsid w:val="007622AC"/>
    <w:rsid w:val="00763979"/>
    <w:rsid w:val="00764210"/>
    <w:rsid w:val="00764AE0"/>
    <w:rsid w:val="00765523"/>
    <w:rsid w:val="007664DD"/>
    <w:rsid w:val="00766E49"/>
    <w:rsid w:val="0076748B"/>
    <w:rsid w:val="00767BBE"/>
    <w:rsid w:val="00767D78"/>
    <w:rsid w:val="0077017C"/>
    <w:rsid w:val="007701CB"/>
    <w:rsid w:val="00770D87"/>
    <w:rsid w:val="007716A8"/>
    <w:rsid w:val="00771C1C"/>
    <w:rsid w:val="00772CC8"/>
    <w:rsid w:val="0077358E"/>
    <w:rsid w:val="00773D33"/>
    <w:rsid w:val="007747ED"/>
    <w:rsid w:val="00774919"/>
    <w:rsid w:val="00774A34"/>
    <w:rsid w:val="007763EE"/>
    <w:rsid w:val="00780647"/>
    <w:rsid w:val="00780E5C"/>
    <w:rsid w:val="00782E21"/>
    <w:rsid w:val="007834F5"/>
    <w:rsid w:val="00783D24"/>
    <w:rsid w:val="007843E1"/>
    <w:rsid w:val="00785082"/>
    <w:rsid w:val="00785288"/>
    <w:rsid w:val="007856FA"/>
    <w:rsid w:val="00785D47"/>
    <w:rsid w:val="00786427"/>
    <w:rsid w:val="007866C8"/>
    <w:rsid w:val="00786C0B"/>
    <w:rsid w:val="007916C4"/>
    <w:rsid w:val="0079288B"/>
    <w:rsid w:val="007935E8"/>
    <w:rsid w:val="00793825"/>
    <w:rsid w:val="00793F1F"/>
    <w:rsid w:val="007958D6"/>
    <w:rsid w:val="00796098"/>
    <w:rsid w:val="007960D4"/>
    <w:rsid w:val="007964EF"/>
    <w:rsid w:val="00796822"/>
    <w:rsid w:val="00796D0F"/>
    <w:rsid w:val="00797125"/>
    <w:rsid w:val="00797293"/>
    <w:rsid w:val="00797D33"/>
    <w:rsid w:val="007A09DF"/>
    <w:rsid w:val="007A0DEC"/>
    <w:rsid w:val="007A1913"/>
    <w:rsid w:val="007A1F9A"/>
    <w:rsid w:val="007A26D8"/>
    <w:rsid w:val="007A2C55"/>
    <w:rsid w:val="007A313D"/>
    <w:rsid w:val="007A39DF"/>
    <w:rsid w:val="007A3C85"/>
    <w:rsid w:val="007A407F"/>
    <w:rsid w:val="007A4B50"/>
    <w:rsid w:val="007A4D9B"/>
    <w:rsid w:val="007A5FB8"/>
    <w:rsid w:val="007A6078"/>
    <w:rsid w:val="007A681D"/>
    <w:rsid w:val="007A682E"/>
    <w:rsid w:val="007A6E14"/>
    <w:rsid w:val="007B03C7"/>
    <w:rsid w:val="007B13E4"/>
    <w:rsid w:val="007B18E3"/>
    <w:rsid w:val="007B2569"/>
    <w:rsid w:val="007B312A"/>
    <w:rsid w:val="007B3C07"/>
    <w:rsid w:val="007B4702"/>
    <w:rsid w:val="007B485B"/>
    <w:rsid w:val="007B5597"/>
    <w:rsid w:val="007B6176"/>
    <w:rsid w:val="007B6246"/>
    <w:rsid w:val="007B638D"/>
    <w:rsid w:val="007B7446"/>
    <w:rsid w:val="007C02E5"/>
    <w:rsid w:val="007C1493"/>
    <w:rsid w:val="007C19F6"/>
    <w:rsid w:val="007C2835"/>
    <w:rsid w:val="007C2CDD"/>
    <w:rsid w:val="007C59C0"/>
    <w:rsid w:val="007C5F1F"/>
    <w:rsid w:val="007C60A0"/>
    <w:rsid w:val="007C69F4"/>
    <w:rsid w:val="007C6D0E"/>
    <w:rsid w:val="007C7718"/>
    <w:rsid w:val="007C7CDB"/>
    <w:rsid w:val="007C7DC3"/>
    <w:rsid w:val="007D07F7"/>
    <w:rsid w:val="007D08E6"/>
    <w:rsid w:val="007D0E6D"/>
    <w:rsid w:val="007D238A"/>
    <w:rsid w:val="007D41B2"/>
    <w:rsid w:val="007D4AF9"/>
    <w:rsid w:val="007D507D"/>
    <w:rsid w:val="007D5152"/>
    <w:rsid w:val="007D5307"/>
    <w:rsid w:val="007D56A4"/>
    <w:rsid w:val="007D66D6"/>
    <w:rsid w:val="007D6735"/>
    <w:rsid w:val="007D6A78"/>
    <w:rsid w:val="007D6EF6"/>
    <w:rsid w:val="007D7366"/>
    <w:rsid w:val="007D754D"/>
    <w:rsid w:val="007D7643"/>
    <w:rsid w:val="007D7976"/>
    <w:rsid w:val="007D7AEB"/>
    <w:rsid w:val="007E048A"/>
    <w:rsid w:val="007E0633"/>
    <w:rsid w:val="007E069A"/>
    <w:rsid w:val="007E0B7E"/>
    <w:rsid w:val="007E0E74"/>
    <w:rsid w:val="007E1424"/>
    <w:rsid w:val="007E1BCA"/>
    <w:rsid w:val="007E1D0C"/>
    <w:rsid w:val="007E2341"/>
    <w:rsid w:val="007E2E52"/>
    <w:rsid w:val="007E3E07"/>
    <w:rsid w:val="007E4AC6"/>
    <w:rsid w:val="007E53E0"/>
    <w:rsid w:val="007E594E"/>
    <w:rsid w:val="007E6033"/>
    <w:rsid w:val="007F02ED"/>
    <w:rsid w:val="007F0318"/>
    <w:rsid w:val="007F1557"/>
    <w:rsid w:val="007F1A9B"/>
    <w:rsid w:val="007F2007"/>
    <w:rsid w:val="007F21C7"/>
    <w:rsid w:val="007F227D"/>
    <w:rsid w:val="007F298F"/>
    <w:rsid w:val="007F2C24"/>
    <w:rsid w:val="007F48E1"/>
    <w:rsid w:val="007F496E"/>
    <w:rsid w:val="007F4A21"/>
    <w:rsid w:val="007F4BB7"/>
    <w:rsid w:val="007F5144"/>
    <w:rsid w:val="007F5DC1"/>
    <w:rsid w:val="007F79A5"/>
    <w:rsid w:val="007F7AB5"/>
    <w:rsid w:val="0080042C"/>
    <w:rsid w:val="00800671"/>
    <w:rsid w:val="008008FF"/>
    <w:rsid w:val="0080179F"/>
    <w:rsid w:val="00802789"/>
    <w:rsid w:val="008028FF"/>
    <w:rsid w:val="00803532"/>
    <w:rsid w:val="00803893"/>
    <w:rsid w:val="008039EC"/>
    <w:rsid w:val="00803E81"/>
    <w:rsid w:val="008045B0"/>
    <w:rsid w:val="008065EE"/>
    <w:rsid w:val="00806871"/>
    <w:rsid w:val="0080711E"/>
    <w:rsid w:val="0080712E"/>
    <w:rsid w:val="00807D0A"/>
    <w:rsid w:val="00810649"/>
    <w:rsid w:val="00810971"/>
    <w:rsid w:val="008109E2"/>
    <w:rsid w:val="0081113B"/>
    <w:rsid w:val="00811DB5"/>
    <w:rsid w:val="0081231C"/>
    <w:rsid w:val="00812DEF"/>
    <w:rsid w:val="00813049"/>
    <w:rsid w:val="00813DDB"/>
    <w:rsid w:val="00814951"/>
    <w:rsid w:val="00814D2A"/>
    <w:rsid w:val="008160D7"/>
    <w:rsid w:val="008162C6"/>
    <w:rsid w:val="00817E0D"/>
    <w:rsid w:val="008206A0"/>
    <w:rsid w:val="008213B1"/>
    <w:rsid w:val="00821616"/>
    <w:rsid w:val="00821F0D"/>
    <w:rsid w:val="008222A8"/>
    <w:rsid w:val="00822789"/>
    <w:rsid w:val="00822A2E"/>
    <w:rsid w:val="00823187"/>
    <w:rsid w:val="0082344B"/>
    <w:rsid w:val="008239CE"/>
    <w:rsid w:val="008240D8"/>
    <w:rsid w:val="008251E8"/>
    <w:rsid w:val="00825640"/>
    <w:rsid w:val="00825C03"/>
    <w:rsid w:val="00825F43"/>
    <w:rsid w:val="00827022"/>
    <w:rsid w:val="00827AD0"/>
    <w:rsid w:val="008301BE"/>
    <w:rsid w:val="008307B8"/>
    <w:rsid w:val="00830CDE"/>
    <w:rsid w:val="008314F4"/>
    <w:rsid w:val="00831514"/>
    <w:rsid w:val="00832B55"/>
    <w:rsid w:val="00832DC4"/>
    <w:rsid w:val="0083571C"/>
    <w:rsid w:val="00835BBD"/>
    <w:rsid w:val="00835E3F"/>
    <w:rsid w:val="0083686A"/>
    <w:rsid w:val="00837793"/>
    <w:rsid w:val="00841526"/>
    <w:rsid w:val="0084159B"/>
    <w:rsid w:val="00841C50"/>
    <w:rsid w:val="00842554"/>
    <w:rsid w:val="008428B8"/>
    <w:rsid w:val="00843955"/>
    <w:rsid w:val="00844087"/>
    <w:rsid w:val="00844C31"/>
    <w:rsid w:val="00852F0C"/>
    <w:rsid w:val="008530C8"/>
    <w:rsid w:val="0085509F"/>
    <w:rsid w:val="00856C28"/>
    <w:rsid w:val="00856E1B"/>
    <w:rsid w:val="00856E82"/>
    <w:rsid w:val="00857206"/>
    <w:rsid w:val="00862C10"/>
    <w:rsid w:val="00862D26"/>
    <w:rsid w:val="00862D95"/>
    <w:rsid w:val="0086423C"/>
    <w:rsid w:val="0086509F"/>
    <w:rsid w:val="00865CE2"/>
    <w:rsid w:val="00865D45"/>
    <w:rsid w:val="00866301"/>
    <w:rsid w:val="008672D7"/>
    <w:rsid w:val="008673DC"/>
    <w:rsid w:val="008674AC"/>
    <w:rsid w:val="008676A5"/>
    <w:rsid w:val="00870146"/>
    <w:rsid w:val="008702FF"/>
    <w:rsid w:val="0087085C"/>
    <w:rsid w:val="008708DE"/>
    <w:rsid w:val="00870E20"/>
    <w:rsid w:val="00870EB2"/>
    <w:rsid w:val="00871445"/>
    <w:rsid w:val="008715CD"/>
    <w:rsid w:val="0087166E"/>
    <w:rsid w:val="00871988"/>
    <w:rsid w:val="00871A96"/>
    <w:rsid w:val="00871BE7"/>
    <w:rsid w:val="00871C07"/>
    <w:rsid w:val="0087229E"/>
    <w:rsid w:val="0087262F"/>
    <w:rsid w:val="00873866"/>
    <w:rsid w:val="008738D3"/>
    <w:rsid w:val="00873B92"/>
    <w:rsid w:val="00873C49"/>
    <w:rsid w:val="0087448E"/>
    <w:rsid w:val="008750B1"/>
    <w:rsid w:val="0087535F"/>
    <w:rsid w:val="008763AF"/>
    <w:rsid w:val="00877310"/>
    <w:rsid w:val="00877C7C"/>
    <w:rsid w:val="00877E39"/>
    <w:rsid w:val="00877E9C"/>
    <w:rsid w:val="00877EEF"/>
    <w:rsid w:val="00880DAD"/>
    <w:rsid w:val="00881252"/>
    <w:rsid w:val="00881441"/>
    <w:rsid w:val="00883041"/>
    <w:rsid w:val="008831E0"/>
    <w:rsid w:val="0088326D"/>
    <w:rsid w:val="0088466C"/>
    <w:rsid w:val="00884AF2"/>
    <w:rsid w:val="00884D83"/>
    <w:rsid w:val="00884DCD"/>
    <w:rsid w:val="00886EBF"/>
    <w:rsid w:val="008876F1"/>
    <w:rsid w:val="00887F27"/>
    <w:rsid w:val="008901A4"/>
    <w:rsid w:val="00890A36"/>
    <w:rsid w:val="00890E0C"/>
    <w:rsid w:val="00891B08"/>
    <w:rsid w:val="00891E6A"/>
    <w:rsid w:val="008920E5"/>
    <w:rsid w:val="00892230"/>
    <w:rsid w:val="008941DB"/>
    <w:rsid w:val="00894C40"/>
    <w:rsid w:val="00895348"/>
    <w:rsid w:val="00895C17"/>
    <w:rsid w:val="008963C2"/>
    <w:rsid w:val="008967F9"/>
    <w:rsid w:val="00897413"/>
    <w:rsid w:val="00897442"/>
    <w:rsid w:val="00897A33"/>
    <w:rsid w:val="00897D88"/>
    <w:rsid w:val="008A0292"/>
    <w:rsid w:val="008A09B0"/>
    <w:rsid w:val="008A0F7C"/>
    <w:rsid w:val="008A1029"/>
    <w:rsid w:val="008A132D"/>
    <w:rsid w:val="008A1CC6"/>
    <w:rsid w:val="008A2225"/>
    <w:rsid w:val="008A2AA1"/>
    <w:rsid w:val="008A2F6F"/>
    <w:rsid w:val="008A4403"/>
    <w:rsid w:val="008A51A9"/>
    <w:rsid w:val="008A598C"/>
    <w:rsid w:val="008A5BB9"/>
    <w:rsid w:val="008A5DA4"/>
    <w:rsid w:val="008A5EEA"/>
    <w:rsid w:val="008A623C"/>
    <w:rsid w:val="008A690F"/>
    <w:rsid w:val="008A726C"/>
    <w:rsid w:val="008B0A39"/>
    <w:rsid w:val="008B1A6F"/>
    <w:rsid w:val="008B22FF"/>
    <w:rsid w:val="008B2569"/>
    <w:rsid w:val="008B2728"/>
    <w:rsid w:val="008B2871"/>
    <w:rsid w:val="008B3DA4"/>
    <w:rsid w:val="008B3F92"/>
    <w:rsid w:val="008B404D"/>
    <w:rsid w:val="008B4CCB"/>
    <w:rsid w:val="008B5372"/>
    <w:rsid w:val="008B5E31"/>
    <w:rsid w:val="008B66FD"/>
    <w:rsid w:val="008C064D"/>
    <w:rsid w:val="008C104F"/>
    <w:rsid w:val="008C1987"/>
    <w:rsid w:val="008C1E9B"/>
    <w:rsid w:val="008C231F"/>
    <w:rsid w:val="008C2342"/>
    <w:rsid w:val="008C2432"/>
    <w:rsid w:val="008C285D"/>
    <w:rsid w:val="008C2B1D"/>
    <w:rsid w:val="008C464A"/>
    <w:rsid w:val="008C4E9D"/>
    <w:rsid w:val="008C5C4F"/>
    <w:rsid w:val="008C6349"/>
    <w:rsid w:val="008C672F"/>
    <w:rsid w:val="008C6881"/>
    <w:rsid w:val="008C6928"/>
    <w:rsid w:val="008C6A7E"/>
    <w:rsid w:val="008C6AF2"/>
    <w:rsid w:val="008C6E0B"/>
    <w:rsid w:val="008C74B6"/>
    <w:rsid w:val="008C75A8"/>
    <w:rsid w:val="008D088B"/>
    <w:rsid w:val="008D1638"/>
    <w:rsid w:val="008D1B2A"/>
    <w:rsid w:val="008D21A2"/>
    <w:rsid w:val="008D2204"/>
    <w:rsid w:val="008D2339"/>
    <w:rsid w:val="008D3DB0"/>
    <w:rsid w:val="008D4E69"/>
    <w:rsid w:val="008D59EA"/>
    <w:rsid w:val="008D659C"/>
    <w:rsid w:val="008D6B00"/>
    <w:rsid w:val="008D79CF"/>
    <w:rsid w:val="008E0AC4"/>
    <w:rsid w:val="008E18A0"/>
    <w:rsid w:val="008E29F1"/>
    <w:rsid w:val="008E2AB5"/>
    <w:rsid w:val="008E3794"/>
    <w:rsid w:val="008E37D1"/>
    <w:rsid w:val="008E3937"/>
    <w:rsid w:val="008E3A7B"/>
    <w:rsid w:val="008E3D65"/>
    <w:rsid w:val="008E45F0"/>
    <w:rsid w:val="008E45FB"/>
    <w:rsid w:val="008E4B75"/>
    <w:rsid w:val="008E5191"/>
    <w:rsid w:val="008E51A4"/>
    <w:rsid w:val="008E54D6"/>
    <w:rsid w:val="008E57AA"/>
    <w:rsid w:val="008F0E99"/>
    <w:rsid w:val="008F1453"/>
    <w:rsid w:val="008F2409"/>
    <w:rsid w:val="008F2A20"/>
    <w:rsid w:val="008F4FAB"/>
    <w:rsid w:val="008F50FC"/>
    <w:rsid w:val="008F5158"/>
    <w:rsid w:val="008F558B"/>
    <w:rsid w:val="008F6082"/>
    <w:rsid w:val="008F67C4"/>
    <w:rsid w:val="008F6853"/>
    <w:rsid w:val="008F6DC1"/>
    <w:rsid w:val="00900CC6"/>
    <w:rsid w:val="0090122B"/>
    <w:rsid w:val="00901FBE"/>
    <w:rsid w:val="0090279F"/>
    <w:rsid w:val="00902D01"/>
    <w:rsid w:val="009045B7"/>
    <w:rsid w:val="00905030"/>
    <w:rsid w:val="009050F6"/>
    <w:rsid w:val="00905476"/>
    <w:rsid w:val="00905EDD"/>
    <w:rsid w:val="00906347"/>
    <w:rsid w:val="009063CD"/>
    <w:rsid w:val="00906E65"/>
    <w:rsid w:val="009114A4"/>
    <w:rsid w:val="00911ACD"/>
    <w:rsid w:val="00911B07"/>
    <w:rsid w:val="00911C56"/>
    <w:rsid w:val="00912455"/>
    <w:rsid w:val="009125A6"/>
    <w:rsid w:val="00912DBB"/>
    <w:rsid w:val="009134E5"/>
    <w:rsid w:val="00913C75"/>
    <w:rsid w:val="00914372"/>
    <w:rsid w:val="0091593A"/>
    <w:rsid w:val="00915C3C"/>
    <w:rsid w:val="00916965"/>
    <w:rsid w:val="0091791D"/>
    <w:rsid w:val="00917ED4"/>
    <w:rsid w:val="009202FD"/>
    <w:rsid w:val="00920FEB"/>
    <w:rsid w:val="00921557"/>
    <w:rsid w:val="00921DD8"/>
    <w:rsid w:val="00921FE8"/>
    <w:rsid w:val="009227BF"/>
    <w:rsid w:val="00922B28"/>
    <w:rsid w:val="00922BDB"/>
    <w:rsid w:val="00923546"/>
    <w:rsid w:val="009241D5"/>
    <w:rsid w:val="00924264"/>
    <w:rsid w:val="00924C4C"/>
    <w:rsid w:val="00925D9D"/>
    <w:rsid w:val="0092610F"/>
    <w:rsid w:val="0092706E"/>
    <w:rsid w:val="009278C1"/>
    <w:rsid w:val="00931446"/>
    <w:rsid w:val="0093199A"/>
    <w:rsid w:val="0093274F"/>
    <w:rsid w:val="00933A53"/>
    <w:rsid w:val="00933AB4"/>
    <w:rsid w:val="00933FA4"/>
    <w:rsid w:val="00937A0D"/>
    <w:rsid w:val="009405ED"/>
    <w:rsid w:val="009407F8"/>
    <w:rsid w:val="0094157B"/>
    <w:rsid w:val="00941BF9"/>
    <w:rsid w:val="00941CED"/>
    <w:rsid w:val="0094211C"/>
    <w:rsid w:val="0094246D"/>
    <w:rsid w:val="009428D2"/>
    <w:rsid w:val="00942C5A"/>
    <w:rsid w:val="009430DF"/>
    <w:rsid w:val="0094368E"/>
    <w:rsid w:val="00943886"/>
    <w:rsid w:val="00943A27"/>
    <w:rsid w:val="00945063"/>
    <w:rsid w:val="00945632"/>
    <w:rsid w:val="009457A1"/>
    <w:rsid w:val="009459B0"/>
    <w:rsid w:val="00945F35"/>
    <w:rsid w:val="00946517"/>
    <w:rsid w:val="0094652D"/>
    <w:rsid w:val="00946821"/>
    <w:rsid w:val="00946A9E"/>
    <w:rsid w:val="009477F7"/>
    <w:rsid w:val="00947954"/>
    <w:rsid w:val="00947A15"/>
    <w:rsid w:val="00947A8D"/>
    <w:rsid w:val="00947D3B"/>
    <w:rsid w:val="00950714"/>
    <w:rsid w:val="00950F98"/>
    <w:rsid w:val="009519EB"/>
    <w:rsid w:val="00951E61"/>
    <w:rsid w:val="00951E6A"/>
    <w:rsid w:val="00952C5E"/>
    <w:rsid w:val="00953A09"/>
    <w:rsid w:val="00953D1A"/>
    <w:rsid w:val="00954BCF"/>
    <w:rsid w:val="00954F76"/>
    <w:rsid w:val="0095501A"/>
    <w:rsid w:val="009551A3"/>
    <w:rsid w:val="00955AB2"/>
    <w:rsid w:val="00956734"/>
    <w:rsid w:val="00956B64"/>
    <w:rsid w:val="00956C16"/>
    <w:rsid w:val="00956ED1"/>
    <w:rsid w:val="00957047"/>
    <w:rsid w:val="00957592"/>
    <w:rsid w:val="00957916"/>
    <w:rsid w:val="00957A6A"/>
    <w:rsid w:val="00961523"/>
    <w:rsid w:val="00961E5A"/>
    <w:rsid w:val="00962697"/>
    <w:rsid w:val="00963971"/>
    <w:rsid w:val="009648F6"/>
    <w:rsid w:val="00964B2D"/>
    <w:rsid w:val="009655DC"/>
    <w:rsid w:val="00966029"/>
    <w:rsid w:val="009670B3"/>
    <w:rsid w:val="00967D34"/>
    <w:rsid w:val="0097034F"/>
    <w:rsid w:val="0097049E"/>
    <w:rsid w:val="0097085D"/>
    <w:rsid w:val="00970930"/>
    <w:rsid w:val="00970C1D"/>
    <w:rsid w:val="00972ED6"/>
    <w:rsid w:val="00973A1A"/>
    <w:rsid w:val="00974370"/>
    <w:rsid w:val="00974E76"/>
    <w:rsid w:val="00974FD3"/>
    <w:rsid w:val="00975AA9"/>
    <w:rsid w:val="00977002"/>
    <w:rsid w:val="00977467"/>
    <w:rsid w:val="009776C0"/>
    <w:rsid w:val="00977F0E"/>
    <w:rsid w:val="00980DAF"/>
    <w:rsid w:val="00981E09"/>
    <w:rsid w:val="00982275"/>
    <w:rsid w:val="00982B50"/>
    <w:rsid w:val="009831B0"/>
    <w:rsid w:val="009860E8"/>
    <w:rsid w:val="0098610E"/>
    <w:rsid w:val="009872B1"/>
    <w:rsid w:val="00987A1A"/>
    <w:rsid w:val="00987EB0"/>
    <w:rsid w:val="009903FF"/>
    <w:rsid w:val="00990E98"/>
    <w:rsid w:val="009912D7"/>
    <w:rsid w:val="00991744"/>
    <w:rsid w:val="00991F4B"/>
    <w:rsid w:val="0099209D"/>
    <w:rsid w:val="0099211D"/>
    <w:rsid w:val="00994549"/>
    <w:rsid w:val="00995608"/>
    <w:rsid w:val="00995893"/>
    <w:rsid w:val="009962F3"/>
    <w:rsid w:val="00996460"/>
    <w:rsid w:val="0099792D"/>
    <w:rsid w:val="00997C81"/>
    <w:rsid w:val="009A018C"/>
    <w:rsid w:val="009A109C"/>
    <w:rsid w:val="009A1978"/>
    <w:rsid w:val="009A2855"/>
    <w:rsid w:val="009A362A"/>
    <w:rsid w:val="009A65FF"/>
    <w:rsid w:val="009A69B2"/>
    <w:rsid w:val="009A7781"/>
    <w:rsid w:val="009A7836"/>
    <w:rsid w:val="009B0203"/>
    <w:rsid w:val="009B058F"/>
    <w:rsid w:val="009B0617"/>
    <w:rsid w:val="009B0A2F"/>
    <w:rsid w:val="009B2A12"/>
    <w:rsid w:val="009B3140"/>
    <w:rsid w:val="009B3788"/>
    <w:rsid w:val="009B405E"/>
    <w:rsid w:val="009B46B7"/>
    <w:rsid w:val="009B4A73"/>
    <w:rsid w:val="009B4C5D"/>
    <w:rsid w:val="009B5532"/>
    <w:rsid w:val="009B5ECA"/>
    <w:rsid w:val="009B6400"/>
    <w:rsid w:val="009B6716"/>
    <w:rsid w:val="009B6B7C"/>
    <w:rsid w:val="009B6C9F"/>
    <w:rsid w:val="009B7202"/>
    <w:rsid w:val="009B757D"/>
    <w:rsid w:val="009B7FE6"/>
    <w:rsid w:val="009C048A"/>
    <w:rsid w:val="009C0903"/>
    <w:rsid w:val="009C17AE"/>
    <w:rsid w:val="009C195F"/>
    <w:rsid w:val="009C2A9F"/>
    <w:rsid w:val="009C364E"/>
    <w:rsid w:val="009C3D06"/>
    <w:rsid w:val="009C41E2"/>
    <w:rsid w:val="009C4A8D"/>
    <w:rsid w:val="009C514A"/>
    <w:rsid w:val="009C5C17"/>
    <w:rsid w:val="009C7038"/>
    <w:rsid w:val="009D015D"/>
    <w:rsid w:val="009D0A67"/>
    <w:rsid w:val="009D10F1"/>
    <w:rsid w:val="009D233C"/>
    <w:rsid w:val="009D2471"/>
    <w:rsid w:val="009D3031"/>
    <w:rsid w:val="009D329A"/>
    <w:rsid w:val="009D3501"/>
    <w:rsid w:val="009D5A7B"/>
    <w:rsid w:val="009D649E"/>
    <w:rsid w:val="009D6C9C"/>
    <w:rsid w:val="009E014E"/>
    <w:rsid w:val="009E0432"/>
    <w:rsid w:val="009E0E35"/>
    <w:rsid w:val="009E1021"/>
    <w:rsid w:val="009E153E"/>
    <w:rsid w:val="009E1AEA"/>
    <w:rsid w:val="009E4350"/>
    <w:rsid w:val="009E5135"/>
    <w:rsid w:val="009E657D"/>
    <w:rsid w:val="009E669F"/>
    <w:rsid w:val="009E6C92"/>
    <w:rsid w:val="009E7486"/>
    <w:rsid w:val="009E7DD0"/>
    <w:rsid w:val="009F004B"/>
    <w:rsid w:val="009F0634"/>
    <w:rsid w:val="009F0927"/>
    <w:rsid w:val="009F0C6A"/>
    <w:rsid w:val="009F156B"/>
    <w:rsid w:val="009F3559"/>
    <w:rsid w:val="009F3797"/>
    <w:rsid w:val="009F3B45"/>
    <w:rsid w:val="009F3BD1"/>
    <w:rsid w:val="009F4240"/>
    <w:rsid w:val="009F46CB"/>
    <w:rsid w:val="009F5241"/>
    <w:rsid w:val="009F6B8E"/>
    <w:rsid w:val="009F7087"/>
    <w:rsid w:val="009F708F"/>
    <w:rsid w:val="009F78FD"/>
    <w:rsid w:val="00A00916"/>
    <w:rsid w:val="00A00983"/>
    <w:rsid w:val="00A01B66"/>
    <w:rsid w:val="00A02816"/>
    <w:rsid w:val="00A028A2"/>
    <w:rsid w:val="00A02ED8"/>
    <w:rsid w:val="00A031D9"/>
    <w:rsid w:val="00A03212"/>
    <w:rsid w:val="00A03D18"/>
    <w:rsid w:val="00A043AE"/>
    <w:rsid w:val="00A04560"/>
    <w:rsid w:val="00A04D1C"/>
    <w:rsid w:val="00A054F6"/>
    <w:rsid w:val="00A059FE"/>
    <w:rsid w:val="00A05F22"/>
    <w:rsid w:val="00A06781"/>
    <w:rsid w:val="00A06AF1"/>
    <w:rsid w:val="00A073E0"/>
    <w:rsid w:val="00A076F3"/>
    <w:rsid w:val="00A078C8"/>
    <w:rsid w:val="00A07CDB"/>
    <w:rsid w:val="00A10D08"/>
    <w:rsid w:val="00A1146F"/>
    <w:rsid w:val="00A1216A"/>
    <w:rsid w:val="00A125D1"/>
    <w:rsid w:val="00A132F3"/>
    <w:rsid w:val="00A14258"/>
    <w:rsid w:val="00A15190"/>
    <w:rsid w:val="00A1589D"/>
    <w:rsid w:val="00A16377"/>
    <w:rsid w:val="00A17012"/>
    <w:rsid w:val="00A20DAA"/>
    <w:rsid w:val="00A20DEC"/>
    <w:rsid w:val="00A22247"/>
    <w:rsid w:val="00A225F5"/>
    <w:rsid w:val="00A22D2A"/>
    <w:rsid w:val="00A22DAA"/>
    <w:rsid w:val="00A24527"/>
    <w:rsid w:val="00A24AB8"/>
    <w:rsid w:val="00A24FD1"/>
    <w:rsid w:val="00A25273"/>
    <w:rsid w:val="00A25408"/>
    <w:rsid w:val="00A2600A"/>
    <w:rsid w:val="00A27990"/>
    <w:rsid w:val="00A27AE1"/>
    <w:rsid w:val="00A30AA0"/>
    <w:rsid w:val="00A30AE7"/>
    <w:rsid w:val="00A31764"/>
    <w:rsid w:val="00A3181B"/>
    <w:rsid w:val="00A3197C"/>
    <w:rsid w:val="00A31ECD"/>
    <w:rsid w:val="00A32004"/>
    <w:rsid w:val="00A32127"/>
    <w:rsid w:val="00A3223F"/>
    <w:rsid w:val="00A328C1"/>
    <w:rsid w:val="00A329FE"/>
    <w:rsid w:val="00A32A6F"/>
    <w:rsid w:val="00A32E2C"/>
    <w:rsid w:val="00A33058"/>
    <w:rsid w:val="00A34340"/>
    <w:rsid w:val="00A34BA7"/>
    <w:rsid w:val="00A34E38"/>
    <w:rsid w:val="00A35922"/>
    <w:rsid w:val="00A3674C"/>
    <w:rsid w:val="00A37A7E"/>
    <w:rsid w:val="00A37CCB"/>
    <w:rsid w:val="00A37EA5"/>
    <w:rsid w:val="00A4077B"/>
    <w:rsid w:val="00A41D3D"/>
    <w:rsid w:val="00A41E7D"/>
    <w:rsid w:val="00A4214D"/>
    <w:rsid w:val="00A42203"/>
    <w:rsid w:val="00A428A8"/>
    <w:rsid w:val="00A432D2"/>
    <w:rsid w:val="00A438DD"/>
    <w:rsid w:val="00A448DE"/>
    <w:rsid w:val="00A44FA0"/>
    <w:rsid w:val="00A45092"/>
    <w:rsid w:val="00A4710E"/>
    <w:rsid w:val="00A47B35"/>
    <w:rsid w:val="00A47BC9"/>
    <w:rsid w:val="00A47C91"/>
    <w:rsid w:val="00A504B6"/>
    <w:rsid w:val="00A5057A"/>
    <w:rsid w:val="00A516EB"/>
    <w:rsid w:val="00A5171D"/>
    <w:rsid w:val="00A51BC8"/>
    <w:rsid w:val="00A51C7B"/>
    <w:rsid w:val="00A52381"/>
    <w:rsid w:val="00A5240A"/>
    <w:rsid w:val="00A52957"/>
    <w:rsid w:val="00A52BFB"/>
    <w:rsid w:val="00A53962"/>
    <w:rsid w:val="00A53FF4"/>
    <w:rsid w:val="00A5464F"/>
    <w:rsid w:val="00A54C29"/>
    <w:rsid w:val="00A54C72"/>
    <w:rsid w:val="00A55147"/>
    <w:rsid w:val="00A559F9"/>
    <w:rsid w:val="00A55CE5"/>
    <w:rsid w:val="00A55FC2"/>
    <w:rsid w:val="00A56C27"/>
    <w:rsid w:val="00A61080"/>
    <w:rsid w:val="00A6133A"/>
    <w:rsid w:val="00A627F7"/>
    <w:rsid w:val="00A62895"/>
    <w:rsid w:val="00A62C6B"/>
    <w:rsid w:val="00A62CF1"/>
    <w:rsid w:val="00A633B0"/>
    <w:rsid w:val="00A63468"/>
    <w:rsid w:val="00A63B0A"/>
    <w:rsid w:val="00A64FBB"/>
    <w:rsid w:val="00A6782F"/>
    <w:rsid w:val="00A67E42"/>
    <w:rsid w:val="00A7155F"/>
    <w:rsid w:val="00A71813"/>
    <w:rsid w:val="00A7258B"/>
    <w:rsid w:val="00A72D0C"/>
    <w:rsid w:val="00A730CF"/>
    <w:rsid w:val="00A730FC"/>
    <w:rsid w:val="00A73A53"/>
    <w:rsid w:val="00A741C4"/>
    <w:rsid w:val="00A74210"/>
    <w:rsid w:val="00A74489"/>
    <w:rsid w:val="00A74A8A"/>
    <w:rsid w:val="00A76A86"/>
    <w:rsid w:val="00A76B7F"/>
    <w:rsid w:val="00A770DB"/>
    <w:rsid w:val="00A77641"/>
    <w:rsid w:val="00A7770E"/>
    <w:rsid w:val="00A77D73"/>
    <w:rsid w:val="00A80590"/>
    <w:rsid w:val="00A80640"/>
    <w:rsid w:val="00A80C38"/>
    <w:rsid w:val="00A810EB"/>
    <w:rsid w:val="00A81509"/>
    <w:rsid w:val="00A8164B"/>
    <w:rsid w:val="00A81F8B"/>
    <w:rsid w:val="00A82128"/>
    <w:rsid w:val="00A822C1"/>
    <w:rsid w:val="00A823A6"/>
    <w:rsid w:val="00A8246D"/>
    <w:rsid w:val="00A8277B"/>
    <w:rsid w:val="00A8361E"/>
    <w:rsid w:val="00A83C9E"/>
    <w:rsid w:val="00A84023"/>
    <w:rsid w:val="00A8439D"/>
    <w:rsid w:val="00A84E45"/>
    <w:rsid w:val="00A8562E"/>
    <w:rsid w:val="00A85AE5"/>
    <w:rsid w:val="00A860D8"/>
    <w:rsid w:val="00A86C85"/>
    <w:rsid w:val="00A86DE3"/>
    <w:rsid w:val="00A87148"/>
    <w:rsid w:val="00A87529"/>
    <w:rsid w:val="00A87A71"/>
    <w:rsid w:val="00A87B85"/>
    <w:rsid w:val="00A87EB7"/>
    <w:rsid w:val="00A90772"/>
    <w:rsid w:val="00A90D65"/>
    <w:rsid w:val="00A90D6A"/>
    <w:rsid w:val="00A90E03"/>
    <w:rsid w:val="00A9218A"/>
    <w:rsid w:val="00A92274"/>
    <w:rsid w:val="00A924C7"/>
    <w:rsid w:val="00A925D5"/>
    <w:rsid w:val="00A93713"/>
    <w:rsid w:val="00A945F6"/>
    <w:rsid w:val="00A94829"/>
    <w:rsid w:val="00A94D2B"/>
    <w:rsid w:val="00A953AA"/>
    <w:rsid w:val="00A96881"/>
    <w:rsid w:val="00AA0813"/>
    <w:rsid w:val="00AA0FA2"/>
    <w:rsid w:val="00AA1CE7"/>
    <w:rsid w:val="00AA399C"/>
    <w:rsid w:val="00AA43C5"/>
    <w:rsid w:val="00AA440C"/>
    <w:rsid w:val="00AA4B8E"/>
    <w:rsid w:val="00AA5E5B"/>
    <w:rsid w:val="00AA67C7"/>
    <w:rsid w:val="00AA7296"/>
    <w:rsid w:val="00AA7735"/>
    <w:rsid w:val="00AB059B"/>
    <w:rsid w:val="00AB0926"/>
    <w:rsid w:val="00AB11E3"/>
    <w:rsid w:val="00AB1A26"/>
    <w:rsid w:val="00AB1A77"/>
    <w:rsid w:val="00AB1E55"/>
    <w:rsid w:val="00AB2657"/>
    <w:rsid w:val="00AB2928"/>
    <w:rsid w:val="00AB3483"/>
    <w:rsid w:val="00AB4AF1"/>
    <w:rsid w:val="00AB4B53"/>
    <w:rsid w:val="00AB5430"/>
    <w:rsid w:val="00AB5D89"/>
    <w:rsid w:val="00AB6BCD"/>
    <w:rsid w:val="00AB7020"/>
    <w:rsid w:val="00AC09B4"/>
    <w:rsid w:val="00AC0E1A"/>
    <w:rsid w:val="00AC1DBC"/>
    <w:rsid w:val="00AC203A"/>
    <w:rsid w:val="00AC256C"/>
    <w:rsid w:val="00AC31A0"/>
    <w:rsid w:val="00AC3A16"/>
    <w:rsid w:val="00AC3B43"/>
    <w:rsid w:val="00AC4E2C"/>
    <w:rsid w:val="00AC560E"/>
    <w:rsid w:val="00AC704D"/>
    <w:rsid w:val="00AC7508"/>
    <w:rsid w:val="00AC7AC4"/>
    <w:rsid w:val="00AD0DFF"/>
    <w:rsid w:val="00AD0E51"/>
    <w:rsid w:val="00AD1315"/>
    <w:rsid w:val="00AD1AD6"/>
    <w:rsid w:val="00AD1D11"/>
    <w:rsid w:val="00AD1F64"/>
    <w:rsid w:val="00AD20D3"/>
    <w:rsid w:val="00AD2415"/>
    <w:rsid w:val="00AD2AE4"/>
    <w:rsid w:val="00AD380F"/>
    <w:rsid w:val="00AD5968"/>
    <w:rsid w:val="00AD65E6"/>
    <w:rsid w:val="00AD6CA4"/>
    <w:rsid w:val="00AD701C"/>
    <w:rsid w:val="00AD762F"/>
    <w:rsid w:val="00AD7E43"/>
    <w:rsid w:val="00AE0566"/>
    <w:rsid w:val="00AE07DF"/>
    <w:rsid w:val="00AE08B4"/>
    <w:rsid w:val="00AE0DB2"/>
    <w:rsid w:val="00AE18D3"/>
    <w:rsid w:val="00AE1A1D"/>
    <w:rsid w:val="00AE2737"/>
    <w:rsid w:val="00AE28C8"/>
    <w:rsid w:val="00AE361E"/>
    <w:rsid w:val="00AE3C76"/>
    <w:rsid w:val="00AE3FB3"/>
    <w:rsid w:val="00AE45E5"/>
    <w:rsid w:val="00AE4932"/>
    <w:rsid w:val="00AE4A8F"/>
    <w:rsid w:val="00AE56AF"/>
    <w:rsid w:val="00AE6124"/>
    <w:rsid w:val="00AE6178"/>
    <w:rsid w:val="00AE687A"/>
    <w:rsid w:val="00AE6BC1"/>
    <w:rsid w:val="00AE7D53"/>
    <w:rsid w:val="00AF1044"/>
    <w:rsid w:val="00AF2B0A"/>
    <w:rsid w:val="00AF2BC6"/>
    <w:rsid w:val="00AF2C0F"/>
    <w:rsid w:val="00AF35EB"/>
    <w:rsid w:val="00AF3FCA"/>
    <w:rsid w:val="00AF4167"/>
    <w:rsid w:val="00AF530C"/>
    <w:rsid w:val="00AF5CA9"/>
    <w:rsid w:val="00AF78B2"/>
    <w:rsid w:val="00B00334"/>
    <w:rsid w:val="00B0082C"/>
    <w:rsid w:val="00B012E0"/>
    <w:rsid w:val="00B01622"/>
    <w:rsid w:val="00B01AFE"/>
    <w:rsid w:val="00B02763"/>
    <w:rsid w:val="00B0500C"/>
    <w:rsid w:val="00B0505A"/>
    <w:rsid w:val="00B053AB"/>
    <w:rsid w:val="00B06033"/>
    <w:rsid w:val="00B0662F"/>
    <w:rsid w:val="00B07BF1"/>
    <w:rsid w:val="00B10182"/>
    <w:rsid w:val="00B10295"/>
    <w:rsid w:val="00B1125D"/>
    <w:rsid w:val="00B1167D"/>
    <w:rsid w:val="00B128B4"/>
    <w:rsid w:val="00B129C5"/>
    <w:rsid w:val="00B12CCB"/>
    <w:rsid w:val="00B131BE"/>
    <w:rsid w:val="00B145A5"/>
    <w:rsid w:val="00B145C2"/>
    <w:rsid w:val="00B1495A"/>
    <w:rsid w:val="00B14B40"/>
    <w:rsid w:val="00B165A2"/>
    <w:rsid w:val="00B16CE1"/>
    <w:rsid w:val="00B16FB1"/>
    <w:rsid w:val="00B21051"/>
    <w:rsid w:val="00B2125F"/>
    <w:rsid w:val="00B2206F"/>
    <w:rsid w:val="00B24A3B"/>
    <w:rsid w:val="00B25128"/>
    <w:rsid w:val="00B26344"/>
    <w:rsid w:val="00B26B2D"/>
    <w:rsid w:val="00B312D9"/>
    <w:rsid w:val="00B31BF1"/>
    <w:rsid w:val="00B31F2C"/>
    <w:rsid w:val="00B32443"/>
    <w:rsid w:val="00B32D68"/>
    <w:rsid w:val="00B33492"/>
    <w:rsid w:val="00B338B6"/>
    <w:rsid w:val="00B33DD0"/>
    <w:rsid w:val="00B33FD8"/>
    <w:rsid w:val="00B341CE"/>
    <w:rsid w:val="00B34637"/>
    <w:rsid w:val="00B34B6B"/>
    <w:rsid w:val="00B351CA"/>
    <w:rsid w:val="00B354A7"/>
    <w:rsid w:val="00B35C46"/>
    <w:rsid w:val="00B364B1"/>
    <w:rsid w:val="00B36615"/>
    <w:rsid w:val="00B36E60"/>
    <w:rsid w:val="00B36FC0"/>
    <w:rsid w:val="00B373CB"/>
    <w:rsid w:val="00B3782E"/>
    <w:rsid w:val="00B37E21"/>
    <w:rsid w:val="00B40A63"/>
    <w:rsid w:val="00B40D65"/>
    <w:rsid w:val="00B41D09"/>
    <w:rsid w:val="00B43089"/>
    <w:rsid w:val="00B43143"/>
    <w:rsid w:val="00B43762"/>
    <w:rsid w:val="00B43CF9"/>
    <w:rsid w:val="00B43D4C"/>
    <w:rsid w:val="00B44CB6"/>
    <w:rsid w:val="00B44FFA"/>
    <w:rsid w:val="00B45036"/>
    <w:rsid w:val="00B47E82"/>
    <w:rsid w:val="00B5014E"/>
    <w:rsid w:val="00B50558"/>
    <w:rsid w:val="00B50796"/>
    <w:rsid w:val="00B50BE7"/>
    <w:rsid w:val="00B5272B"/>
    <w:rsid w:val="00B53D8A"/>
    <w:rsid w:val="00B54702"/>
    <w:rsid w:val="00B54BE7"/>
    <w:rsid w:val="00B561A1"/>
    <w:rsid w:val="00B562B7"/>
    <w:rsid w:val="00B56F76"/>
    <w:rsid w:val="00B5717A"/>
    <w:rsid w:val="00B57291"/>
    <w:rsid w:val="00B57690"/>
    <w:rsid w:val="00B57979"/>
    <w:rsid w:val="00B60AAC"/>
    <w:rsid w:val="00B61CAC"/>
    <w:rsid w:val="00B62402"/>
    <w:rsid w:val="00B627F0"/>
    <w:rsid w:val="00B62AA2"/>
    <w:rsid w:val="00B640F9"/>
    <w:rsid w:val="00B644C0"/>
    <w:rsid w:val="00B646ED"/>
    <w:rsid w:val="00B64C1C"/>
    <w:rsid w:val="00B65A43"/>
    <w:rsid w:val="00B67458"/>
    <w:rsid w:val="00B67695"/>
    <w:rsid w:val="00B67FAA"/>
    <w:rsid w:val="00B703E5"/>
    <w:rsid w:val="00B70D39"/>
    <w:rsid w:val="00B70D9E"/>
    <w:rsid w:val="00B71940"/>
    <w:rsid w:val="00B73E87"/>
    <w:rsid w:val="00B75054"/>
    <w:rsid w:val="00B75964"/>
    <w:rsid w:val="00B75E35"/>
    <w:rsid w:val="00B7655E"/>
    <w:rsid w:val="00B7700C"/>
    <w:rsid w:val="00B8025E"/>
    <w:rsid w:val="00B807A6"/>
    <w:rsid w:val="00B8097C"/>
    <w:rsid w:val="00B809E2"/>
    <w:rsid w:val="00B817A8"/>
    <w:rsid w:val="00B81BF4"/>
    <w:rsid w:val="00B8252F"/>
    <w:rsid w:val="00B8283F"/>
    <w:rsid w:val="00B831DB"/>
    <w:rsid w:val="00B83582"/>
    <w:rsid w:val="00B8393B"/>
    <w:rsid w:val="00B84490"/>
    <w:rsid w:val="00B84560"/>
    <w:rsid w:val="00B85CD4"/>
    <w:rsid w:val="00B85FC2"/>
    <w:rsid w:val="00B87232"/>
    <w:rsid w:val="00B87729"/>
    <w:rsid w:val="00B87DCB"/>
    <w:rsid w:val="00B87DF3"/>
    <w:rsid w:val="00B9065F"/>
    <w:rsid w:val="00B90C96"/>
    <w:rsid w:val="00B91860"/>
    <w:rsid w:val="00B92B80"/>
    <w:rsid w:val="00B942EC"/>
    <w:rsid w:val="00B95383"/>
    <w:rsid w:val="00B953AC"/>
    <w:rsid w:val="00B967CD"/>
    <w:rsid w:val="00B96E8E"/>
    <w:rsid w:val="00B96F96"/>
    <w:rsid w:val="00B97637"/>
    <w:rsid w:val="00BA15CD"/>
    <w:rsid w:val="00BA1ED3"/>
    <w:rsid w:val="00BA2406"/>
    <w:rsid w:val="00BA337E"/>
    <w:rsid w:val="00BA3D48"/>
    <w:rsid w:val="00BA3FA5"/>
    <w:rsid w:val="00BA4286"/>
    <w:rsid w:val="00BA4449"/>
    <w:rsid w:val="00BA4B60"/>
    <w:rsid w:val="00BA5F4F"/>
    <w:rsid w:val="00BA6E29"/>
    <w:rsid w:val="00BA71D8"/>
    <w:rsid w:val="00BA7E5B"/>
    <w:rsid w:val="00BB01A8"/>
    <w:rsid w:val="00BB097F"/>
    <w:rsid w:val="00BB0B16"/>
    <w:rsid w:val="00BB0D6D"/>
    <w:rsid w:val="00BB0F9C"/>
    <w:rsid w:val="00BB197B"/>
    <w:rsid w:val="00BB1B5A"/>
    <w:rsid w:val="00BB1B62"/>
    <w:rsid w:val="00BB2EF0"/>
    <w:rsid w:val="00BB332D"/>
    <w:rsid w:val="00BB3B40"/>
    <w:rsid w:val="00BB3BBA"/>
    <w:rsid w:val="00BB4E2A"/>
    <w:rsid w:val="00BB51AF"/>
    <w:rsid w:val="00BB5793"/>
    <w:rsid w:val="00BB5EE8"/>
    <w:rsid w:val="00BB6092"/>
    <w:rsid w:val="00BB647A"/>
    <w:rsid w:val="00BB66FB"/>
    <w:rsid w:val="00BC0094"/>
    <w:rsid w:val="00BC0500"/>
    <w:rsid w:val="00BC0D8E"/>
    <w:rsid w:val="00BC1922"/>
    <w:rsid w:val="00BC1960"/>
    <w:rsid w:val="00BC1E92"/>
    <w:rsid w:val="00BC205B"/>
    <w:rsid w:val="00BC21F2"/>
    <w:rsid w:val="00BC3492"/>
    <w:rsid w:val="00BC370F"/>
    <w:rsid w:val="00BC38DD"/>
    <w:rsid w:val="00BC5503"/>
    <w:rsid w:val="00BC5662"/>
    <w:rsid w:val="00BD0FCF"/>
    <w:rsid w:val="00BD1353"/>
    <w:rsid w:val="00BD1C80"/>
    <w:rsid w:val="00BD1E04"/>
    <w:rsid w:val="00BD23C7"/>
    <w:rsid w:val="00BD253B"/>
    <w:rsid w:val="00BD25E2"/>
    <w:rsid w:val="00BD2AC8"/>
    <w:rsid w:val="00BD38DD"/>
    <w:rsid w:val="00BD413B"/>
    <w:rsid w:val="00BD5DE1"/>
    <w:rsid w:val="00BD5DE5"/>
    <w:rsid w:val="00BD69F4"/>
    <w:rsid w:val="00BD6B1D"/>
    <w:rsid w:val="00BD7695"/>
    <w:rsid w:val="00BD7897"/>
    <w:rsid w:val="00BD79E4"/>
    <w:rsid w:val="00BD7D01"/>
    <w:rsid w:val="00BE04CA"/>
    <w:rsid w:val="00BE055A"/>
    <w:rsid w:val="00BE08BC"/>
    <w:rsid w:val="00BE08FC"/>
    <w:rsid w:val="00BE10AF"/>
    <w:rsid w:val="00BE14F7"/>
    <w:rsid w:val="00BE1ED0"/>
    <w:rsid w:val="00BE229C"/>
    <w:rsid w:val="00BE23C7"/>
    <w:rsid w:val="00BE300C"/>
    <w:rsid w:val="00BE3266"/>
    <w:rsid w:val="00BE3DC4"/>
    <w:rsid w:val="00BE4AD2"/>
    <w:rsid w:val="00BE57D3"/>
    <w:rsid w:val="00BE65CF"/>
    <w:rsid w:val="00BE706E"/>
    <w:rsid w:val="00BF0588"/>
    <w:rsid w:val="00BF24FF"/>
    <w:rsid w:val="00BF300D"/>
    <w:rsid w:val="00BF3207"/>
    <w:rsid w:val="00BF3730"/>
    <w:rsid w:val="00BF3B3B"/>
    <w:rsid w:val="00BF4BE4"/>
    <w:rsid w:val="00BF4CEA"/>
    <w:rsid w:val="00BF5D08"/>
    <w:rsid w:val="00BF6294"/>
    <w:rsid w:val="00BF62C4"/>
    <w:rsid w:val="00C00588"/>
    <w:rsid w:val="00C01300"/>
    <w:rsid w:val="00C016B8"/>
    <w:rsid w:val="00C02244"/>
    <w:rsid w:val="00C03406"/>
    <w:rsid w:val="00C04185"/>
    <w:rsid w:val="00C0434B"/>
    <w:rsid w:val="00C04CDF"/>
    <w:rsid w:val="00C04D85"/>
    <w:rsid w:val="00C068C2"/>
    <w:rsid w:val="00C07F31"/>
    <w:rsid w:val="00C10C1E"/>
    <w:rsid w:val="00C11858"/>
    <w:rsid w:val="00C11F0F"/>
    <w:rsid w:val="00C12ED5"/>
    <w:rsid w:val="00C12FAF"/>
    <w:rsid w:val="00C13723"/>
    <w:rsid w:val="00C13C2F"/>
    <w:rsid w:val="00C14F64"/>
    <w:rsid w:val="00C1503B"/>
    <w:rsid w:val="00C15FA2"/>
    <w:rsid w:val="00C1741B"/>
    <w:rsid w:val="00C17C0E"/>
    <w:rsid w:val="00C17F78"/>
    <w:rsid w:val="00C20097"/>
    <w:rsid w:val="00C204E5"/>
    <w:rsid w:val="00C20FF1"/>
    <w:rsid w:val="00C222C8"/>
    <w:rsid w:val="00C22C1B"/>
    <w:rsid w:val="00C2476A"/>
    <w:rsid w:val="00C24DB6"/>
    <w:rsid w:val="00C24E28"/>
    <w:rsid w:val="00C25255"/>
    <w:rsid w:val="00C2665A"/>
    <w:rsid w:val="00C270B2"/>
    <w:rsid w:val="00C27BFC"/>
    <w:rsid w:val="00C27E7A"/>
    <w:rsid w:val="00C304A5"/>
    <w:rsid w:val="00C311DD"/>
    <w:rsid w:val="00C322C5"/>
    <w:rsid w:val="00C32D8F"/>
    <w:rsid w:val="00C34803"/>
    <w:rsid w:val="00C35231"/>
    <w:rsid w:val="00C35381"/>
    <w:rsid w:val="00C35679"/>
    <w:rsid w:val="00C36670"/>
    <w:rsid w:val="00C37156"/>
    <w:rsid w:val="00C40A20"/>
    <w:rsid w:val="00C40ACB"/>
    <w:rsid w:val="00C411C8"/>
    <w:rsid w:val="00C41E15"/>
    <w:rsid w:val="00C4216B"/>
    <w:rsid w:val="00C43D2C"/>
    <w:rsid w:val="00C44F00"/>
    <w:rsid w:val="00C46B2C"/>
    <w:rsid w:val="00C46C7E"/>
    <w:rsid w:val="00C46FEB"/>
    <w:rsid w:val="00C47625"/>
    <w:rsid w:val="00C47922"/>
    <w:rsid w:val="00C50699"/>
    <w:rsid w:val="00C509A7"/>
    <w:rsid w:val="00C51717"/>
    <w:rsid w:val="00C5208A"/>
    <w:rsid w:val="00C525B4"/>
    <w:rsid w:val="00C5304F"/>
    <w:rsid w:val="00C53486"/>
    <w:rsid w:val="00C53706"/>
    <w:rsid w:val="00C5406B"/>
    <w:rsid w:val="00C549AD"/>
    <w:rsid w:val="00C55A4B"/>
    <w:rsid w:val="00C5676D"/>
    <w:rsid w:val="00C568E3"/>
    <w:rsid w:val="00C56CED"/>
    <w:rsid w:val="00C573C1"/>
    <w:rsid w:val="00C57DB8"/>
    <w:rsid w:val="00C6002C"/>
    <w:rsid w:val="00C60BB6"/>
    <w:rsid w:val="00C60BDE"/>
    <w:rsid w:val="00C60C80"/>
    <w:rsid w:val="00C61166"/>
    <w:rsid w:val="00C61280"/>
    <w:rsid w:val="00C61739"/>
    <w:rsid w:val="00C627BA"/>
    <w:rsid w:val="00C62969"/>
    <w:rsid w:val="00C62ADA"/>
    <w:rsid w:val="00C62EE7"/>
    <w:rsid w:val="00C65606"/>
    <w:rsid w:val="00C65F76"/>
    <w:rsid w:val="00C669B7"/>
    <w:rsid w:val="00C66CAA"/>
    <w:rsid w:val="00C6732B"/>
    <w:rsid w:val="00C674C9"/>
    <w:rsid w:val="00C67D7D"/>
    <w:rsid w:val="00C70295"/>
    <w:rsid w:val="00C707AD"/>
    <w:rsid w:val="00C7287B"/>
    <w:rsid w:val="00C72AD6"/>
    <w:rsid w:val="00C72B45"/>
    <w:rsid w:val="00C73264"/>
    <w:rsid w:val="00C735E1"/>
    <w:rsid w:val="00C73664"/>
    <w:rsid w:val="00C7457B"/>
    <w:rsid w:val="00C74D8B"/>
    <w:rsid w:val="00C75315"/>
    <w:rsid w:val="00C76007"/>
    <w:rsid w:val="00C77257"/>
    <w:rsid w:val="00C77C00"/>
    <w:rsid w:val="00C80205"/>
    <w:rsid w:val="00C805A8"/>
    <w:rsid w:val="00C80A42"/>
    <w:rsid w:val="00C80B36"/>
    <w:rsid w:val="00C81090"/>
    <w:rsid w:val="00C811A2"/>
    <w:rsid w:val="00C8168A"/>
    <w:rsid w:val="00C81B41"/>
    <w:rsid w:val="00C83116"/>
    <w:rsid w:val="00C83FD4"/>
    <w:rsid w:val="00C84805"/>
    <w:rsid w:val="00C84EA1"/>
    <w:rsid w:val="00C856F7"/>
    <w:rsid w:val="00C85879"/>
    <w:rsid w:val="00C858DE"/>
    <w:rsid w:val="00C879FF"/>
    <w:rsid w:val="00C9013D"/>
    <w:rsid w:val="00C90790"/>
    <w:rsid w:val="00C91078"/>
    <w:rsid w:val="00C9115E"/>
    <w:rsid w:val="00C92665"/>
    <w:rsid w:val="00C92BBB"/>
    <w:rsid w:val="00C92F4B"/>
    <w:rsid w:val="00C930AC"/>
    <w:rsid w:val="00C93109"/>
    <w:rsid w:val="00C93AA6"/>
    <w:rsid w:val="00C93D8E"/>
    <w:rsid w:val="00C9417F"/>
    <w:rsid w:val="00C943F3"/>
    <w:rsid w:val="00C94A98"/>
    <w:rsid w:val="00C96117"/>
    <w:rsid w:val="00C968D8"/>
    <w:rsid w:val="00C97F50"/>
    <w:rsid w:val="00CA01B7"/>
    <w:rsid w:val="00CA0857"/>
    <w:rsid w:val="00CA0E53"/>
    <w:rsid w:val="00CA0F37"/>
    <w:rsid w:val="00CA1008"/>
    <w:rsid w:val="00CA1464"/>
    <w:rsid w:val="00CA1DE0"/>
    <w:rsid w:val="00CA1E15"/>
    <w:rsid w:val="00CA1F83"/>
    <w:rsid w:val="00CA48C9"/>
    <w:rsid w:val="00CA4DAF"/>
    <w:rsid w:val="00CA4E41"/>
    <w:rsid w:val="00CA5D97"/>
    <w:rsid w:val="00CA694A"/>
    <w:rsid w:val="00CB0B27"/>
    <w:rsid w:val="00CB1921"/>
    <w:rsid w:val="00CB1DF7"/>
    <w:rsid w:val="00CB21A7"/>
    <w:rsid w:val="00CB2ACD"/>
    <w:rsid w:val="00CB3658"/>
    <w:rsid w:val="00CB3708"/>
    <w:rsid w:val="00CB4D94"/>
    <w:rsid w:val="00CB52ED"/>
    <w:rsid w:val="00CB530C"/>
    <w:rsid w:val="00CB5DD1"/>
    <w:rsid w:val="00CB62CE"/>
    <w:rsid w:val="00CB70A3"/>
    <w:rsid w:val="00CC000F"/>
    <w:rsid w:val="00CC02D9"/>
    <w:rsid w:val="00CC0B9D"/>
    <w:rsid w:val="00CC0E27"/>
    <w:rsid w:val="00CC222A"/>
    <w:rsid w:val="00CC2AB7"/>
    <w:rsid w:val="00CC2F09"/>
    <w:rsid w:val="00CC517C"/>
    <w:rsid w:val="00CC54B3"/>
    <w:rsid w:val="00CC60A4"/>
    <w:rsid w:val="00CC6229"/>
    <w:rsid w:val="00CC6A62"/>
    <w:rsid w:val="00CC6ECD"/>
    <w:rsid w:val="00CD1636"/>
    <w:rsid w:val="00CD2161"/>
    <w:rsid w:val="00CD2230"/>
    <w:rsid w:val="00CD27A2"/>
    <w:rsid w:val="00CD349C"/>
    <w:rsid w:val="00CD39DD"/>
    <w:rsid w:val="00CD4291"/>
    <w:rsid w:val="00CD5640"/>
    <w:rsid w:val="00CD57AD"/>
    <w:rsid w:val="00CD585B"/>
    <w:rsid w:val="00CD5AC9"/>
    <w:rsid w:val="00CD5D18"/>
    <w:rsid w:val="00CD684B"/>
    <w:rsid w:val="00CD75FA"/>
    <w:rsid w:val="00CD7F78"/>
    <w:rsid w:val="00CE03B9"/>
    <w:rsid w:val="00CE040E"/>
    <w:rsid w:val="00CE1C8F"/>
    <w:rsid w:val="00CE3820"/>
    <w:rsid w:val="00CE39B2"/>
    <w:rsid w:val="00CE3D54"/>
    <w:rsid w:val="00CE5C24"/>
    <w:rsid w:val="00CE62CE"/>
    <w:rsid w:val="00CE69A3"/>
    <w:rsid w:val="00CE6A5A"/>
    <w:rsid w:val="00CE6C0E"/>
    <w:rsid w:val="00CF0148"/>
    <w:rsid w:val="00CF118A"/>
    <w:rsid w:val="00CF1988"/>
    <w:rsid w:val="00CF20F9"/>
    <w:rsid w:val="00CF3017"/>
    <w:rsid w:val="00CF38F8"/>
    <w:rsid w:val="00CF4A8E"/>
    <w:rsid w:val="00CF50D8"/>
    <w:rsid w:val="00CF581F"/>
    <w:rsid w:val="00CF629F"/>
    <w:rsid w:val="00CF69BF"/>
    <w:rsid w:val="00CF6D28"/>
    <w:rsid w:val="00CF71FF"/>
    <w:rsid w:val="00CF7D69"/>
    <w:rsid w:val="00CF7EC0"/>
    <w:rsid w:val="00D00A4F"/>
    <w:rsid w:val="00D01AF1"/>
    <w:rsid w:val="00D0252C"/>
    <w:rsid w:val="00D02BB3"/>
    <w:rsid w:val="00D035D7"/>
    <w:rsid w:val="00D046D6"/>
    <w:rsid w:val="00D060F0"/>
    <w:rsid w:val="00D06643"/>
    <w:rsid w:val="00D07659"/>
    <w:rsid w:val="00D07AE8"/>
    <w:rsid w:val="00D07FFE"/>
    <w:rsid w:val="00D105DE"/>
    <w:rsid w:val="00D1073B"/>
    <w:rsid w:val="00D1084A"/>
    <w:rsid w:val="00D118DA"/>
    <w:rsid w:val="00D13732"/>
    <w:rsid w:val="00D1512C"/>
    <w:rsid w:val="00D16599"/>
    <w:rsid w:val="00D167DF"/>
    <w:rsid w:val="00D16877"/>
    <w:rsid w:val="00D2017E"/>
    <w:rsid w:val="00D2068F"/>
    <w:rsid w:val="00D22042"/>
    <w:rsid w:val="00D220BC"/>
    <w:rsid w:val="00D231DA"/>
    <w:rsid w:val="00D231F1"/>
    <w:rsid w:val="00D24A76"/>
    <w:rsid w:val="00D25421"/>
    <w:rsid w:val="00D25C81"/>
    <w:rsid w:val="00D264CA"/>
    <w:rsid w:val="00D268F3"/>
    <w:rsid w:val="00D2738C"/>
    <w:rsid w:val="00D274E7"/>
    <w:rsid w:val="00D30B7A"/>
    <w:rsid w:val="00D31790"/>
    <w:rsid w:val="00D31987"/>
    <w:rsid w:val="00D33526"/>
    <w:rsid w:val="00D357C9"/>
    <w:rsid w:val="00D35CEB"/>
    <w:rsid w:val="00D35FEE"/>
    <w:rsid w:val="00D36306"/>
    <w:rsid w:val="00D3668F"/>
    <w:rsid w:val="00D36B74"/>
    <w:rsid w:val="00D3724E"/>
    <w:rsid w:val="00D379B8"/>
    <w:rsid w:val="00D37F98"/>
    <w:rsid w:val="00D41A91"/>
    <w:rsid w:val="00D42709"/>
    <w:rsid w:val="00D42D9D"/>
    <w:rsid w:val="00D43EBE"/>
    <w:rsid w:val="00D45D71"/>
    <w:rsid w:val="00D46999"/>
    <w:rsid w:val="00D46F85"/>
    <w:rsid w:val="00D47278"/>
    <w:rsid w:val="00D477B0"/>
    <w:rsid w:val="00D478B5"/>
    <w:rsid w:val="00D47977"/>
    <w:rsid w:val="00D5107E"/>
    <w:rsid w:val="00D52CCC"/>
    <w:rsid w:val="00D52DAE"/>
    <w:rsid w:val="00D53D03"/>
    <w:rsid w:val="00D54514"/>
    <w:rsid w:val="00D5531D"/>
    <w:rsid w:val="00D5552B"/>
    <w:rsid w:val="00D5631C"/>
    <w:rsid w:val="00D565E6"/>
    <w:rsid w:val="00D569FD"/>
    <w:rsid w:val="00D56C57"/>
    <w:rsid w:val="00D56CE3"/>
    <w:rsid w:val="00D60DEA"/>
    <w:rsid w:val="00D61045"/>
    <w:rsid w:val="00D612AC"/>
    <w:rsid w:val="00D613B7"/>
    <w:rsid w:val="00D61918"/>
    <w:rsid w:val="00D61A53"/>
    <w:rsid w:val="00D61DA0"/>
    <w:rsid w:val="00D6200C"/>
    <w:rsid w:val="00D632D3"/>
    <w:rsid w:val="00D635E4"/>
    <w:rsid w:val="00D63788"/>
    <w:rsid w:val="00D63B65"/>
    <w:rsid w:val="00D652AB"/>
    <w:rsid w:val="00D65673"/>
    <w:rsid w:val="00D66FDE"/>
    <w:rsid w:val="00D67077"/>
    <w:rsid w:val="00D67BB6"/>
    <w:rsid w:val="00D7132F"/>
    <w:rsid w:val="00D713E6"/>
    <w:rsid w:val="00D71564"/>
    <w:rsid w:val="00D7206A"/>
    <w:rsid w:val="00D72617"/>
    <w:rsid w:val="00D728F6"/>
    <w:rsid w:val="00D7418D"/>
    <w:rsid w:val="00D74D06"/>
    <w:rsid w:val="00D75A68"/>
    <w:rsid w:val="00D76726"/>
    <w:rsid w:val="00D76938"/>
    <w:rsid w:val="00D76E67"/>
    <w:rsid w:val="00D801B3"/>
    <w:rsid w:val="00D80635"/>
    <w:rsid w:val="00D811A5"/>
    <w:rsid w:val="00D812C8"/>
    <w:rsid w:val="00D815D1"/>
    <w:rsid w:val="00D82758"/>
    <w:rsid w:val="00D827AF"/>
    <w:rsid w:val="00D82DF2"/>
    <w:rsid w:val="00D82ED2"/>
    <w:rsid w:val="00D8341E"/>
    <w:rsid w:val="00D8354B"/>
    <w:rsid w:val="00D83870"/>
    <w:rsid w:val="00D83D24"/>
    <w:rsid w:val="00D83FEB"/>
    <w:rsid w:val="00D84019"/>
    <w:rsid w:val="00D84074"/>
    <w:rsid w:val="00D85139"/>
    <w:rsid w:val="00D85B29"/>
    <w:rsid w:val="00D85D44"/>
    <w:rsid w:val="00D85EAF"/>
    <w:rsid w:val="00D865E6"/>
    <w:rsid w:val="00D877BC"/>
    <w:rsid w:val="00D87C1D"/>
    <w:rsid w:val="00D910A3"/>
    <w:rsid w:val="00D91368"/>
    <w:rsid w:val="00D91412"/>
    <w:rsid w:val="00D9143E"/>
    <w:rsid w:val="00D933D0"/>
    <w:rsid w:val="00D93A27"/>
    <w:rsid w:val="00D93E84"/>
    <w:rsid w:val="00D941CD"/>
    <w:rsid w:val="00D94DBF"/>
    <w:rsid w:val="00D9544F"/>
    <w:rsid w:val="00D95B16"/>
    <w:rsid w:val="00D95C68"/>
    <w:rsid w:val="00D96B5B"/>
    <w:rsid w:val="00D96E66"/>
    <w:rsid w:val="00D971DD"/>
    <w:rsid w:val="00DA0492"/>
    <w:rsid w:val="00DA14D8"/>
    <w:rsid w:val="00DA1B0E"/>
    <w:rsid w:val="00DA2814"/>
    <w:rsid w:val="00DA4595"/>
    <w:rsid w:val="00DA4D95"/>
    <w:rsid w:val="00DA5010"/>
    <w:rsid w:val="00DA557C"/>
    <w:rsid w:val="00DA5BFC"/>
    <w:rsid w:val="00DA63EA"/>
    <w:rsid w:val="00DA731A"/>
    <w:rsid w:val="00DA7608"/>
    <w:rsid w:val="00DB1A38"/>
    <w:rsid w:val="00DB1B78"/>
    <w:rsid w:val="00DB54F0"/>
    <w:rsid w:val="00DB6646"/>
    <w:rsid w:val="00DB787D"/>
    <w:rsid w:val="00DC011B"/>
    <w:rsid w:val="00DC0569"/>
    <w:rsid w:val="00DC08E5"/>
    <w:rsid w:val="00DC0BD6"/>
    <w:rsid w:val="00DC0E58"/>
    <w:rsid w:val="00DC1625"/>
    <w:rsid w:val="00DC2A69"/>
    <w:rsid w:val="00DC4288"/>
    <w:rsid w:val="00DC4448"/>
    <w:rsid w:val="00DC4534"/>
    <w:rsid w:val="00DC5901"/>
    <w:rsid w:val="00DC6375"/>
    <w:rsid w:val="00DC665A"/>
    <w:rsid w:val="00DC784E"/>
    <w:rsid w:val="00DC79B3"/>
    <w:rsid w:val="00DD0D8E"/>
    <w:rsid w:val="00DD104E"/>
    <w:rsid w:val="00DD1191"/>
    <w:rsid w:val="00DD27A1"/>
    <w:rsid w:val="00DD2FAD"/>
    <w:rsid w:val="00DD39CE"/>
    <w:rsid w:val="00DD3BA9"/>
    <w:rsid w:val="00DD412E"/>
    <w:rsid w:val="00DD4402"/>
    <w:rsid w:val="00DD5FEC"/>
    <w:rsid w:val="00DD6014"/>
    <w:rsid w:val="00DD637C"/>
    <w:rsid w:val="00DD6EBC"/>
    <w:rsid w:val="00DD76D4"/>
    <w:rsid w:val="00DD78EE"/>
    <w:rsid w:val="00DD7EAA"/>
    <w:rsid w:val="00DE126E"/>
    <w:rsid w:val="00DE16AF"/>
    <w:rsid w:val="00DE16E1"/>
    <w:rsid w:val="00DE1FCF"/>
    <w:rsid w:val="00DE2070"/>
    <w:rsid w:val="00DE3D6D"/>
    <w:rsid w:val="00DE4685"/>
    <w:rsid w:val="00DE507E"/>
    <w:rsid w:val="00DE6A90"/>
    <w:rsid w:val="00DE7A96"/>
    <w:rsid w:val="00DF0A5D"/>
    <w:rsid w:val="00DF1314"/>
    <w:rsid w:val="00DF199A"/>
    <w:rsid w:val="00DF2107"/>
    <w:rsid w:val="00DF44F1"/>
    <w:rsid w:val="00DF485A"/>
    <w:rsid w:val="00DF4A24"/>
    <w:rsid w:val="00DF5B7A"/>
    <w:rsid w:val="00DF77B2"/>
    <w:rsid w:val="00DF7BCB"/>
    <w:rsid w:val="00E0098B"/>
    <w:rsid w:val="00E00A0C"/>
    <w:rsid w:val="00E01091"/>
    <w:rsid w:val="00E0160B"/>
    <w:rsid w:val="00E01DD6"/>
    <w:rsid w:val="00E037DF"/>
    <w:rsid w:val="00E04163"/>
    <w:rsid w:val="00E05706"/>
    <w:rsid w:val="00E0657B"/>
    <w:rsid w:val="00E06AC1"/>
    <w:rsid w:val="00E07070"/>
    <w:rsid w:val="00E07400"/>
    <w:rsid w:val="00E11A1F"/>
    <w:rsid w:val="00E126C4"/>
    <w:rsid w:val="00E12D60"/>
    <w:rsid w:val="00E14239"/>
    <w:rsid w:val="00E14679"/>
    <w:rsid w:val="00E14988"/>
    <w:rsid w:val="00E158ED"/>
    <w:rsid w:val="00E159EA"/>
    <w:rsid w:val="00E1607C"/>
    <w:rsid w:val="00E16BA1"/>
    <w:rsid w:val="00E16E3E"/>
    <w:rsid w:val="00E1711F"/>
    <w:rsid w:val="00E17157"/>
    <w:rsid w:val="00E1749D"/>
    <w:rsid w:val="00E20380"/>
    <w:rsid w:val="00E20717"/>
    <w:rsid w:val="00E20837"/>
    <w:rsid w:val="00E21908"/>
    <w:rsid w:val="00E22804"/>
    <w:rsid w:val="00E22D01"/>
    <w:rsid w:val="00E23EDA"/>
    <w:rsid w:val="00E24292"/>
    <w:rsid w:val="00E24B71"/>
    <w:rsid w:val="00E24C44"/>
    <w:rsid w:val="00E256D5"/>
    <w:rsid w:val="00E276F2"/>
    <w:rsid w:val="00E27BAB"/>
    <w:rsid w:val="00E30827"/>
    <w:rsid w:val="00E31277"/>
    <w:rsid w:val="00E3166A"/>
    <w:rsid w:val="00E316DF"/>
    <w:rsid w:val="00E31A62"/>
    <w:rsid w:val="00E31AC1"/>
    <w:rsid w:val="00E31EB1"/>
    <w:rsid w:val="00E31F2C"/>
    <w:rsid w:val="00E33727"/>
    <w:rsid w:val="00E33A9E"/>
    <w:rsid w:val="00E33B08"/>
    <w:rsid w:val="00E33E88"/>
    <w:rsid w:val="00E357B3"/>
    <w:rsid w:val="00E35A6C"/>
    <w:rsid w:val="00E35BD7"/>
    <w:rsid w:val="00E36083"/>
    <w:rsid w:val="00E3752F"/>
    <w:rsid w:val="00E408BB"/>
    <w:rsid w:val="00E41C3C"/>
    <w:rsid w:val="00E41F50"/>
    <w:rsid w:val="00E42B73"/>
    <w:rsid w:val="00E42E1B"/>
    <w:rsid w:val="00E4410A"/>
    <w:rsid w:val="00E44156"/>
    <w:rsid w:val="00E455D2"/>
    <w:rsid w:val="00E46C5C"/>
    <w:rsid w:val="00E46F6F"/>
    <w:rsid w:val="00E47699"/>
    <w:rsid w:val="00E4799E"/>
    <w:rsid w:val="00E47CC5"/>
    <w:rsid w:val="00E505EE"/>
    <w:rsid w:val="00E50C3D"/>
    <w:rsid w:val="00E51045"/>
    <w:rsid w:val="00E519FC"/>
    <w:rsid w:val="00E51C46"/>
    <w:rsid w:val="00E52793"/>
    <w:rsid w:val="00E527D3"/>
    <w:rsid w:val="00E52C0E"/>
    <w:rsid w:val="00E52E5C"/>
    <w:rsid w:val="00E551D7"/>
    <w:rsid w:val="00E5697D"/>
    <w:rsid w:val="00E56A37"/>
    <w:rsid w:val="00E56AE0"/>
    <w:rsid w:val="00E57374"/>
    <w:rsid w:val="00E57428"/>
    <w:rsid w:val="00E57BBA"/>
    <w:rsid w:val="00E57C64"/>
    <w:rsid w:val="00E60472"/>
    <w:rsid w:val="00E60945"/>
    <w:rsid w:val="00E60D1D"/>
    <w:rsid w:val="00E62100"/>
    <w:rsid w:val="00E62432"/>
    <w:rsid w:val="00E62BC7"/>
    <w:rsid w:val="00E63376"/>
    <w:rsid w:val="00E65238"/>
    <w:rsid w:val="00E70574"/>
    <w:rsid w:val="00E74908"/>
    <w:rsid w:val="00E75129"/>
    <w:rsid w:val="00E7579C"/>
    <w:rsid w:val="00E76B08"/>
    <w:rsid w:val="00E76BBE"/>
    <w:rsid w:val="00E77684"/>
    <w:rsid w:val="00E778EA"/>
    <w:rsid w:val="00E800AC"/>
    <w:rsid w:val="00E804E9"/>
    <w:rsid w:val="00E81C5F"/>
    <w:rsid w:val="00E81E11"/>
    <w:rsid w:val="00E84FD9"/>
    <w:rsid w:val="00E852A7"/>
    <w:rsid w:val="00E85C60"/>
    <w:rsid w:val="00E867CF"/>
    <w:rsid w:val="00E86EB6"/>
    <w:rsid w:val="00E8771C"/>
    <w:rsid w:val="00E8793E"/>
    <w:rsid w:val="00E90551"/>
    <w:rsid w:val="00E915D1"/>
    <w:rsid w:val="00E9184F"/>
    <w:rsid w:val="00E91B76"/>
    <w:rsid w:val="00E92131"/>
    <w:rsid w:val="00E92388"/>
    <w:rsid w:val="00E92542"/>
    <w:rsid w:val="00E93090"/>
    <w:rsid w:val="00E932DF"/>
    <w:rsid w:val="00E93F78"/>
    <w:rsid w:val="00E9464B"/>
    <w:rsid w:val="00E94F6F"/>
    <w:rsid w:val="00E96246"/>
    <w:rsid w:val="00E96BA3"/>
    <w:rsid w:val="00E96FC9"/>
    <w:rsid w:val="00E97D37"/>
    <w:rsid w:val="00EA1D6F"/>
    <w:rsid w:val="00EA23B5"/>
    <w:rsid w:val="00EA29C1"/>
    <w:rsid w:val="00EA3032"/>
    <w:rsid w:val="00EA3AA7"/>
    <w:rsid w:val="00EA42F1"/>
    <w:rsid w:val="00EA53E1"/>
    <w:rsid w:val="00EA768D"/>
    <w:rsid w:val="00EA7EFB"/>
    <w:rsid w:val="00EB04C4"/>
    <w:rsid w:val="00EB0B9F"/>
    <w:rsid w:val="00EB0FE6"/>
    <w:rsid w:val="00EB1558"/>
    <w:rsid w:val="00EB17A7"/>
    <w:rsid w:val="00EB1992"/>
    <w:rsid w:val="00EB1D21"/>
    <w:rsid w:val="00EB1FA1"/>
    <w:rsid w:val="00EB2667"/>
    <w:rsid w:val="00EB48AF"/>
    <w:rsid w:val="00EB4D7F"/>
    <w:rsid w:val="00EB5043"/>
    <w:rsid w:val="00EB668D"/>
    <w:rsid w:val="00EB78B5"/>
    <w:rsid w:val="00EB7FB0"/>
    <w:rsid w:val="00EC0504"/>
    <w:rsid w:val="00EC280B"/>
    <w:rsid w:val="00EC3349"/>
    <w:rsid w:val="00EC37AF"/>
    <w:rsid w:val="00EC3ADB"/>
    <w:rsid w:val="00EC4208"/>
    <w:rsid w:val="00EC4CAF"/>
    <w:rsid w:val="00EC5E5C"/>
    <w:rsid w:val="00EC6189"/>
    <w:rsid w:val="00EC681D"/>
    <w:rsid w:val="00EC6ECA"/>
    <w:rsid w:val="00EC70EF"/>
    <w:rsid w:val="00EC77FA"/>
    <w:rsid w:val="00EC7B97"/>
    <w:rsid w:val="00EC7CC3"/>
    <w:rsid w:val="00ED01F6"/>
    <w:rsid w:val="00ED08F6"/>
    <w:rsid w:val="00ED0C86"/>
    <w:rsid w:val="00ED12D9"/>
    <w:rsid w:val="00ED1608"/>
    <w:rsid w:val="00ED2006"/>
    <w:rsid w:val="00ED23ED"/>
    <w:rsid w:val="00ED2F27"/>
    <w:rsid w:val="00ED3471"/>
    <w:rsid w:val="00ED4C47"/>
    <w:rsid w:val="00ED592E"/>
    <w:rsid w:val="00ED62BB"/>
    <w:rsid w:val="00ED6C2B"/>
    <w:rsid w:val="00ED6EFF"/>
    <w:rsid w:val="00ED6F23"/>
    <w:rsid w:val="00ED7D85"/>
    <w:rsid w:val="00EE04BF"/>
    <w:rsid w:val="00EE0852"/>
    <w:rsid w:val="00EE1423"/>
    <w:rsid w:val="00EE2C94"/>
    <w:rsid w:val="00EE4C3F"/>
    <w:rsid w:val="00EE536C"/>
    <w:rsid w:val="00EE671E"/>
    <w:rsid w:val="00EE6D55"/>
    <w:rsid w:val="00EE764C"/>
    <w:rsid w:val="00EF0903"/>
    <w:rsid w:val="00EF110F"/>
    <w:rsid w:val="00EF1117"/>
    <w:rsid w:val="00EF2936"/>
    <w:rsid w:val="00EF2A5D"/>
    <w:rsid w:val="00EF2A91"/>
    <w:rsid w:val="00EF2AEF"/>
    <w:rsid w:val="00EF408D"/>
    <w:rsid w:val="00EF58DB"/>
    <w:rsid w:val="00EF6017"/>
    <w:rsid w:val="00EF677F"/>
    <w:rsid w:val="00EF73C1"/>
    <w:rsid w:val="00F00155"/>
    <w:rsid w:val="00F001D2"/>
    <w:rsid w:val="00F0024A"/>
    <w:rsid w:val="00F01F84"/>
    <w:rsid w:val="00F02603"/>
    <w:rsid w:val="00F02D3E"/>
    <w:rsid w:val="00F03164"/>
    <w:rsid w:val="00F045A7"/>
    <w:rsid w:val="00F0486A"/>
    <w:rsid w:val="00F0493F"/>
    <w:rsid w:val="00F04E62"/>
    <w:rsid w:val="00F05DE3"/>
    <w:rsid w:val="00F05E20"/>
    <w:rsid w:val="00F06E08"/>
    <w:rsid w:val="00F07FCC"/>
    <w:rsid w:val="00F1079C"/>
    <w:rsid w:val="00F10ED8"/>
    <w:rsid w:val="00F11D7F"/>
    <w:rsid w:val="00F122A7"/>
    <w:rsid w:val="00F1266E"/>
    <w:rsid w:val="00F13359"/>
    <w:rsid w:val="00F1387A"/>
    <w:rsid w:val="00F146BE"/>
    <w:rsid w:val="00F1479B"/>
    <w:rsid w:val="00F162DA"/>
    <w:rsid w:val="00F171F1"/>
    <w:rsid w:val="00F1762E"/>
    <w:rsid w:val="00F179B0"/>
    <w:rsid w:val="00F17E38"/>
    <w:rsid w:val="00F20646"/>
    <w:rsid w:val="00F20749"/>
    <w:rsid w:val="00F20F09"/>
    <w:rsid w:val="00F21AAE"/>
    <w:rsid w:val="00F22DC7"/>
    <w:rsid w:val="00F23516"/>
    <w:rsid w:val="00F23A80"/>
    <w:rsid w:val="00F23D27"/>
    <w:rsid w:val="00F24203"/>
    <w:rsid w:val="00F2443E"/>
    <w:rsid w:val="00F251CD"/>
    <w:rsid w:val="00F2571C"/>
    <w:rsid w:val="00F26C89"/>
    <w:rsid w:val="00F27246"/>
    <w:rsid w:val="00F30935"/>
    <w:rsid w:val="00F30949"/>
    <w:rsid w:val="00F30C69"/>
    <w:rsid w:val="00F315A8"/>
    <w:rsid w:val="00F31E9F"/>
    <w:rsid w:val="00F32C54"/>
    <w:rsid w:val="00F33B56"/>
    <w:rsid w:val="00F35D08"/>
    <w:rsid w:val="00F3675B"/>
    <w:rsid w:val="00F378E9"/>
    <w:rsid w:val="00F37F9C"/>
    <w:rsid w:val="00F4095A"/>
    <w:rsid w:val="00F41111"/>
    <w:rsid w:val="00F416C1"/>
    <w:rsid w:val="00F416E4"/>
    <w:rsid w:val="00F41937"/>
    <w:rsid w:val="00F419C3"/>
    <w:rsid w:val="00F41EFD"/>
    <w:rsid w:val="00F4243D"/>
    <w:rsid w:val="00F42465"/>
    <w:rsid w:val="00F43B1C"/>
    <w:rsid w:val="00F443BF"/>
    <w:rsid w:val="00F447F8"/>
    <w:rsid w:val="00F457F4"/>
    <w:rsid w:val="00F46A2A"/>
    <w:rsid w:val="00F46FBB"/>
    <w:rsid w:val="00F503BC"/>
    <w:rsid w:val="00F52B2F"/>
    <w:rsid w:val="00F52DE5"/>
    <w:rsid w:val="00F532F3"/>
    <w:rsid w:val="00F53B63"/>
    <w:rsid w:val="00F53D46"/>
    <w:rsid w:val="00F53F69"/>
    <w:rsid w:val="00F53FAC"/>
    <w:rsid w:val="00F54799"/>
    <w:rsid w:val="00F549CB"/>
    <w:rsid w:val="00F55286"/>
    <w:rsid w:val="00F554E1"/>
    <w:rsid w:val="00F556D5"/>
    <w:rsid w:val="00F557A9"/>
    <w:rsid w:val="00F55EEF"/>
    <w:rsid w:val="00F5623A"/>
    <w:rsid w:val="00F603D6"/>
    <w:rsid w:val="00F60EC7"/>
    <w:rsid w:val="00F60F49"/>
    <w:rsid w:val="00F6155F"/>
    <w:rsid w:val="00F61BC3"/>
    <w:rsid w:val="00F61FBD"/>
    <w:rsid w:val="00F62CC8"/>
    <w:rsid w:val="00F63464"/>
    <w:rsid w:val="00F634E0"/>
    <w:rsid w:val="00F6363A"/>
    <w:rsid w:val="00F63A05"/>
    <w:rsid w:val="00F63AC3"/>
    <w:rsid w:val="00F63B5A"/>
    <w:rsid w:val="00F641CA"/>
    <w:rsid w:val="00F65471"/>
    <w:rsid w:val="00F657CE"/>
    <w:rsid w:val="00F6598E"/>
    <w:rsid w:val="00F65AAD"/>
    <w:rsid w:val="00F664F7"/>
    <w:rsid w:val="00F66776"/>
    <w:rsid w:val="00F66B86"/>
    <w:rsid w:val="00F670DF"/>
    <w:rsid w:val="00F6771E"/>
    <w:rsid w:val="00F67A27"/>
    <w:rsid w:val="00F67A7D"/>
    <w:rsid w:val="00F709D5"/>
    <w:rsid w:val="00F70D0A"/>
    <w:rsid w:val="00F710B9"/>
    <w:rsid w:val="00F71628"/>
    <w:rsid w:val="00F73D69"/>
    <w:rsid w:val="00F73DBE"/>
    <w:rsid w:val="00F74AF9"/>
    <w:rsid w:val="00F74C41"/>
    <w:rsid w:val="00F760F3"/>
    <w:rsid w:val="00F766FE"/>
    <w:rsid w:val="00F77D84"/>
    <w:rsid w:val="00F814E3"/>
    <w:rsid w:val="00F8271F"/>
    <w:rsid w:val="00F83A85"/>
    <w:rsid w:val="00F83F51"/>
    <w:rsid w:val="00F84825"/>
    <w:rsid w:val="00F8507D"/>
    <w:rsid w:val="00F86E34"/>
    <w:rsid w:val="00F87769"/>
    <w:rsid w:val="00F87DD2"/>
    <w:rsid w:val="00F87F1A"/>
    <w:rsid w:val="00F901D7"/>
    <w:rsid w:val="00F90DAD"/>
    <w:rsid w:val="00F90F72"/>
    <w:rsid w:val="00F91D90"/>
    <w:rsid w:val="00F9200A"/>
    <w:rsid w:val="00F92089"/>
    <w:rsid w:val="00F92AC7"/>
    <w:rsid w:val="00F931C4"/>
    <w:rsid w:val="00F932EA"/>
    <w:rsid w:val="00F93D54"/>
    <w:rsid w:val="00F93DE8"/>
    <w:rsid w:val="00F94E76"/>
    <w:rsid w:val="00F965A4"/>
    <w:rsid w:val="00F967A8"/>
    <w:rsid w:val="00F968E7"/>
    <w:rsid w:val="00F96F83"/>
    <w:rsid w:val="00F97129"/>
    <w:rsid w:val="00F97227"/>
    <w:rsid w:val="00F97A48"/>
    <w:rsid w:val="00FA02B4"/>
    <w:rsid w:val="00FA02C3"/>
    <w:rsid w:val="00FA05FB"/>
    <w:rsid w:val="00FA080C"/>
    <w:rsid w:val="00FA1CB6"/>
    <w:rsid w:val="00FA1E16"/>
    <w:rsid w:val="00FA3A28"/>
    <w:rsid w:val="00FA4362"/>
    <w:rsid w:val="00FA4F12"/>
    <w:rsid w:val="00FA52D0"/>
    <w:rsid w:val="00FA5862"/>
    <w:rsid w:val="00FA5CD1"/>
    <w:rsid w:val="00FA5FA9"/>
    <w:rsid w:val="00FA6985"/>
    <w:rsid w:val="00FB0C85"/>
    <w:rsid w:val="00FB0D5A"/>
    <w:rsid w:val="00FB0F02"/>
    <w:rsid w:val="00FB0FCE"/>
    <w:rsid w:val="00FB1690"/>
    <w:rsid w:val="00FB16C4"/>
    <w:rsid w:val="00FB1943"/>
    <w:rsid w:val="00FB2149"/>
    <w:rsid w:val="00FB256F"/>
    <w:rsid w:val="00FB2779"/>
    <w:rsid w:val="00FB413D"/>
    <w:rsid w:val="00FB4662"/>
    <w:rsid w:val="00FB4FBE"/>
    <w:rsid w:val="00FB52A1"/>
    <w:rsid w:val="00FB5587"/>
    <w:rsid w:val="00FB5DF0"/>
    <w:rsid w:val="00FB5FBA"/>
    <w:rsid w:val="00FB5FC8"/>
    <w:rsid w:val="00FB6685"/>
    <w:rsid w:val="00FB712F"/>
    <w:rsid w:val="00FB799E"/>
    <w:rsid w:val="00FB7AEB"/>
    <w:rsid w:val="00FC0617"/>
    <w:rsid w:val="00FC269F"/>
    <w:rsid w:val="00FC276C"/>
    <w:rsid w:val="00FC30DB"/>
    <w:rsid w:val="00FC4C5A"/>
    <w:rsid w:val="00FC5272"/>
    <w:rsid w:val="00FC55DD"/>
    <w:rsid w:val="00FC585B"/>
    <w:rsid w:val="00FC6EF6"/>
    <w:rsid w:val="00FC716F"/>
    <w:rsid w:val="00FC7891"/>
    <w:rsid w:val="00FC7B4F"/>
    <w:rsid w:val="00FD07DF"/>
    <w:rsid w:val="00FD1901"/>
    <w:rsid w:val="00FD2635"/>
    <w:rsid w:val="00FD2AE2"/>
    <w:rsid w:val="00FD422B"/>
    <w:rsid w:val="00FD53BF"/>
    <w:rsid w:val="00FD580A"/>
    <w:rsid w:val="00FD6F41"/>
    <w:rsid w:val="00FE0576"/>
    <w:rsid w:val="00FE0645"/>
    <w:rsid w:val="00FE213A"/>
    <w:rsid w:val="00FE27AD"/>
    <w:rsid w:val="00FE2C5B"/>
    <w:rsid w:val="00FE340A"/>
    <w:rsid w:val="00FE3724"/>
    <w:rsid w:val="00FE3BE6"/>
    <w:rsid w:val="00FE4044"/>
    <w:rsid w:val="00FE46C7"/>
    <w:rsid w:val="00FE5CE3"/>
    <w:rsid w:val="00FE5D1E"/>
    <w:rsid w:val="00FE6620"/>
    <w:rsid w:val="00FE6F72"/>
    <w:rsid w:val="00FE6FB8"/>
    <w:rsid w:val="00FE7515"/>
    <w:rsid w:val="00FE76F6"/>
    <w:rsid w:val="00FE79C6"/>
    <w:rsid w:val="00FE7BD3"/>
    <w:rsid w:val="00FE7ECE"/>
    <w:rsid w:val="00FF0138"/>
    <w:rsid w:val="00FF1004"/>
    <w:rsid w:val="00FF198A"/>
    <w:rsid w:val="00FF1A38"/>
    <w:rsid w:val="00FF1C80"/>
    <w:rsid w:val="00FF3527"/>
    <w:rsid w:val="00FF381C"/>
    <w:rsid w:val="00FF3854"/>
    <w:rsid w:val="00FF4222"/>
    <w:rsid w:val="00FF5EA5"/>
    <w:rsid w:val="00FF6F46"/>
    <w:rsid w:val="00FF73DB"/>
    <w:rsid w:val="00FF73FE"/>
    <w:rsid w:val="00FF773B"/>
    <w:rsid w:val="0183C0DD"/>
    <w:rsid w:val="021B3E18"/>
    <w:rsid w:val="04F49045"/>
    <w:rsid w:val="05A48B39"/>
    <w:rsid w:val="09ADDA4D"/>
    <w:rsid w:val="0D29B141"/>
    <w:rsid w:val="0DBD2D78"/>
    <w:rsid w:val="0E4EF80D"/>
    <w:rsid w:val="0E81763D"/>
    <w:rsid w:val="131D961F"/>
    <w:rsid w:val="136512FD"/>
    <w:rsid w:val="14972C25"/>
    <w:rsid w:val="16A592A3"/>
    <w:rsid w:val="17E755BF"/>
    <w:rsid w:val="17FADFB1"/>
    <w:rsid w:val="183DEFA2"/>
    <w:rsid w:val="184F7C0B"/>
    <w:rsid w:val="194255C7"/>
    <w:rsid w:val="19C5D13C"/>
    <w:rsid w:val="1B066D8B"/>
    <w:rsid w:val="1B0F6E56"/>
    <w:rsid w:val="1B5ED003"/>
    <w:rsid w:val="1E968694"/>
    <w:rsid w:val="20EF5E8B"/>
    <w:rsid w:val="2234145D"/>
    <w:rsid w:val="23C17A64"/>
    <w:rsid w:val="25005A69"/>
    <w:rsid w:val="28473DC4"/>
    <w:rsid w:val="290FA8C1"/>
    <w:rsid w:val="295414BB"/>
    <w:rsid w:val="2B706AC4"/>
    <w:rsid w:val="2BBD4593"/>
    <w:rsid w:val="2D5A598B"/>
    <w:rsid w:val="2D622BBD"/>
    <w:rsid w:val="2EEDE989"/>
    <w:rsid w:val="3146129C"/>
    <w:rsid w:val="34AC9C21"/>
    <w:rsid w:val="358F0A15"/>
    <w:rsid w:val="37555F2E"/>
    <w:rsid w:val="3855CC8A"/>
    <w:rsid w:val="39D86C9A"/>
    <w:rsid w:val="3A869414"/>
    <w:rsid w:val="3E5D1D0B"/>
    <w:rsid w:val="3FA9CE59"/>
    <w:rsid w:val="404E6669"/>
    <w:rsid w:val="40E6E8D8"/>
    <w:rsid w:val="4362F892"/>
    <w:rsid w:val="439C1D3E"/>
    <w:rsid w:val="43C012E0"/>
    <w:rsid w:val="4621A46A"/>
    <w:rsid w:val="4A05BD2A"/>
    <w:rsid w:val="4AF0D2A5"/>
    <w:rsid w:val="4AF1DDD5"/>
    <w:rsid w:val="4C0F4910"/>
    <w:rsid w:val="4CB0AEE9"/>
    <w:rsid w:val="4FAF67A3"/>
    <w:rsid w:val="50632D4A"/>
    <w:rsid w:val="507CD3A1"/>
    <w:rsid w:val="5157C18F"/>
    <w:rsid w:val="52BEE7DF"/>
    <w:rsid w:val="52C5A6BD"/>
    <w:rsid w:val="5429D861"/>
    <w:rsid w:val="54BA1BA7"/>
    <w:rsid w:val="561AD794"/>
    <w:rsid w:val="5622532C"/>
    <w:rsid w:val="564698D6"/>
    <w:rsid w:val="5E78A364"/>
    <w:rsid w:val="5F82E14E"/>
    <w:rsid w:val="60DDEB4E"/>
    <w:rsid w:val="610BF07A"/>
    <w:rsid w:val="614EE99E"/>
    <w:rsid w:val="617EB27E"/>
    <w:rsid w:val="61AB67FF"/>
    <w:rsid w:val="62317B30"/>
    <w:rsid w:val="6A5BDF64"/>
    <w:rsid w:val="6A888960"/>
    <w:rsid w:val="6FFD6BFF"/>
    <w:rsid w:val="714E2983"/>
    <w:rsid w:val="714F814C"/>
    <w:rsid w:val="722B3BE5"/>
    <w:rsid w:val="728B56E2"/>
    <w:rsid w:val="7426F100"/>
    <w:rsid w:val="76936538"/>
    <w:rsid w:val="76AE1B8B"/>
    <w:rsid w:val="78B4AA38"/>
    <w:rsid w:val="7A55B540"/>
    <w:rsid w:val="7BAB981B"/>
    <w:rsid w:val="7C03715B"/>
    <w:rsid w:val="7CD175B4"/>
    <w:rsid w:val="7E8F3484"/>
  </w:rsids>
  <m:mathPr>
    <m:mathFont m:val="Cambria Math"/>
    <m:brkBin m:val="before"/>
    <m:brkBinSub m:val="--"/>
    <m:smallFrac m:val="0"/>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A84E975"/>
  <w15:docId w15:val="{924FECD7-4D08-4D7B-8A24-D04402F5D5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pl-P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lsdException w:name="heading 2" w:semiHidden="1" w:uiPriority="9" w:unhideWhenUsed="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qFormat="1"/>
    <w:lsdException w:name="Medium List 2 Accent 1"/>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lsdException w:name="Colorful List Accent 6" w:uiPriority="72"/>
    <w:lsdException w:name="Colorful Grid Accent 6" w:uiPriority="73"/>
    <w:lsdException w:name="Subtle Emphasis" w:qFormat="1"/>
    <w:lsdException w:name="Intense Emphasis" w:qFormat="1"/>
    <w:lsdException w:name="Subtle Reference" w:qFormat="1"/>
    <w:lsdException w:name="Intense Reference" w:qFormat="1"/>
    <w:lsdException w:name="Book Title" w:uiPriority="33" w:qFormat="1"/>
    <w:lsdException w:name="Bibliography" w:semiHidden="1"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ny">
    <w:name w:val="Normal"/>
    <w:qFormat/>
    <w:rsid w:val="00B96F96"/>
    <w:rPr>
      <w:rFonts w:ascii="Open Sans" w:hAnsi="Open Sans"/>
      <w:sz w:val="20"/>
    </w:rPr>
  </w:style>
  <w:style w:type="paragraph" w:styleId="Nagwek1">
    <w:name w:val="heading 1"/>
    <w:basedOn w:val="Normalny"/>
    <w:next w:val="Normalny"/>
    <w:link w:val="Nagwek1Znak"/>
    <w:uiPriority w:val="9"/>
    <w:rsid w:val="00A3181B"/>
    <w:pPr>
      <w:keepNext/>
      <w:keepLines/>
      <w:pageBreakBefore/>
      <w:shd w:val="pct5" w:color="auto" w:fill="auto"/>
      <w:spacing w:before="480" w:after="240" w:line="240" w:lineRule="auto"/>
      <w:ind w:left="567"/>
      <w:outlineLvl w:val="0"/>
    </w:pPr>
    <w:rPr>
      <w:rFonts w:ascii="Tahoma" w:eastAsia="Times New Roman" w:hAnsi="Tahoma" w:cs="Tahoma"/>
      <w:b/>
      <w:bCs/>
      <w:caps/>
      <w:color w:val="000066"/>
      <w:sz w:val="36"/>
      <w:szCs w:val="36"/>
      <w:u w:val="single" w:color="FFC000"/>
    </w:rPr>
  </w:style>
  <w:style w:type="paragraph" w:styleId="Nagwek2">
    <w:name w:val="heading 2"/>
    <w:basedOn w:val="Normalny"/>
    <w:next w:val="Normalny"/>
    <w:link w:val="Nagwek2Znak"/>
    <w:uiPriority w:val="9"/>
    <w:rsid w:val="00345E3D"/>
    <w:pPr>
      <w:keepNext/>
      <w:keepLines/>
      <w:pBdr>
        <w:bottom w:val="inset" w:sz="12" w:space="1" w:color="FFC000"/>
      </w:pBdr>
      <w:spacing w:before="360" w:after="120" w:line="240" w:lineRule="auto"/>
      <w:jc w:val="both"/>
      <w:outlineLvl w:val="1"/>
    </w:pPr>
    <w:rPr>
      <w:rFonts w:ascii="Tahoma" w:eastAsia="Times New Roman" w:hAnsi="Tahoma" w:cs="Tahoma"/>
      <w:b/>
      <w:bCs/>
      <w:color w:val="7CCA62" w:themeColor="accent5"/>
      <w:sz w:val="28"/>
      <w:szCs w:val="28"/>
    </w:rPr>
  </w:style>
  <w:style w:type="paragraph" w:styleId="Nagwek3">
    <w:name w:val="heading 3"/>
    <w:basedOn w:val="Normalny"/>
    <w:next w:val="Normalny"/>
    <w:link w:val="Nagwek3Znak"/>
    <w:uiPriority w:val="99"/>
    <w:qFormat/>
    <w:rsid w:val="005B6B6B"/>
    <w:pPr>
      <w:keepNext/>
      <w:keepLines/>
      <w:spacing w:before="360" w:after="60" w:line="240" w:lineRule="auto"/>
      <w:jc w:val="both"/>
      <w:outlineLvl w:val="2"/>
    </w:pPr>
    <w:rPr>
      <w:rFonts w:ascii="Tahoma" w:eastAsia="Times New Roman" w:hAnsi="Tahoma" w:cs="Tahoma"/>
      <w:b/>
      <w:bCs/>
      <w:color w:val="171717"/>
      <w:sz w:val="26"/>
      <w:szCs w:val="26"/>
    </w:rPr>
  </w:style>
  <w:style w:type="paragraph" w:styleId="Nagwek4">
    <w:name w:val="heading 4"/>
    <w:basedOn w:val="Normalny"/>
    <w:next w:val="Normalny"/>
    <w:link w:val="Nagwek4Znak"/>
    <w:uiPriority w:val="99"/>
    <w:qFormat/>
    <w:rsid w:val="005B6B6B"/>
    <w:pPr>
      <w:keepNext/>
      <w:keepLines/>
      <w:spacing w:before="240" w:after="60" w:line="240" w:lineRule="auto"/>
      <w:jc w:val="both"/>
      <w:outlineLvl w:val="3"/>
    </w:pPr>
    <w:rPr>
      <w:rFonts w:ascii="Tahoma" w:eastAsia="Times New Roman" w:hAnsi="Tahoma" w:cs="Tahoma"/>
      <w:b/>
      <w:bCs/>
      <w:i/>
      <w:iCs/>
      <w:color w:val="000000"/>
      <w:sz w:val="24"/>
      <w:szCs w:val="24"/>
    </w:rPr>
  </w:style>
  <w:style w:type="paragraph" w:styleId="Nagwek5">
    <w:name w:val="heading 5"/>
    <w:basedOn w:val="Normalny"/>
    <w:next w:val="Normalny"/>
    <w:link w:val="Nagwek5Znak"/>
    <w:uiPriority w:val="99"/>
    <w:qFormat/>
    <w:rsid w:val="005B6B6B"/>
    <w:pPr>
      <w:keepNext/>
      <w:keepLines/>
      <w:spacing w:before="40" w:after="0" w:line="240" w:lineRule="auto"/>
      <w:jc w:val="both"/>
      <w:outlineLvl w:val="4"/>
    </w:pPr>
    <w:rPr>
      <w:rFonts w:ascii="Tahoma" w:eastAsia="Times New Roman" w:hAnsi="Tahoma" w:cs="Tahoma"/>
      <w:color w:val="000000"/>
    </w:rPr>
  </w:style>
  <w:style w:type="paragraph" w:styleId="Nagwek6">
    <w:name w:val="heading 6"/>
    <w:basedOn w:val="Normalny"/>
    <w:next w:val="Normalny"/>
    <w:link w:val="Nagwek6Znak"/>
    <w:uiPriority w:val="99"/>
    <w:qFormat/>
    <w:rsid w:val="005B6B6B"/>
    <w:pPr>
      <w:keepNext/>
      <w:keepLines/>
      <w:spacing w:before="40" w:after="0" w:line="240" w:lineRule="auto"/>
      <w:jc w:val="both"/>
      <w:outlineLvl w:val="5"/>
    </w:pPr>
    <w:rPr>
      <w:rFonts w:ascii="Calibri Light" w:eastAsia="Times New Roman" w:hAnsi="Calibri Light" w:cs="Calibri Light"/>
      <w:color w:val="1F3763"/>
    </w:rPr>
  </w:style>
  <w:style w:type="paragraph" w:styleId="Nagwek7">
    <w:name w:val="heading 7"/>
    <w:basedOn w:val="Normalny"/>
    <w:next w:val="Normalny"/>
    <w:link w:val="Nagwek7Znak"/>
    <w:uiPriority w:val="99"/>
    <w:qFormat/>
    <w:rsid w:val="005B6B6B"/>
    <w:pPr>
      <w:keepNext/>
      <w:keepLines/>
      <w:spacing w:before="40" w:after="0" w:line="240" w:lineRule="auto"/>
      <w:jc w:val="both"/>
      <w:outlineLvl w:val="6"/>
    </w:pPr>
    <w:rPr>
      <w:rFonts w:ascii="Calibri Light" w:eastAsia="Times New Roman" w:hAnsi="Calibri Light" w:cs="Calibri Light"/>
      <w:i/>
      <w:iCs/>
      <w:color w:val="1F3763"/>
    </w:rPr>
  </w:style>
  <w:style w:type="paragraph" w:styleId="Nagwek8">
    <w:name w:val="heading 8"/>
    <w:basedOn w:val="Normalny"/>
    <w:next w:val="Normalny"/>
    <w:link w:val="Nagwek8Znak"/>
    <w:uiPriority w:val="99"/>
    <w:qFormat/>
    <w:rsid w:val="005B6B6B"/>
    <w:pPr>
      <w:keepNext/>
      <w:keepLines/>
      <w:spacing w:before="40" w:after="0" w:line="240" w:lineRule="auto"/>
      <w:jc w:val="both"/>
      <w:outlineLvl w:val="7"/>
    </w:pPr>
    <w:rPr>
      <w:rFonts w:ascii="Calibri Light" w:eastAsia="Times New Roman" w:hAnsi="Calibri Light" w:cs="Calibri Light"/>
      <w:color w:val="272727"/>
      <w:sz w:val="21"/>
      <w:szCs w:val="21"/>
    </w:rPr>
  </w:style>
  <w:style w:type="paragraph" w:styleId="Nagwek9">
    <w:name w:val="heading 9"/>
    <w:basedOn w:val="Normalny"/>
    <w:next w:val="Normalny"/>
    <w:link w:val="Nagwek9Znak"/>
    <w:uiPriority w:val="99"/>
    <w:qFormat/>
    <w:rsid w:val="005B6B6B"/>
    <w:pPr>
      <w:keepNext/>
      <w:keepLines/>
      <w:spacing w:before="40" w:after="0" w:line="240" w:lineRule="auto"/>
      <w:jc w:val="both"/>
      <w:outlineLvl w:val="8"/>
    </w:pPr>
    <w:rPr>
      <w:rFonts w:ascii="Calibri Light" w:eastAsia="Times New Roman" w:hAnsi="Calibri Light" w:cs="Calibri Light"/>
      <w:i/>
      <w:iCs/>
      <w:color w:val="272727"/>
      <w:sz w:val="21"/>
      <w:szCs w:val="21"/>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paragraph" w:styleId="Stopka">
    <w:name w:val="footer"/>
    <w:basedOn w:val="Normalny"/>
    <w:link w:val="StopkaZnak"/>
    <w:uiPriority w:val="99"/>
    <w:rsid w:val="001E30CC"/>
    <w:pPr>
      <w:tabs>
        <w:tab w:val="center" w:pos="4536"/>
        <w:tab w:val="right" w:pos="9072"/>
      </w:tabs>
      <w:spacing w:after="0" w:line="240" w:lineRule="auto"/>
      <w:ind w:firstLine="567"/>
      <w:jc w:val="both"/>
    </w:pPr>
    <w:rPr>
      <w:rFonts w:ascii="Tahoma" w:eastAsia="Calibri" w:hAnsi="Tahoma" w:cs="Tahoma"/>
      <w:color w:val="000000"/>
    </w:rPr>
  </w:style>
  <w:style w:type="character" w:customStyle="1" w:styleId="StopkaZnak">
    <w:name w:val="Stopka Znak"/>
    <w:basedOn w:val="Domylnaczcionkaakapitu"/>
    <w:link w:val="Stopka"/>
    <w:uiPriority w:val="99"/>
    <w:rsid w:val="001E30CC"/>
    <w:rPr>
      <w:rFonts w:ascii="Tahoma" w:eastAsia="Calibri" w:hAnsi="Tahoma" w:cs="Tahoma"/>
      <w:color w:val="000000"/>
    </w:rPr>
  </w:style>
  <w:style w:type="paragraph" w:styleId="Akapitzlist">
    <w:name w:val="List Paragraph"/>
    <w:aliases w:val="Numerowanie,List Paragraph,Akapit z listą BS,sw tekst,L1,K-P_odwolanie,Lublin_odwolanie,lubu 1)_wypkt.,opis dzialania,Sl_Akapit z listą,podpisy_tabele,Akapit z listą 1,Chorzów - Akapit z listą,Normal,maz_wyliczenie,A_wyliczenie,Obiekt,ASI"/>
    <w:basedOn w:val="Normalny"/>
    <w:link w:val="AkapitzlistZnak"/>
    <w:uiPriority w:val="34"/>
    <w:qFormat/>
    <w:rsid w:val="001E30CC"/>
    <w:pPr>
      <w:spacing w:before="60" w:after="60" w:line="240" w:lineRule="auto"/>
      <w:jc w:val="both"/>
    </w:pPr>
    <w:rPr>
      <w:rFonts w:ascii="Tahoma" w:eastAsia="Calibri" w:hAnsi="Tahoma" w:cs="Tahoma"/>
      <w:color w:val="000000"/>
    </w:rPr>
  </w:style>
  <w:style w:type="character" w:styleId="Hipercze">
    <w:name w:val="Hyperlink"/>
    <w:basedOn w:val="Domylnaczcionkaakapitu"/>
    <w:uiPriority w:val="99"/>
    <w:rsid w:val="001E30CC"/>
    <w:rPr>
      <w:color w:val="0563C1"/>
      <w:u w:val="single"/>
    </w:rPr>
  </w:style>
  <w:style w:type="character" w:customStyle="1" w:styleId="AkapitzlistZnak">
    <w:name w:val="Akapit z listą Znak"/>
    <w:aliases w:val="Numerowanie Znak,List Paragraph Znak,Akapit z listą BS Znak,sw tekst Znak,L1 Znak,K-P_odwolanie Znak,Lublin_odwolanie Znak,lubu 1)_wypkt. Znak,opis dzialania Znak,Sl_Akapit z listą Znak,podpisy_tabele Znak,Akapit z listą 1 Znak"/>
    <w:basedOn w:val="Domylnaczcionkaakapitu"/>
    <w:link w:val="Akapitzlist"/>
    <w:uiPriority w:val="34"/>
    <w:qFormat/>
    <w:locked/>
    <w:rsid w:val="001E30CC"/>
    <w:rPr>
      <w:rFonts w:ascii="Tahoma" w:eastAsia="Calibri" w:hAnsi="Tahoma" w:cs="Tahoma"/>
      <w:color w:val="000000"/>
    </w:rPr>
  </w:style>
  <w:style w:type="character" w:styleId="UyteHipercze">
    <w:name w:val="FollowedHyperlink"/>
    <w:basedOn w:val="Domylnaczcionkaakapitu"/>
    <w:uiPriority w:val="99"/>
    <w:semiHidden/>
    <w:unhideWhenUsed/>
    <w:rsid w:val="001D5E65"/>
    <w:rPr>
      <w:color w:val="85DFD0" w:themeColor="followedHyperlink"/>
      <w:u w:val="single"/>
    </w:rPr>
  </w:style>
  <w:style w:type="paragraph" w:styleId="Tekstdymka">
    <w:name w:val="Balloon Text"/>
    <w:basedOn w:val="Normalny"/>
    <w:link w:val="TekstdymkaZnak"/>
    <w:uiPriority w:val="99"/>
    <w:semiHidden/>
    <w:unhideWhenUsed/>
    <w:rsid w:val="00C22C1B"/>
    <w:pPr>
      <w:spacing w:after="0" w:line="240" w:lineRule="auto"/>
    </w:pPr>
    <w:rPr>
      <w:rFonts w:ascii="Segoe UI" w:hAnsi="Segoe UI" w:cs="Segoe UI"/>
      <w:sz w:val="18"/>
      <w:szCs w:val="18"/>
    </w:rPr>
  </w:style>
  <w:style w:type="character" w:customStyle="1" w:styleId="TekstdymkaZnak">
    <w:name w:val="Tekst dymka Znak"/>
    <w:basedOn w:val="Domylnaczcionkaakapitu"/>
    <w:link w:val="Tekstdymka"/>
    <w:uiPriority w:val="99"/>
    <w:semiHidden/>
    <w:rsid w:val="00C22C1B"/>
    <w:rPr>
      <w:rFonts w:ascii="Segoe UI" w:hAnsi="Segoe UI" w:cs="Segoe UI"/>
      <w:sz w:val="18"/>
      <w:szCs w:val="18"/>
    </w:rPr>
  </w:style>
  <w:style w:type="character" w:customStyle="1" w:styleId="Nagwek1Znak">
    <w:name w:val="Nagłówek 1 Znak"/>
    <w:basedOn w:val="Domylnaczcionkaakapitu"/>
    <w:link w:val="Nagwek1"/>
    <w:uiPriority w:val="9"/>
    <w:qFormat/>
    <w:rsid w:val="00A3181B"/>
    <w:rPr>
      <w:rFonts w:ascii="Tahoma" w:eastAsia="Times New Roman" w:hAnsi="Tahoma" w:cs="Tahoma"/>
      <w:b/>
      <w:bCs/>
      <w:caps/>
      <w:color w:val="000066"/>
      <w:sz w:val="36"/>
      <w:szCs w:val="36"/>
      <w:u w:val="single" w:color="FFC000"/>
      <w:shd w:val="pct5" w:color="auto" w:fill="auto"/>
    </w:rPr>
  </w:style>
  <w:style w:type="character" w:customStyle="1" w:styleId="Nagwek2Znak">
    <w:name w:val="Nagłówek 2 Znak"/>
    <w:basedOn w:val="Domylnaczcionkaakapitu"/>
    <w:link w:val="Nagwek2"/>
    <w:uiPriority w:val="9"/>
    <w:rsid w:val="00345E3D"/>
    <w:rPr>
      <w:rFonts w:ascii="Tahoma" w:eastAsia="Times New Roman" w:hAnsi="Tahoma" w:cs="Tahoma"/>
      <w:b/>
      <w:bCs/>
      <w:color w:val="7CCA62" w:themeColor="accent5"/>
      <w:sz w:val="28"/>
      <w:szCs w:val="28"/>
    </w:rPr>
  </w:style>
  <w:style w:type="character" w:customStyle="1" w:styleId="Nagwek3Znak">
    <w:name w:val="Nagłówek 3 Znak"/>
    <w:basedOn w:val="Domylnaczcionkaakapitu"/>
    <w:link w:val="Nagwek3"/>
    <w:uiPriority w:val="9"/>
    <w:rsid w:val="005B6B6B"/>
    <w:rPr>
      <w:rFonts w:ascii="Tahoma" w:eastAsia="Times New Roman" w:hAnsi="Tahoma" w:cs="Tahoma"/>
      <w:b/>
      <w:bCs/>
      <w:color w:val="171717"/>
      <w:sz w:val="26"/>
      <w:szCs w:val="26"/>
    </w:rPr>
  </w:style>
  <w:style w:type="character" w:customStyle="1" w:styleId="Nagwek4Znak">
    <w:name w:val="Nagłówek 4 Znak"/>
    <w:basedOn w:val="Domylnaczcionkaakapitu"/>
    <w:link w:val="Nagwek4"/>
    <w:uiPriority w:val="99"/>
    <w:rsid w:val="005B6B6B"/>
    <w:rPr>
      <w:rFonts w:ascii="Tahoma" w:eastAsia="Times New Roman" w:hAnsi="Tahoma" w:cs="Tahoma"/>
      <w:b/>
      <w:bCs/>
      <w:i/>
      <w:iCs/>
      <w:color w:val="000000"/>
      <w:sz w:val="24"/>
      <w:szCs w:val="24"/>
    </w:rPr>
  </w:style>
  <w:style w:type="character" w:customStyle="1" w:styleId="Nagwek5Znak">
    <w:name w:val="Nagłówek 5 Znak"/>
    <w:basedOn w:val="Domylnaczcionkaakapitu"/>
    <w:link w:val="Nagwek5"/>
    <w:uiPriority w:val="99"/>
    <w:rsid w:val="005B6B6B"/>
    <w:rPr>
      <w:rFonts w:ascii="Tahoma" w:eastAsia="Times New Roman" w:hAnsi="Tahoma" w:cs="Tahoma"/>
      <w:color w:val="000000"/>
    </w:rPr>
  </w:style>
  <w:style w:type="character" w:customStyle="1" w:styleId="Nagwek6Znak">
    <w:name w:val="Nagłówek 6 Znak"/>
    <w:basedOn w:val="Domylnaczcionkaakapitu"/>
    <w:link w:val="Nagwek6"/>
    <w:uiPriority w:val="99"/>
    <w:rsid w:val="005B6B6B"/>
    <w:rPr>
      <w:rFonts w:ascii="Calibri Light" w:eastAsia="Times New Roman" w:hAnsi="Calibri Light" w:cs="Calibri Light"/>
      <w:color w:val="1F3763"/>
    </w:rPr>
  </w:style>
  <w:style w:type="character" w:customStyle="1" w:styleId="Nagwek7Znak">
    <w:name w:val="Nagłówek 7 Znak"/>
    <w:basedOn w:val="Domylnaczcionkaakapitu"/>
    <w:link w:val="Nagwek7"/>
    <w:uiPriority w:val="99"/>
    <w:rsid w:val="005B6B6B"/>
    <w:rPr>
      <w:rFonts w:ascii="Calibri Light" w:eastAsia="Times New Roman" w:hAnsi="Calibri Light" w:cs="Calibri Light"/>
      <w:i/>
      <w:iCs/>
      <w:color w:val="1F3763"/>
    </w:rPr>
  </w:style>
  <w:style w:type="character" w:customStyle="1" w:styleId="Nagwek8Znak">
    <w:name w:val="Nagłówek 8 Znak"/>
    <w:basedOn w:val="Domylnaczcionkaakapitu"/>
    <w:link w:val="Nagwek8"/>
    <w:uiPriority w:val="99"/>
    <w:rsid w:val="005B6B6B"/>
    <w:rPr>
      <w:rFonts w:ascii="Calibri Light" w:eastAsia="Times New Roman" w:hAnsi="Calibri Light" w:cs="Calibri Light"/>
      <w:color w:val="272727"/>
      <w:sz w:val="21"/>
      <w:szCs w:val="21"/>
    </w:rPr>
  </w:style>
  <w:style w:type="character" w:customStyle="1" w:styleId="Nagwek9Znak">
    <w:name w:val="Nagłówek 9 Znak"/>
    <w:basedOn w:val="Domylnaczcionkaakapitu"/>
    <w:link w:val="Nagwek9"/>
    <w:uiPriority w:val="99"/>
    <w:rsid w:val="005B6B6B"/>
    <w:rPr>
      <w:rFonts w:ascii="Calibri Light" w:eastAsia="Times New Roman" w:hAnsi="Calibri Light" w:cs="Calibri Light"/>
      <w:i/>
      <w:iCs/>
      <w:color w:val="272727"/>
      <w:sz w:val="21"/>
      <w:szCs w:val="21"/>
    </w:rPr>
  </w:style>
  <w:style w:type="paragraph" w:customStyle="1" w:styleId="Styl21">
    <w:name w:val="Styl21"/>
    <w:basedOn w:val="Styl12"/>
    <w:next w:val="Styl15"/>
    <w:link w:val="Styl21Znak"/>
    <w:qFormat/>
    <w:rsid w:val="00921DD8"/>
    <w:pPr>
      <w:numPr>
        <w:ilvl w:val="0"/>
        <w:numId w:val="0"/>
      </w:numPr>
      <w:ind w:left="11" w:hanging="11"/>
    </w:pPr>
    <w:rPr>
      <w:rFonts w:ascii="Trebuchet MS" w:hAnsi="Trebuchet MS"/>
      <w:color w:val="000000" w:themeColor="text1"/>
      <w:sz w:val="18"/>
    </w:rPr>
  </w:style>
  <w:style w:type="paragraph" w:customStyle="1" w:styleId="Punktorp1">
    <w:name w:val="Punktor_p1"/>
    <w:basedOn w:val="Akapitzlist"/>
    <w:link w:val="Punktorp1Znak"/>
    <w:uiPriority w:val="99"/>
    <w:rsid w:val="005B6B6B"/>
  </w:style>
  <w:style w:type="character" w:customStyle="1" w:styleId="Punktorp1Znak">
    <w:name w:val="Punktor_p1 Znak"/>
    <w:basedOn w:val="Domylnaczcionkaakapitu"/>
    <w:link w:val="Punktorp1"/>
    <w:uiPriority w:val="99"/>
    <w:locked/>
    <w:rsid w:val="005B6B6B"/>
    <w:rPr>
      <w:rFonts w:ascii="Tahoma" w:eastAsia="Calibri" w:hAnsi="Tahoma" w:cs="Tahoma"/>
      <w:color w:val="000000"/>
    </w:rPr>
  </w:style>
  <w:style w:type="character" w:styleId="Wyrnieniedelikatne">
    <w:name w:val="Subtle Emphasis"/>
    <w:basedOn w:val="Domylnaczcionkaakapitu"/>
    <w:uiPriority w:val="99"/>
    <w:qFormat/>
    <w:rsid w:val="005B6B6B"/>
  </w:style>
  <w:style w:type="paragraph" w:styleId="Bezodstpw">
    <w:name w:val="No Spacing"/>
    <w:aliases w:val="Źródła"/>
    <w:link w:val="BezodstpwZnak"/>
    <w:uiPriority w:val="1"/>
    <w:qFormat/>
    <w:rsid w:val="005B6B6B"/>
    <w:pPr>
      <w:spacing w:before="60" w:after="0" w:line="240" w:lineRule="auto"/>
    </w:pPr>
    <w:rPr>
      <w:rFonts w:ascii="Tahoma" w:eastAsia="Calibri" w:hAnsi="Tahoma" w:cs="Tahoma"/>
      <w:color w:val="000000"/>
      <w:sz w:val="20"/>
      <w:szCs w:val="20"/>
    </w:rPr>
  </w:style>
  <w:style w:type="paragraph" w:styleId="Tytu">
    <w:name w:val="Title"/>
    <w:basedOn w:val="Normalny"/>
    <w:next w:val="Normalny"/>
    <w:link w:val="TytuZnak"/>
    <w:uiPriority w:val="99"/>
    <w:qFormat/>
    <w:rsid w:val="005B6B6B"/>
    <w:pPr>
      <w:spacing w:before="360" w:after="360" w:line="240" w:lineRule="auto"/>
      <w:ind w:firstLine="567"/>
      <w:jc w:val="center"/>
    </w:pPr>
    <w:rPr>
      <w:rFonts w:ascii="Tahoma" w:eastAsia="Times New Roman" w:hAnsi="Tahoma" w:cs="Tahoma"/>
      <w:b/>
      <w:bCs/>
      <w:color w:val="000000"/>
      <w:spacing w:val="-10"/>
      <w:kern w:val="28"/>
      <w:sz w:val="72"/>
      <w:szCs w:val="72"/>
    </w:rPr>
  </w:style>
  <w:style w:type="character" w:customStyle="1" w:styleId="TytuZnak">
    <w:name w:val="Tytuł Znak"/>
    <w:basedOn w:val="Domylnaczcionkaakapitu"/>
    <w:link w:val="Tytu"/>
    <w:uiPriority w:val="99"/>
    <w:rsid w:val="005B6B6B"/>
    <w:rPr>
      <w:rFonts w:ascii="Tahoma" w:eastAsia="Times New Roman" w:hAnsi="Tahoma" w:cs="Tahoma"/>
      <w:b/>
      <w:bCs/>
      <w:color w:val="000000"/>
      <w:spacing w:val="-10"/>
      <w:kern w:val="28"/>
      <w:sz w:val="72"/>
      <w:szCs w:val="72"/>
    </w:rPr>
  </w:style>
  <w:style w:type="paragraph" w:styleId="Podtytu">
    <w:name w:val="Subtitle"/>
    <w:basedOn w:val="Normalny"/>
    <w:next w:val="Normalny"/>
    <w:link w:val="PodtytuZnak"/>
    <w:uiPriority w:val="11"/>
    <w:rsid w:val="005B6B6B"/>
    <w:pPr>
      <w:numPr>
        <w:ilvl w:val="1"/>
      </w:numPr>
      <w:spacing w:before="240" w:after="240" w:line="240" w:lineRule="auto"/>
      <w:ind w:firstLine="567"/>
      <w:jc w:val="center"/>
    </w:pPr>
    <w:rPr>
      <w:rFonts w:ascii="Tahoma" w:eastAsia="Times New Roman" w:hAnsi="Tahoma" w:cs="Tahoma"/>
      <w:b/>
      <w:bCs/>
      <w:color w:val="1F3864"/>
      <w:spacing w:val="15"/>
      <w:sz w:val="32"/>
      <w:szCs w:val="32"/>
    </w:rPr>
  </w:style>
  <w:style w:type="character" w:customStyle="1" w:styleId="PodtytuZnak">
    <w:name w:val="Podtytuł Znak"/>
    <w:basedOn w:val="Domylnaczcionkaakapitu"/>
    <w:link w:val="Podtytu"/>
    <w:uiPriority w:val="99"/>
    <w:rsid w:val="005B6B6B"/>
    <w:rPr>
      <w:rFonts w:ascii="Tahoma" w:eastAsia="Times New Roman" w:hAnsi="Tahoma" w:cs="Tahoma"/>
      <w:b/>
      <w:bCs/>
      <w:color w:val="1F3864"/>
      <w:spacing w:val="15"/>
      <w:sz w:val="32"/>
      <w:szCs w:val="32"/>
    </w:rPr>
  </w:style>
  <w:style w:type="character" w:styleId="Wyrnienieintensywne">
    <w:name w:val="Intense Emphasis"/>
    <w:basedOn w:val="Domylnaczcionkaakapitu"/>
    <w:uiPriority w:val="99"/>
    <w:qFormat/>
    <w:rsid w:val="005B6B6B"/>
    <w:rPr>
      <w:rFonts w:ascii="Tahoma" w:hAnsi="Tahoma" w:cs="Tahoma"/>
      <w:i/>
      <w:iCs/>
      <w:color w:val="4472C4"/>
      <w:sz w:val="20"/>
      <w:szCs w:val="20"/>
    </w:rPr>
  </w:style>
  <w:style w:type="paragraph" w:styleId="Cytatintensywny">
    <w:name w:val="Intense Quote"/>
    <w:basedOn w:val="Normalny"/>
    <w:next w:val="Normalny"/>
    <w:link w:val="CytatintensywnyZnak"/>
    <w:uiPriority w:val="99"/>
    <w:qFormat/>
    <w:rsid w:val="005B6B6B"/>
    <w:pPr>
      <w:pBdr>
        <w:top w:val="single" w:sz="4" w:space="10" w:color="4472C4"/>
        <w:bottom w:val="single" w:sz="4" w:space="10" w:color="4472C4"/>
      </w:pBdr>
      <w:spacing w:before="360" w:after="360" w:line="240" w:lineRule="auto"/>
      <w:ind w:left="864" w:right="864" w:firstLine="567"/>
      <w:jc w:val="center"/>
    </w:pPr>
    <w:rPr>
      <w:rFonts w:ascii="Tahoma" w:eastAsia="Calibri" w:hAnsi="Tahoma" w:cs="Tahoma"/>
      <w:i/>
      <w:iCs/>
      <w:color w:val="4472C4"/>
    </w:rPr>
  </w:style>
  <w:style w:type="character" w:customStyle="1" w:styleId="CytatintensywnyZnak">
    <w:name w:val="Cytat intensywny Znak"/>
    <w:basedOn w:val="Domylnaczcionkaakapitu"/>
    <w:link w:val="Cytatintensywny"/>
    <w:uiPriority w:val="99"/>
    <w:rsid w:val="005B6B6B"/>
    <w:rPr>
      <w:rFonts w:ascii="Tahoma" w:eastAsia="Calibri" w:hAnsi="Tahoma" w:cs="Tahoma"/>
      <w:i/>
      <w:iCs/>
      <w:color w:val="4472C4"/>
    </w:rPr>
  </w:style>
  <w:style w:type="paragraph" w:styleId="Listanumerowana">
    <w:name w:val="List Number"/>
    <w:basedOn w:val="Normalny"/>
    <w:uiPriority w:val="99"/>
    <w:rsid w:val="005B6B6B"/>
    <w:pPr>
      <w:numPr>
        <w:numId w:val="1"/>
      </w:numPr>
      <w:spacing w:before="60" w:after="60" w:line="240" w:lineRule="auto"/>
      <w:ind w:left="851" w:hanging="284"/>
      <w:jc w:val="both"/>
    </w:pPr>
    <w:rPr>
      <w:rFonts w:ascii="Tahoma" w:eastAsia="Calibri" w:hAnsi="Tahoma" w:cs="Tahoma"/>
      <w:color w:val="000000"/>
    </w:rPr>
  </w:style>
  <w:style w:type="paragraph" w:customStyle="1" w:styleId="SWpunktor">
    <w:name w:val="SW punktor"/>
    <w:basedOn w:val="Normalny"/>
    <w:link w:val="SWpunktorZnak"/>
    <w:uiPriority w:val="99"/>
    <w:locked/>
    <w:rsid w:val="005B6B6B"/>
    <w:pPr>
      <w:numPr>
        <w:numId w:val="2"/>
      </w:numPr>
      <w:spacing w:before="60" w:after="60" w:line="240" w:lineRule="auto"/>
      <w:ind w:left="851" w:hanging="284"/>
      <w:jc w:val="both"/>
    </w:pPr>
    <w:rPr>
      <w:rFonts w:ascii="Tahoma" w:eastAsia="Times New Roman" w:hAnsi="Tahoma" w:cs="Tahoma"/>
      <w:color w:val="000000"/>
      <w:szCs w:val="20"/>
      <w:lang w:eastAsia="pl-PL"/>
    </w:rPr>
  </w:style>
  <w:style w:type="paragraph" w:customStyle="1" w:styleId="SWpunktor2">
    <w:name w:val="SW punktor2"/>
    <w:basedOn w:val="SWpunktor"/>
    <w:uiPriority w:val="99"/>
    <w:locked/>
    <w:rsid w:val="005B6B6B"/>
    <w:pPr>
      <w:numPr>
        <w:ilvl w:val="1"/>
      </w:numPr>
      <w:tabs>
        <w:tab w:val="clear" w:pos="2943"/>
        <w:tab w:val="num" w:pos="360"/>
        <w:tab w:val="num" w:pos="1418"/>
      </w:tabs>
      <w:ind w:left="1418" w:hanging="567"/>
    </w:pPr>
  </w:style>
  <w:style w:type="character" w:customStyle="1" w:styleId="SWpunktorZnak">
    <w:name w:val="SW punktor Znak"/>
    <w:link w:val="SWpunktor"/>
    <w:uiPriority w:val="99"/>
    <w:locked/>
    <w:rsid w:val="005B6B6B"/>
    <w:rPr>
      <w:rFonts w:ascii="Tahoma" w:eastAsia="Times New Roman" w:hAnsi="Tahoma" w:cs="Tahoma"/>
      <w:color w:val="000000"/>
      <w:sz w:val="20"/>
      <w:szCs w:val="20"/>
      <w:lang w:eastAsia="pl-PL"/>
    </w:rPr>
  </w:style>
  <w:style w:type="character" w:styleId="Pogrubienie">
    <w:name w:val="Strong"/>
    <w:basedOn w:val="Domylnaczcionkaakapitu"/>
    <w:uiPriority w:val="22"/>
    <w:qFormat/>
    <w:rsid w:val="005B6B6B"/>
    <w:rPr>
      <w:b/>
      <w:bCs/>
    </w:rPr>
  </w:style>
  <w:style w:type="character" w:styleId="Odwoaniedelikatne">
    <w:name w:val="Subtle Reference"/>
    <w:basedOn w:val="Domylnaczcionkaakapitu"/>
    <w:uiPriority w:val="99"/>
    <w:qFormat/>
    <w:rsid w:val="005B6B6B"/>
    <w:rPr>
      <w:smallCaps/>
      <w:color w:val="auto"/>
    </w:rPr>
  </w:style>
  <w:style w:type="character" w:styleId="Odwoanieintensywne">
    <w:name w:val="Intense Reference"/>
    <w:basedOn w:val="Domylnaczcionkaakapitu"/>
    <w:uiPriority w:val="99"/>
    <w:qFormat/>
    <w:rsid w:val="005B6B6B"/>
    <w:rPr>
      <w:b/>
      <w:bCs/>
      <w:smallCaps/>
      <w:color w:val="4472C4"/>
      <w:spacing w:val="5"/>
    </w:rPr>
  </w:style>
  <w:style w:type="table" w:styleId="Tabela-Siatka">
    <w:name w:val="Table Grid"/>
    <w:basedOn w:val="Standardowy"/>
    <w:uiPriority w:val="39"/>
    <w:rsid w:val="005B6B6B"/>
    <w:pPr>
      <w:spacing w:after="0" w:line="240" w:lineRule="auto"/>
      <w:ind w:firstLine="567"/>
    </w:pPr>
    <w:rPr>
      <w:rFonts w:ascii="Tahoma" w:eastAsia="Calibri" w:hAnsi="Tahoma" w:cs="Tahoma"/>
      <w:color w:val="000000"/>
      <w:sz w:val="20"/>
      <w:szCs w:val="20"/>
      <w:lang w:eastAsia="pl-P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i5ciemnaakcent31">
    <w:name w:val="Tabela siatki 5 — ciemna — akcent 31"/>
    <w:uiPriority w:val="99"/>
    <w:locked/>
    <w:rsid w:val="005B6B6B"/>
    <w:pPr>
      <w:spacing w:after="0" w:line="240" w:lineRule="auto"/>
    </w:pPr>
    <w:rPr>
      <w:rFonts w:ascii="Tahoma" w:eastAsia="Calibri" w:hAnsi="Tahoma" w:cs="Tahoma"/>
      <w:color w:val="000000"/>
      <w:sz w:val="18"/>
      <w:szCs w:val="18"/>
      <w:lang w:eastAsia="pl-PL"/>
    </w:rPr>
    <w:tblPr>
      <w:tblStyleRowBandSize w:val="1"/>
      <w:tblStyleColBandSize w:val="1"/>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tblCellMar>
        <w:top w:w="0" w:type="dxa"/>
        <w:left w:w="108" w:type="dxa"/>
        <w:bottom w:w="0" w:type="dxa"/>
        <w:right w:w="108" w:type="dxa"/>
      </w:tblCellMar>
    </w:tblPr>
    <w:tcPr>
      <w:shd w:val="clear" w:color="auto" w:fill="FFFFFF"/>
    </w:tcPr>
  </w:style>
  <w:style w:type="table" w:customStyle="1" w:styleId="Tabelasiatki4akcent31">
    <w:name w:val="Tabela siatki 4 — akcent 31"/>
    <w:uiPriority w:val="99"/>
    <w:locked/>
    <w:rsid w:val="005B6B6B"/>
    <w:pPr>
      <w:spacing w:before="60" w:after="0" w:line="240" w:lineRule="auto"/>
      <w:ind w:firstLine="567"/>
    </w:pPr>
    <w:rPr>
      <w:rFonts w:ascii="Tahoma" w:eastAsia="Calibri" w:hAnsi="Tahoma" w:cs="Tahoma"/>
      <w:color w:val="000000"/>
      <w:sz w:val="20"/>
      <w:szCs w:val="20"/>
      <w:lang w:eastAsia="pl-PL"/>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CellMar>
        <w:top w:w="0" w:type="dxa"/>
        <w:left w:w="108" w:type="dxa"/>
        <w:bottom w:w="0" w:type="dxa"/>
        <w:right w:w="108" w:type="dxa"/>
      </w:tblCellMar>
    </w:tblPr>
  </w:style>
  <w:style w:type="table" w:customStyle="1" w:styleId="Tabelasiatki4akcent41">
    <w:name w:val="Tabela siatki 4 — akcent 41"/>
    <w:uiPriority w:val="99"/>
    <w:locked/>
    <w:rsid w:val="005B6B6B"/>
    <w:pPr>
      <w:spacing w:before="60" w:after="0" w:line="240" w:lineRule="auto"/>
      <w:ind w:firstLine="567"/>
    </w:pPr>
    <w:rPr>
      <w:rFonts w:ascii="Tahoma" w:eastAsia="Calibri" w:hAnsi="Tahoma" w:cs="Tahoma"/>
      <w:color w:val="000000"/>
      <w:sz w:val="20"/>
      <w:szCs w:val="20"/>
      <w:lang w:eastAsia="pl-PL"/>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CellMar>
        <w:top w:w="0" w:type="dxa"/>
        <w:left w:w="108" w:type="dxa"/>
        <w:bottom w:w="0" w:type="dxa"/>
        <w:right w:w="108" w:type="dxa"/>
      </w:tblCellMar>
    </w:tblPr>
  </w:style>
  <w:style w:type="table" w:customStyle="1" w:styleId="Tabelasiatki4akcent51">
    <w:name w:val="Tabela siatki 4 — akcent 51"/>
    <w:uiPriority w:val="99"/>
    <w:locked/>
    <w:rsid w:val="005B6B6B"/>
    <w:pPr>
      <w:spacing w:before="60" w:after="0" w:line="240" w:lineRule="auto"/>
      <w:ind w:firstLine="567"/>
    </w:pPr>
    <w:rPr>
      <w:rFonts w:ascii="Tahoma" w:eastAsia="Calibri" w:hAnsi="Tahoma" w:cs="Tahoma"/>
      <w:color w:val="000000"/>
      <w:sz w:val="20"/>
      <w:szCs w:val="20"/>
      <w:lang w:eastAsia="pl-PL"/>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CellMar>
        <w:top w:w="0" w:type="dxa"/>
        <w:left w:w="108" w:type="dxa"/>
        <w:bottom w:w="0" w:type="dxa"/>
        <w:right w:w="108" w:type="dxa"/>
      </w:tblCellMar>
    </w:tblPr>
  </w:style>
  <w:style w:type="table" w:customStyle="1" w:styleId="Tabelasiatki4akcent21">
    <w:name w:val="Tabela siatki 4 — akcent 21"/>
    <w:uiPriority w:val="99"/>
    <w:locked/>
    <w:rsid w:val="005B6B6B"/>
    <w:pPr>
      <w:spacing w:before="60" w:after="0" w:line="240" w:lineRule="auto"/>
      <w:ind w:firstLine="567"/>
    </w:pPr>
    <w:rPr>
      <w:rFonts w:ascii="Tahoma" w:eastAsia="Calibri" w:hAnsi="Tahoma" w:cs="Tahoma"/>
      <w:color w:val="000000"/>
      <w:sz w:val="20"/>
      <w:szCs w:val="20"/>
      <w:lang w:eastAsia="pl-PL"/>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CellMar>
        <w:top w:w="0" w:type="dxa"/>
        <w:left w:w="108" w:type="dxa"/>
        <w:bottom w:w="0" w:type="dxa"/>
        <w:right w:w="108" w:type="dxa"/>
      </w:tblCellMar>
    </w:tblPr>
  </w:style>
  <w:style w:type="table" w:customStyle="1" w:styleId="Tabelasiatki2akcent31">
    <w:name w:val="Tabela siatki 2 — akcent 31"/>
    <w:uiPriority w:val="99"/>
    <w:locked/>
    <w:rsid w:val="005B6B6B"/>
    <w:pPr>
      <w:spacing w:before="60" w:after="0" w:line="240" w:lineRule="auto"/>
      <w:ind w:firstLine="567"/>
    </w:pPr>
    <w:rPr>
      <w:rFonts w:ascii="Tahoma" w:eastAsia="Calibri" w:hAnsi="Tahoma" w:cs="Tahoma"/>
      <w:color w:val="000000"/>
      <w:sz w:val="20"/>
      <w:szCs w:val="20"/>
      <w:lang w:eastAsia="pl-PL"/>
    </w:rPr>
    <w:tblPr>
      <w:tblStyleRowBandSize w:val="1"/>
      <w:tblStyleColBandSize w:val="1"/>
      <w:tblBorders>
        <w:top w:val="single" w:sz="2" w:space="0" w:color="C9C9C9"/>
        <w:bottom w:val="single" w:sz="2" w:space="0" w:color="C9C9C9"/>
        <w:insideH w:val="single" w:sz="2" w:space="0" w:color="C9C9C9"/>
        <w:insideV w:val="single" w:sz="2" w:space="0" w:color="C9C9C9"/>
      </w:tblBorders>
      <w:tblCellMar>
        <w:top w:w="0" w:type="dxa"/>
        <w:left w:w="108" w:type="dxa"/>
        <w:bottom w:w="0" w:type="dxa"/>
        <w:right w:w="108" w:type="dxa"/>
      </w:tblCellMar>
    </w:tblPr>
  </w:style>
  <w:style w:type="paragraph" w:styleId="Nagwek">
    <w:name w:val="header"/>
    <w:basedOn w:val="Normalny"/>
    <w:link w:val="NagwekZnak"/>
    <w:uiPriority w:val="99"/>
    <w:rsid w:val="005B6B6B"/>
    <w:pPr>
      <w:tabs>
        <w:tab w:val="center" w:pos="4536"/>
        <w:tab w:val="right" w:pos="9072"/>
      </w:tabs>
      <w:spacing w:after="0" w:line="240" w:lineRule="auto"/>
      <w:ind w:firstLine="567"/>
      <w:jc w:val="center"/>
    </w:pPr>
    <w:rPr>
      <w:rFonts w:ascii="Tahoma" w:eastAsia="Calibri" w:hAnsi="Tahoma" w:cs="Tahoma"/>
      <w:i/>
      <w:iCs/>
      <w:color w:val="C9C9C9"/>
      <w:sz w:val="16"/>
      <w:szCs w:val="16"/>
    </w:rPr>
  </w:style>
  <w:style w:type="character" w:customStyle="1" w:styleId="NagwekZnak">
    <w:name w:val="Nagłówek Znak"/>
    <w:basedOn w:val="Domylnaczcionkaakapitu"/>
    <w:link w:val="Nagwek"/>
    <w:uiPriority w:val="99"/>
    <w:rsid w:val="005B6B6B"/>
    <w:rPr>
      <w:rFonts w:ascii="Tahoma" w:eastAsia="Calibri" w:hAnsi="Tahoma" w:cs="Tahoma"/>
      <w:i/>
      <w:iCs/>
      <w:color w:val="C9C9C9"/>
      <w:sz w:val="16"/>
      <w:szCs w:val="16"/>
    </w:rPr>
  </w:style>
  <w:style w:type="paragraph" w:customStyle="1" w:styleId="SWwyrnik">
    <w:name w:val="SW wyróżnik"/>
    <w:basedOn w:val="Normalny"/>
    <w:next w:val="Normalny"/>
    <w:link w:val="SWwyrnikZnak"/>
    <w:uiPriority w:val="99"/>
    <w:locked/>
    <w:rsid w:val="005B6B6B"/>
    <w:pPr>
      <w:spacing w:before="240" w:after="60" w:line="240" w:lineRule="auto"/>
      <w:ind w:firstLine="567"/>
      <w:jc w:val="both"/>
    </w:pPr>
    <w:rPr>
      <w:rFonts w:ascii="Tahoma" w:eastAsia="Calibri" w:hAnsi="Tahoma" w:cs="Tahoma"/>
      <w:b/>
      <w:bCs/>
      <w:szCs w:val="20"/>
      <w:lang w:eastAsia="pl-PL"/>
    </w:rPr>
  </w:style>
  <w:style w:type="character" w:customStyle="1" w:styleId="SWwyrnikZnak">
    <w:name w:val="SW wyróżnik Znak"/>
    <w:link w:val="SWwyrnik"/>
    <w:uiPriority w:val="99"/>
    <w:locked/>
    <w:rsid w:val="005B6B6B"/>
    <w:rPr>
      <w:rFonts w:ascii="Tahoma" w:eastAsia="Calibri" w:hAnsi="Tahoma" w:cs="Tahoma"/>
      <w:b/>
      <w:bCs/>
      <w:sz w:val="20"/>
      <w:szCs w:val="20"/>
      <w:lang w:eastAsia="pl-PL"/>
    </w:rPr>
  </w:style>
  <w:style w:type="paragraph" w:styleId="Tekstpodstawowy">
    <w:name w:val="Body Text"/>
    <w:basedOn w:val="Normalny"/>
    <w:link w:val="TekstpodstawowyZnak"/>
    <w:uiPriority w:val="99"/>
    <w:rsid w:val="005B6B6B"/>
    <w:pPr>
      <w:spacing w:before="60" w:after="120" w:line="240" w:lineRule="auto"/>
      <w:ind w:firstLine="567"/>
      <w:jc w:val="both"/>
    </w:pPr>
    <w:rPr>
      <w:rFonts w:ascii="Tahoma" w:eastAsia="Calibri" w:hAnsi="Tahoma" w:cs="Tahoma"/>
      <w:color w:val="000000"/>
    </w:rPr>
  </w:style>
  <w:style w:type="character" w:customStyle="1" w:styleId="TekstpodstawowyZnak">
    <w:name w:val="Tekst podstawowy Znak"/>
    <w:basedOn w:val="Domylnaczcionkaakapitu"/>
    <w:link w:val="Tekstpodstawowy"/>
    <w:uiPriority w:val="99"/>
    <w:rsid w:val="005B6B6B"/>
    <w:rPr>
      <w:rFonts w:ascii="Tahoma" w:eastAsia="Calibri" w:hAnsi="Tahoma" w:cs="Tahoma"/>
      <w:color w:val="000000"/>
    </w:rPr>
  </w:style>
  <w:style w:type="paragraph" w:styleId="Tekstpodstawowywcity2">
    <w:name w:val="Body Text Indent 2"/>
    <w:basedOn w:val="Normalny"/>
    <w:link w:val="Tekstpodstawowywcity2Znak"/>
    <w:uiPriority w:val="99"/>
    <w:rsid w:val="005B6B6B"/>
    <w:pPr>
      <w:spacing w:before="60" w:after="120" w:line="480" w:lineRule="auto"/>
      <w:ind w:left="283" w:firstLine="567"/>
      <w:jc w:val="both"/>
    </w:pPr>
    <w:rPr>
      <w:rFonts w:ascii="Tahoma" w:eastAsia="Calibri" w:hAnsi="Tahoma" w:cs="Tahoma"/>
      <w:color w:val="000000"/>
    </w:rPr>
  </w:style>
  <w:style w:type="character" w:customStyle="1" w:styleId="Tekstpodstawowywcity2Znak">
    <w:name w:val="Tekst podstawowy wcięty 2 Znak"/>
    <w:basedOn w:val="Domylnaczcionkaakapitu"/>
    <w:link w:val="Tekstpodstawowywcity2"/>
    <w:uiPriority w:val="99"/>
    <w:rsid w:val="005B6B6B"/>
    <w:rPr>
      <w:rFonts w:ascii="Tahoma" w:eastAsia="Calibri" w:hAnsi="Tahoma" w:cs="Tahoma"/>
      <w:color w:val="000000"/>
    </w:rPr>
  </w:style>
  <w:style w:type="paragraph" w:styleId="Tekstpodstawowyzwciciem">
    <w:name w:val="Body Text First Indent"/>
    <w:basedOn w:val="Tekstpodstawowy"/>
    <w:link w:val="TekstpodstawowyzwciciemZnak"/>
    <w:uiPriority w:val="99"/>
    <w:rsid w:val="005B6B6B"/>
    <w:pPr>
      <w:spacing w:after="60"/>
      <w:ind w:firstLine="360"/>
    </w:pPr>
  </w:style>
  <w:style w:type="character" w:customStyle="1" w:styleId="TekstpodstawowyzwciciemZnak">
    <w:name w:val="Tekst podstawowy z wcięciem Znak"/>
    <w:basedOn w:val="TekstpodstawowyZnak"/>
    <w:link w:val="Tekstpodstawowyzwciciem"/>
    <w:uiPriority w:val="99"/>
    <w:rsid w:val="005B6B6B"/>
    <w:rPr>
      <w:rFonts w:ascii="Tahoma" w:eastAsia="Calibri" w:hAnsi="Tahoma" w:cs="Tahoma"/>
      <w:color w:val="000000"/>
    </w:rPr>
  </w:style>
  <w:style w:type="paragraph" w:styleId="Tekstprzypisudolnego">
    <w:name w:val="footnote text"/>
    <w:aliases w:val="Footnote,Podrozdzia3,-E Fuﬂnotentext,Fuﬂnotentext Ursprung,Fußnotentext Ursprung,-E Fußnotentext,Footnote text,Tekst przypisu Znak Znak Znak Znak,Tekst przypisu Znak Znak Znak Znak Znak,Fußnote,FOOTNOTES,o,fn,Footnot,Podrozdział"/>
    <w:basedOn w:val="Normalny"/>
    <w:link w:val="TekstprzypisudolnegoZnak"/>
    <w:uiPriority w:val="99"/>
    <w:qFormat/>
    <w:rsid w:val="005B6B6B"/>
    <w:pPr>
      <w:spacing w:after="0" w:line="240" w:lineRule="auto"/>
      <w:ind w:firstLine="567"/>
      <w:jc w:val="both"/>
    </w:pPr>
    <w:rPr>
      <w:rFonts w:ascii="Tahoma" w:eastAsia="Calibri" w:hAnsi="Tahoma" w:cs="Tahoma"/>
      <w:color w:val="000000"/>
    </w:rPr>
  </w:style>
  <w:style w:type="character" w:customStyle="1" w:styleId="TekstprzypisudolnegoZnak">
    <w:name w:val="Tekst przypisu dolnego Znak"/>
    <w:aliases w:val="Footnote Znak,Podrozdzia3 Znak,-E Fuﬂnotentext Znak,Fuﬂnotentext Ursprung Znak,Fußnotentext Ursprung Znak,-E Fußnotentext Znak,Footnote text Znak,Tekst przypisu Znak Znak Znak Znak Znak1,Fußnote Znak,FOOTNOTES Znak,o Znak"/>
    <w:basedOn w:val="Domylnaczcionkaakapitu"/>
    <w:link w:val="Tekstprzypisudolnego"/>
    <w:uiPriority w:val="99"/>
    <w:rsid w:val="005B6B6B"/>
    <w:rPr>
      <w:rFonts w:ascii="Tahoma" w:eastAsia="Calibri" w:hAnsi="Tahoma" w:cs="Tahoma"/>
      <w:color w:val="000000"/>
    </w:rPr>
  </w:style>
  <w:style w:type="paragraph" w:styleId="Tekstpodstawowy2">
    <w:name w:val="Body Text 2"/>
    <w:basedOn w:val="Normalny"/>
    <w:link w:val="Tekstpodstawowy2Znak"/>
    <w:uiPriority w:val="99"/>
    <w:rsid w:val="005B6B6B"/>
    <w:pPr>
      <w:spacing w:before="60" w:after="60" w:line="240" w:lineRule="auto"/>
      <w:ind w:firstLine="567"/>
      <w:jc w:val="right"/>
    </w:pPr>
    <w:rPr>
      <w:rFonts w:ascii="Tahoma" w:eastAsia="Calibri" w:hAnsi="Tahoma" w:cs="Tahoma"/>
      <w:b/>
      <w:bCs/>
      <w:color w:val="000000"/>
      <w:sz w:val="24"/>
      <w:szCs w:val="24"/>
    </w:rPr>
  </w:style>
  <w:style w:type="character" w:customStyle="1" w:styleId="Tekstpodstawowy2Znak">
    <w:name w:val="Tekst podstawowy 2 Znak"/>
    <w:basedOn w:val="Domylnaczcionkaakapitu"/>
    <w:link w:val="Tekstpodstawowy2"/>
    <w:uiPriority w:val="99"/>
    <w:rsid w:val="005B6B6B"/>
    <w:rPr>
      <w:rFonts w:ascii="Tahoma" w:eastAsia="Calibri" w:hAnsi="Tahoma" w:cs="Tahoma"/>
      <w:b/>
      <w:bCs/>
      <w:color w:val="000000"/>
      <w:sz w:val="24"/>
      <w:szCs w:val="24"/>
    </w:rPr>
  </w:style>
  <w:style w:type="paragraph" w:styleId="Nagwekspisutreci">
    <w:name w:val="TOC Heading"/>
    <w:basedOn w:val="Nagwek1"/>
    <w:next w:val="Normalny"/>
    <w:uiPriority w:val="39"/>
    <w:rsid w:val="005B6B6B"/>
    <w:pPr>
      <w:pageBreakBefore w:val="0"/>
      <w:shd w:val="clear" w:color="auto" w:fill="auto"/>
      <w:spacing w:before="360"/>
      <w:outlineLvl w:val="9"/>
    </w:pPr>
    <w:rPr>
      <w:caps w:val="0"/>
      <w:color w:val="1F3864"/>
      <w:sz w:val="24"/>
      <w:szCs w:val="24"/>
      <w:lang w:eastAsia="pl-PL"/>
    </w:rPr>
  </w:style>
  <w:style w:type="paragraph" w:styleId="Spistreci1">
    <w:name w:val="toc 1"/>
    <w:basedOn w:val="Normalny"/>
    <w:next w:val="Normalny"/>
    <w:autoRedefine/>
    <w:uiPriority w:val="39"/>
    <w:rsid w:val="00A04560"/>
    <w:pPr>
      <w:tabs>
        <w:tab w:val="left" w:pos="454"/>
        <w:tab w:val="right" w:leader="dot" w:pos="9062"/>
      </w:tabs>
      <w:spacing w:after="0" w:line="240" w:lineRule="auto"/>
      <w:jc w:val="both"/>
    </w:pPr>
    <w:rPr>
      <w:rFonts w:ascii="Tahoma" w:eastAsia="Calibri" w:hAnsi="Tahoma" w:cs="Tahoma"/>
      <w:b/>
      <w:bCs/>
      <w:noProof/>
      <w:color w:val="000000"/>
    </w:rPr>
  </w:style>
  <w:style w:type="paragraph" w:styleId="Spistreci2">
    <w:name w:val="toc 2"/>
    <w:basedOn w:val="Normalny"/>
    <w:next w:val="Normalny"/>
    <w:autoRedefine/>
    <w:uiPriority w:val="39"/>
    <w:rsid w:val="005B6B6B"/>
    <w:pPr>
      <w:tabs>
        <w:tab w:val="left" w:pos="426"/>
        <w:tab w:val="left" w:pos="851"/>
        <w:tab w:val="right" w:leader="dot" w:pos="9062"/>
      </w:tabs>
      <w:spacing w:before="60" w:after="60" w:line="240" w:lineRule="auto"/>
      <w:ind w:firstLine="425"/>
      <w:jc w:val="both"/>
    </w:pPr>
    <w:rPr>
      <w:rFonts w:ascii="Tahoma" w:eastAsia="Calibri" w:hAnsi="Tahoma" w:cs="Tahoma"/>
      <w:noProof/>
      <w:color w:val="000000"/>
      <w:szCs w:val="20"/>
    </w:rPr>
  </w:style>
  <w:style w:type="paragraph" w:styleId="Spistreci3">
    <w:name w:val="toc 3"/>
    <w:basedOn w:val="Normalny"/>
    <w:next w:val="Normalny"/>
    <w:autoRedefine/>
    <w:uiPriority w:val="39"/>
    <w:rsid w:val="005B6B6B"/>
    <w:pPr>
      <w:spacing w:before="60" w:after="100" w:line="240" w:lineRule="auto"/>
      <w:ind w:left="400" w:firstLine="567"/>
      <w:jc w:val="both"/>
    </w:pPr>
    <w:rPr>
      <w:rFonts w:ascii="Tahoma" w:eastAsia="Calibri" w:hAnsi="Tahoma" w:cs="Tahoma"/>
      <w:color w:val="000000"/>
    </w:rPr>
  </w:style>
  <w:style w:type="paragraph" w:styleId="Legenda">
    <w:name w:val="caption"/>
    <w:aliases w:val="Podpis nad obiektem,Podpis pod rysunkiem,Nagłówek Tabeli,Nag3ówek Tabeli,Tabela nr,Legenda Znak Znak Znak,Legenda Znak Znak,Legenda Znak Znak Znak Znak,Legenda Znak Znak Znak Znak Znak Znak,Legenda Znak Znak Znak Znak Znak Znak Znak,zrodlo"/>
    <w:basedOn w:val="Normalny"/>
    <w:next w:val="Normalny"/>
    <w:link w:val="LegendaZnak"/>
    <w:uiPriority w:val="35"/>
    <w:qFormat/>
    <w:rsid w:val="001A4E3B"/>
    <w:pPr>
      <w:keepNext/>
      <w:spacing w:before="360" w:after="40" w:line="240" w:lineRule="auto"/>
      <w:jc w:val="both"/>
    </w:pPr>
    <w:rPr>
      <w:rFonts w:eastAsia="Calibri" w:cs="Tahoma"/>
      <w:b/>
      <w:bCs/>
      <w:color w:val="000000"/>
      <w:sz w:val="18"/>
    </w:rPr>
  </w:style>
  <w:style w:type="paragraph" w:styleId="Spisilustracji">
    <w:name w:val="table of figures"/>
    <w:basedOn w:val="Normalny"/>
    <w:next w:val="Normalny"/>
    <w:uiPriority w:val="99"/>
    <w:rsid w:val="005B6B6B"/>
    <w:pPr>
      <w:spacing w:before="60" w:after="60" w:line="240" w:lineRule="auto"/>
      <w:jc w:val="both"/>
    </w:pPr>
    <w:rPr>
      <w:rFonts w:ascii="Tahoma" w:eastAsia="Calibri" w:hAnsi="Tahoma" w:cs="Tahoma"/>
      <w:color w:val="000000"/>
      <w:szCs w:val="20"/>
    </w:rPr>
  </w:style>
  <w:style w:type="paragraph" w:styleId="Wykazrde">
    <w:name w:val="table of authorities"/>
    <w:basedOn w:val="Normalny"/>
    <w:next w:val="Normalny"/>
    <w:uiPriority w:val="99"/>
    <w:semiHidden/>
    <w:rsid w:val="005B6B6B"/>
    <w:pPr>
      <w:spacing w:before="60" w:after="0" w:line="240" w:lineRule="auto"/>
      <w:ind w:left="200" w:hanging="200"/>
      <w:jc w:val="both"/>
    </w:pPr>
    <w:rPr>
      <w:rFonts w:ascii="Tahoma" w:eastAsia="Calibri" w:hAnsi="Tahoma" w:cs="Tahoma"/>
      <w:color w:val="000000"/>
    </w:rPr>
  </w:style>
  <w:style w:type="paragraph" w:customStyle="1" w:styleId="rdo">
    <w:name w:val="Źródło"/>
    <w:basedOn w:val="Wykazrde"/>
    <w:next w:val="Normalny"/>
    <w:uiPriority w:val="99"/>
    <w:rsid w:val="005B6B6B"/>
    <w:pPr>
      <w:spacing w:before="0" w:after="240"/>
      <w:ind w:left="0" w:firstLine="0"/>
    </w:pPr>
    <w:rPr>
      <w:i/>
      <w:iCs/>
      <w:sz w:val="16"/>
      <w:szCs w:val="16"/>
    </w:rPr>
  </w:style>
  <w:style w:type="paragraph" w:customStyle="1" w:styleId="Tabelatytul">
    <w:name w:val="Tabela_tytul"/>
    <w:basedOn w:val="Wykrestytul"/>
    <w:link w:val="TabelatytulZnak"/>
    <w:uiPriority w:val="99"/>
    <w:rsid w:val="005B6B6B"/>
  </w:style>
  <w:style w:type="table" w:customStyle="1" w:styleId="Tabelalisty4akcent31">
    <w:name w:val="Tabela listy 4 — akcent 31"/>
    <w:aliases w:val="TABELA_Dokment"/>
    <w:uiPriority w:val="99"/>
    <w:locked/>
    <w:rsid w:val="005B6B6B"/>
    <w:pPr>
      <w:spacing w:before="60" w:after="0" w:line="240" w:lineRule="auto"/>
      <w:ind w:firstLine="567"/>
    </w:pPr>
    <w:rPr>
      <w:rFonts w:ascii="Tahoma" w:eastAsia="Calibri" w:hAnsi="Tahoma" w:cs="Tahoma"/>
      <w:color w:val="000000"/>
      <w:sz w:val="20"/>
      <w:szCs w:val="20"/>
      <w:lang w:eastAsia="pl-PL"/>
    </w:rPr>
    <w:tblPr>
      <w:tblStyleRowBandSize w:val="1"/>
      <w:tblStyleColBandSize w:val="1"/>
      <w:tblCellMar>
        <w:top w:w="0" w:type="dxa"/>
        <w:left w:w="108" w:type="dxa"/>
        <w:bottom w:w="0" w:type="dxa"/>
        <w:right w:w="108" w:type="dxa"/>
      </w:tblCellMar>
    </w:tblPr>
  </w:style>
  <w:style w:type="paragraph" w:customStyle="1" w:styleId="Rysunek">
    <w:name w:val="Rysunek"/>
    <w:basedOn w:val="Normalny"/>
    <w:next w:val="rdo"/>
    <w:uiPriority w:val="99"/>
    <w:locked/>
    <w:rsid w:val="005B6B6B"/>
    <w:pPr>
      <w:keepNext/>
      <w:spacing w:after="0" w:line="240" w:lineRule="auto"/>
      <w:ind w:firstLine="567"/>
    </w:pPr>
    <w:rPr>
      <w:rFonts w:ascii="Tahoma" w:eastAsia="Calibri" w:hAnsi="Tahoma" w:cs="Tahoma"/>
      <w:noProof/>
      <w:color w:val="000000"/>
    </w:rPr>
  </w:style>
  <w:style w:type="paragraph" w:styleId="Bibliografia">
    <w:name w:val="Bibliography"/>
    <w:basedOn w:val="Normalny"/>
    <w:next w:val="Normalny"/>
    <w:uiPriority w:val="99"/>
    <w:rsid w:val="005B6B6B"/>
    <w:pPr>
      <w:spacing w:before="60" w:after="60" w:line="240" w:lineRule="auto"/>
      <w:ind w:firstLine="567"/>
      <w:jc w:val="both"/>
    </w:pPr>
    <w:rPr>
      <w:rFonts w:ascii="Tahoma" w:eastAsia="Calibri" w:hAnsi="Tahoma" w:cs="Tahoma"/>
      <w:color w:val="000000"/>
    </w:rPr>
  </w:style>
  <w:style w:type="paragraph" w:styleId="Lista">
    <w:name w:val="List"/>
    <w:basedOn w:val="Normalny"/>
    <w:uiPriority w:val="99"/>
    <w:rsid w:val="005B6B6B"/>
    <w:pPr>
      <w:spacing w:before="60" w:after="60" w:line="240" w:lineRule="auto"/>
      <w:ind w:left="283" w:hanging="283"/>
      <w:jc w:val="both"/>
    </w:pPr>
    <w:rPr>
      <w:rFonts w:ascii="Tahoma" w:eastAsia="Calibri" w:hAnsi="Tahoma" w:cs="Tahoma"/>
      <w:color w:val="000000"/>
    </w:rPr>
  </w:style>
  <w:style w:type="paragraph" w:customStyle="1" w:styleId="Wykres">
    <w:name w:val="Wykres"/>
    <w:basedOn w:val="Legenda"/>
    <w:next w:val="Rysunek"/>
    <w:uiPriority w:val="99"/>
    <w:locked/>
    <w:rsid w:val="005B6B6B"/>
  </w:style>
  <w:style w:type="table" w:customStyle="1" w:styleId="Zwykatabela41">
    <w:name w:val="Zwykła tabela 41"/>
    <w:uiPriority w:val="99"/>
    <w:locked/>
    <w:rsid w:val="005B6B6B"/>
    <w:pPr>
      <w:spacing w:before="60" w:after="0" w:line="240" w:lineRule="auto"/>
      <w:ind w:firstLine="567"/>
    </w:pPr>
    <w:rPr>
      <w:rFonts w:ascii="Tahoma" w:eastAsia="Calibri" w:hAnsi="Tahoma" w:cs="Tahoma"/>
      <w:color w:val="000000"/>
      <w:sz w:val="20"/>
      <w:szCs w:val="20"/>
      <w:lang w:eastAsia="pl-PL"/>
    </w:rPr>
    <w:tblPr>
      <w:tblStyleRowBandSize w:val="1"/>
      <w:tblStyleColBandSize w:val="1"/>
      <w:tblCellMar>
        <w:top w:w="0" w:type="dxa"/>
        <w:left w:w="108" w:type="dxa"/>
        <w:bottom w:w="0" w:type="dxa"/>
        <w:right w:w="108" w:type="dxa"/>
      </w:tblCellMar>
    </w:tblPr>
  </w:style>
  <w:style w:type="paragraph" w:customStyle="1" w:styleId="Tabela">
    <w:name w:val="Tabela"/>
    <w:basedOn w:val="Legenda"/>
    <w:uiPriority w:val="99"/>
    <w:locked/>
    <w:rsid w:val="005B6B6B"/>
  </w:style>
  <w:style w:type="paragraph" w:customStyle="1" w:styleId="Tabelanagwek">
    <w:name w:val="Tabela nagłówek"/>
    <w:basedOn w:val="Normalny"/>
    <w:link w:val="TabelanagwekZnak"/>
    <w:uiPriority w:val="99"/>
    <w:locked/>
    <w:rsid w:val="005B6B6B"/>
    <w:pPr>
      <w:spacing w:before="60" w:after="60" w:line="240" w:lineRule="auto"/>
      <w:ind w:firstLine="567"/>
      <w:jc w:val="center"/>
    </w:pPr>
    <w:rPr>
      <w:rFonts w:ascii="Tahoma" w:eastAsia="Calibri" w:hAnsi="Tahoma" w:cs="Tahoma"/>
      <w:b/>
      <w:bCs/>
      <w:color w:val="0D0D0D"/>
      <w:sz w:val="18"/>
      <w:szCs w:val="18"/>
    </w:rPr>
  </w:style>
  <w:style w:type="paragraph" w:customStyle="1" w:styleId="Tabelarodek">
    <w:name w:val="Tabela środek"/>
    <w:basedOn w:val="Normalny"/>
    <w:uiPriority w:val="99"/>
    <w:locked/>
    <w:rsid w:val="005B6B6B"/>
    <w:pPr>
      <w:spacing w:before="60" w:after="60" w:line="240" w:lineRule="auto"/>
      <w:ind w:firstLine="567"/>
      <w:jc w:val="right"/>
    </w:pPr>
    <w:rPr>
      <w:rFonts w:ascii="Tahoma" w:eastAsia="Calibri" w:hAnsi="Tahoma" w:cs="Tahoma"/>
      <w:color w:val="000000"/>
      <w:sz w:val="18"/>
      <w:szCs w:val="18"/>
    </w:rPr>
  </w:style>
  <w:style w:type="table" w:customStyle="1" w:styleId="Tabelakolumnapierwsza">
    <w:name w:val="Tabela kolumna pierwsza"/>
    <w:uiPriority w:val="99"/>
    <w:locked/>
    <w:rsid w:val="005B6B6B"/>
    <w:pPr>
      <w:spacing w:after="0" w:line="240" w:lineRule="auto"/>
    </w:pPr>
    <w:rPr>
      <w:rFonts w:ascii="Tahoma" w:eastAsia="Calibri" w:hAnsi="Tahoma" w:cs="Tahoma"/>
      <w:b/>
      <w:bCs/>
      <w:color w:val="000000"/>
      <w:sz w:val="18"/>
      <w:szCs w:val="18"/>
      <w:lang w:eastAsia="pl-PL"/>
    </w:rPr>
    <w:tblPr>
      <w:tblCellMar>
        <w:top w:w="0" w:type="dxa"/>
        <w:left w:w="108" w:type="dxa"/>
        <w:bottom w:w="0" w:type="dxa"/>
        <w:right w:w="108" w:type="dxa"/>
      </w:tblCellMar>
    </w:tblPr>
  </w:style>
  <w:style w:type="table" w:customStyle="1" w:styleId="Tabelalisty5ciemnaakcent31">
    <w:name w:val="Tabela listy 5 — ciemna — akcent 31"/>
    <w:uiPriority w:val="99"/>
    <w:locked/>
    <w:rsid w:val="005B6B6B"/>
    <w:pPr>
      <w:spacing w:before="60" w:after="0" w:line="240" w:lineRule="auto"/>
      <w:ind w:firstLine="567"/>
    </w:pPr>
    <w:rPr>
      <w:rFonts w:ascii="Tahoma" w:eastAsia="Calibri" w:hAnsi="Tahoma" w:cs="Tahoma"/>
      <w:color w:val="FFFFFF"/>
      <w:sz w:val="20"/>
      <w:szCs w:val="20"/>
      <w:lang w:eastAsia="pl-PL"/>
    </w:rPr>
    <w:tblPr>
      <w:tblStyleRowBandSize w:val="1"/>
      <w:tblStyleColBandSize w:val="1"/>
      <w:tblBorders>
        <w:top w:val="single" w:sz="24" w:space="0" w:color="A5A5A5"/>
        <w:left w:val="single" w:sz="24" w:space="0" w:color="A5A5A5"/>
        <w:bottom w:val="single" w:sz="24" w:space="0" w:color="A5A5A5"/>
        <w:right w:val="single" w:sz="24" w:space="0" w:color="A5A5A5"/>
      </w:tblBorders>
      <w:tblCellMar>
        <w:top w:w="0" w:type="dxa"/>
        <w:left w:w="108" w:type="dxa"/>
        <w:bottom w:w="0" w:type="dxa"/>
        <w:right w:w="108" w:type="dxa"/>
      </w:tblCellMar>
    </w:tblPr>
    <w:tcPr>
      <w:shd w:val="clear" w:color="auto" w:fill="A5A5A5"/>
    </w:tcPr>
  </w:style>
  <w:style w:type="table" w:customStyle="1" w:styleId="Tabelanasza">
    <w:name w:val="Tabela nasza"/>
    <w:uiPriority w:val="99"/>
    <w:locked/>
    <w:rsid w:val="005B6B6B"/>
    <w:pPr>
      <w:spacing w:after="0" w:line="240" w:lineRule="auto"/>
    </w:pPr>
    <w:rPr>
      <w:rFonts w:ascii="Tahoma" w:eastAsia="Calibri" w:hAnsi="Tahoma" w:cs="Tahoma"/>
      <w:color w:val="000000"/>
      <w:sz w:val="20"/>
      <w:szCs w:val="20"/>
      <w:lang w:eastAsia="pl-PL"/>
    </w:rPr>
    <w:tblPr>
      <w:tblCellMar>
        <w:top w:w="0" w:type="dxa"/>
        <w:left w:w="108" w:type="dxa"/>
        <w:bottom w:w="0" w:type="dxa"/>
        <w:right w:w="108" w:type="dxa"/>
      </w:tblCellMar>
    </w:tblPr>
  </w:style>
  <w:style w:type="table" w:customStyle="1" w:styleId="Tabelasiatki5ciemna1">
    <w:name w:val="Tabela siatki 5 — ciemna1"/>
    <w:uiPriority w:val="99"/>
    <w:locked/>
    <w:rsid w:val="005B6B6B"/>
    <w:pPr>
      <w:spacing w:before="60" w:after="0" w:line="240" w:lineRule="auto"/>
      <w:ind w:firstLine="567"/>
    </w:pPr>
    <w:rPr>
      <w:rFonts w:ascii="Tahoma" w:eastAsia="Calibri" w:hAnsi="Tahoma" w:cs="Tahoma"/>
      <w:color w:val="000000"/>
      <w:sz w:val="20"/>
      <w:szCs w:val="20"/>
      <w:lang w:eastAsia="pl-P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CellMar>
        <w:top w:w="0" w:type="dxa"/>
        <w:left w:w="108" w:type="dxa"/>
        <w:bottom w:w="0" w:type="dxa"/>
        <w:right w:w="108" w:type="dxa"/>
      </w:tblCellMar>
    </w:tblPr>
    <w:tcPr>
      <w:shd w:val="clear" w:color="auto" w:fill="CCCCCC"/>
    </w:tcPr>
  </w:style>
  <w:style w:type="table" w:customStyle="1" w:styleId="Tabelasiatki5ciemnaakcent21">
    <w:name w:val="Tabela siatki 5 — ciemna — akcent 21"/>
    <w:uiPriority w:val="99"/>
    <w:locked/>
    <w:rsid w:val="005B6B6B"/>
    <w:pPr>
      <w:spacing w:before="60" w:after="0" w:line="240" w:lineRule="auto"/>
      <w:ind w:firstLine="567"/>
    </w:pPr>
    <w:rPr>
      <w:rFonts w:ascii="Tahoma" w:eastAsia="Calibri" w:hAnsi="Tahoma" w:cs="Tahoma"/>
      <w:color w:val="000000"/>
      <w:sz w:val="20"/>
      <w:szCs w:val="20"/>
      <w:lang w:eastAsia="pl-P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CellMar>
        <w:top w:w="0" w:type="dxa"/>
        <w:left w:w="108" w:type="dxa"/>
        <w:bottom w:w="0" w:type="dxa"/>
        <w:right w:w="108" w:type="dxa"/>
      </w:tblCellMar>
    </w:tblPr>
    <w:tcPr>
      <w:shd w:val="clear" w:color="auto" w:fill="FBE4D5"/>
    </w:tcPr>
  </w:style>
  <w:style w:type="table" w:customStyle="1" w:styleId="Tabelasiatki5ciemnaakcent41">
    <w:name w:val="Tabela siatki 5 — ciemna — akcent 41"/>
    <w:uiPriority w:val="99"/>
    <w:locked/>
    <w:rsid w:val="005B6B6B"/>
    <w:pPr>
      <w:spacing w:before="60" w:after="0" w:line="240" w:lineRule="auto"/>
      <w:ind w:firstLine="567"/>
    </w:pPr>
    <w:rPr>
      <w:rFonts w:ascii="Tahoma" w:eastAsia="Calibri" w:hAnsi="Tahoma" w:cs="Tahoma"/>
      <w:color w:val="000000"/>
      <w:sz w:val="20"/>
      <w:szCs w:val="20"/>
      <w:lang w:eastAsia="pl-P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CellMar>
        <w:top w:w="0" w:type="dxa"/>
        <w:left w:w="108" w:type="dxa"/>
        <w:bottom w:w="0" w:type="dxa"/>
        <w:right w:w="108" w:type="dxa"/>
      </w:tblCellMar>
    </w:tblPr>
    <w:tcPr>
      <w:shd w:val="clear" w:color="auto" w:fill="FFF2CC"/>
    </w:tcPr>
  </w:style>
  <w:style w:type="paragraph" w:styleId="Adreszwrotnynakopercie">
    <w:name w:val="envelope return"/>
    <w:basedOn w:val="Normalny"/>
    <w:uiPriority w:val="99"/>
    <w:rsid w:val="005B6B6B"/>
    <w:pPr>
      <w:spacing w:after="0" w:line="240" w:lineRule="auto"/>
      <w:ind w:firstLine="567"/>
      <w:jc w:val="both"/>
    </w:pPr>
    <w:rPr>
      <w:rFonts w:ascii="Calibri Light" w:eastAsia="Times New Roman" w:hAnsi="Calibri Light" w:cs="Calibri Light"/>
      <w:color w:val="000000"/>
    </w:rPr>
  </w:style>
  <w:style w:type="paragraph" w:customStyle="1" w:styleId="SWTEKST">
    <w:name w:val="SW TEKST"/>
    <w:basedOn w:val="Normalny"/>
    <w:link w:val="SWTEKSTZnak"/>
    <w:uiPriority w:val="99"/>
    <w:locked/>
    <w:rsid w:val="005B6B6B"/>
    <w:pPr>
      <w:spacing w:before="60" w:after="60" w:line="240" w:lineRule="auto"/>
      <w:ind w:firstLine="567"/>
      <w:jc w:val="both"/>
    </w:pPr>
    <w:rPr>
      <w:rFonts w:ascii="Tahoma" w:eastAsia="Calibri" w:hAnsi="Tahoma" w:cs="Tahoma"/>
      <w:szCs w:val="20"/>
      <w:lang w:eastAsia="pl-PL"/>
    </w:rPr>
  </w:style>
  <w:style w:type="character" w:customStyle="1" w:styleId="SWTEKSTZnak">
    <w:name w:val="SW TEKST Znak"/>
    <w:link w:val="SWTEKST"/>
    <w:uiPriority w:val="99"/>
    <w:locked/>
    <w:rsid w:val="005B6B6B"/>
    <w:rPr>
      <w:rFonts w:ascii="Tahoma" w:eastAsia="Calibri" w:hAnsi="Tahoma" w:cs="Tahoma"/>
      <w:sz w:val="20"/>
      <w:szCs w:val="20"/>
      <w:lang w:eastAsia="pl-PL"/>
    </w:rPr>
  </w:style>
  <w:style w:type="paragraph" w:styleId="Tekstprzypisukocowego">
    <w:name w:val="endnote text"/>
    <w:basedOn w:val="Normalny"/>
    <w:link w:val="TekstprzypisukocowegoZnak"/>
    <w:uiPriority w:val="99"/>
    <w:semiHidden/>
    <w:rsid w:val="005B6B6B"/>
    <w:pPr>
      <w:spacing w:after="0" w:line="240" w:lineRule="auto"/>
      <w:ind w:firstLine="567"/>
      <w:jc w:val="both"/>
    </w:pPr>
    <w:rPr>
      <w:rFonts w:ascii="Tahoma" w:eastAsia="Calibri" w:hAnsi="Tahoma" w:cs="Tahoma"/>
      <w:color w:val="000000"/>
    </w:rPr>
  </w:style>
  <w:style w:type="character" w:customStyle="1" w:styleId="TekstprzypisukocowegoZnak">
    <w:name w:val="Tekst przypisu końcowego Znak"/>
    <w:basedOn w:val="Domylnaczcionkaakapitu"/>
    <w:link w:val="Tekstprzypisukocowego"/>
    <w:uiPriority w:val="99"/>
    <w:semiHidden/>
    <w:rsid w:val="005B6B6B"/>
    <w:rPr>
      <w:rFonts w:ascii="Tahoma" w:eastAsia="Calibri" w:hAnsi="Tahoma" w:cs="Tahoma"/>
      <w:color w:val="000000"/>
    </w:rPr>
  </w:style>
  <w:style w:type="character" w:styleId="Odwoanieprzypisukocowego">
    <w:name w:val="endnote reference"/>
    <w:basedOn w:val="Domylnaczcionkaakapitu"/>
    <w:uiPriority w:val="99"/>
    <w:semiHidden/>
    <w:rsid w:val="005B6B6B"/>
    <w:rPr>
      <w:vertAlign w:val="superscript"/>
    </w:rPr>
  </w:style>
  <w:style w:type="character" w:customStyle="1" w:styleId="BezodstpwZnak">
    <w:name w:val="Bez odstępów Znak"/>
    <w:aliases w:val="Źródła Znak"/>
    <w:basedOn w:val="Domylnaczcionkaakapitu"/>
    <w:link w:val="Bezodstpw"/>
    <w:uiPriority w:val="1"/>
    <w:locked/>
    <w:rsid w:val="005B6B6B"/>
    <w:rPr>
      <w:rFonts w:ascii="Tahoma" w:eastAsia="Calibri" w:hAnsi="Tahoma" w:cs="Tahoma"/>
      <w:color w:val="000000"/>
      <w:sz w:val="20"/>
      <w:szCs w:val="20"/>
    </w:rPr>
  </w:style>
  <w:style w:type="paragraph" w:customStyle="1" w:styleId="Standard">
    <w:name w:val="Standard"/>
    <w:link w:val="StandardZnak"/>
    <w:uiPriority w:val="99"/>
    <w:locked/>
    <w:rsid w:val="005B6B6B"/>
    <w:pPr>
      <w:suppressAutoHyphens/>
      <w:autoSpaceDN w:val="0"/>
      <w:spacing w:after="200" w:line="276" w:lineRule="auto"/>
    </w:pPr>
    <w:rPr>
      <w:rFonts w:ascii="Calibri" w:eastAsia="SimSun" w:hAnsi="Calibri" w:cs="Calibri"/>
      <w:kern w:val="3"/>
    </w:rPr>
  </w:style>
  <w:style w:type="paragraph" w:customStyle="1" w:styleId="Styl1">
    <w:name w:val="Styl1"/>
    <w:basedOn w:val="Standard"/>
    <w:link w:val="Styl1Znak"/>
    <w:uiPriority w:val="99"/>
    <w:locked/>
    <w:rsid w:val="005B6B6B"/>
    <w:pPr>
      <w:spacing w:after="0" w:line="240" w:lineRule="auto"/>
      <w:jc w:val="both"/>
    </w:pPr>
    <w:rPr>
      <w:b/>
      <w:bCs/>
      <w:i/>
      <w:iCs/>
      <w:sz w:val="24"/>
      <w:szCs w:val="24"/>
    </w:rPr>
  </w:style>
  <w:style w:type="paragraph" w:customStyle="1" w:styleId="wypunktowanie2">
    <w:name w:val="wypunktowanie2"/>
    <w:basedOn w:val="Akapitzlist"/>
    <w:link w:val="wypunktowanie2Znak"/>
    <w:uiPriority w:val="99"/>
    <w:locked/>
    <w:rsid w:val="005B6B6B"/>
    <w:pPr>
      <w:numPr>
        <w:ilvl w:val="1"/>
        <w:numId w:val="3"/>
      </w:numPr>
    </w:pPr>
  </w:style>
  <w:style w:type="character" w:customStyle="1" w:styleId="StandardZnak">
    <w:name w:val="Standard Znak"/>
    <w:basedOn w:val="Domylnaczcionkaakapitu"/>
    <w:link w:val="Standard"/>
    <w:uiPriority w:val="99"/>
    <w:locked/>
    <w:rsid w:val="005B6B6B"/>
    <w:rPr>
      <w:rFonts w:ascii="Calibri" w:eastAsia="SimSun" w:hAnsi="Calibri" w:cs="Calibri"/>
      <w:kern w:val="3"/>
    </w:rPr>
  </w:style>
  <w:style w:type="character" w:customStyle="1" w:styleId="Styl1Znak">
    <w:name w:val="Styl1 Znak"/>
    <w:basedOn w:val="StandardZnak"/>
    <w:link w:val="Styl1"/>
    <w:uiPriority w:val="99"/>
    <w:locked/>
    <w:rsid w:val="005B6B6B"/>
    <w:rPr>
      <w:rFonts w:ascii="Calibri" w:eastAsia="SimSun" w:hAnsi="Calibri" w:cs="Calibri"/>
      <w:b/>
      <w:bCs/>
      <w:i/>
      <w:iCs/>
      <w:kern w:val="3"/>
      <w:sz w:val="24"/>
      <w:szCs w:val="24"/>
    </w:rPr>
  </w:style>
  <w:style w:type="character" w:customStyle="1" w:styleId="wypunktowanie2Znak">
    <w:name w:val="wypunktowanie2 Znak"/>
    <w:basedOn w:val="AkapitzlistZnak"/>
    <w:link w:val="wypunktowanie2"/>
    <w:uiPriority w:val="99"/>
    <w:locked/>
    <w:rsid w:val="005B6B6B"/>
    <w:rPr>
      <w:rFonts w:ascii="Tahoma" w:eastAsia="Calibri" w:hAnsi="Tahoma" w:cs="Tahoma"/>
      <w:color w:val="000000"/>
      <w:sz w:val="20"/>
    </w:rPr>
  </w:style>
  <w:style w:type="paragraph" w:customStyle="1" w:styleId="Punktorp2">
    <w:name w:val="Punktor_p2"/>
    <w:basedOn w:val="wypunktowanie2"/>
    <w:link w:val="Punktorp2Znak"/>
    <w:uiPriority w:val="99"/>
    <w:rsid w:val="005B6B6B"/>
    <w:pPr>
      <w:numPr>
        <w:ilvl w:val="0"/>
        <w:numId w:val="4"/>
      </w:numPr>
      <w:ind w:left="1135" w:hanging="284"/>
    </w:pPr>
  </w:style>
  <w:style w:type="character" w:customStyle="1" w:styleId="Punktorp2Znak">
    <w:name w:val="Punktor_p2 Znak"/>
    <w:basedOn w:val="wypunktowanie2Znak"/>
    <w:link w:val="Punktorp2"/>
    <w:uiPriority w:val="99"/>
    <w:locked/>
    <w:rsid w:val="005B6B6B"/>
    <w:rPr>
      <w:rFonts w:ascii="Tahoma" w:eastAsia="Calibri" w:hAnsi="Tahoma" w:cs="Tahoma"/>
      <w:color w:val="000000"/>
      <w:sz w:val="20"/>
    </w:rPr>
  </w:style>
  <w:style w:type="paragraph" w:customStyle="1" w:styleId="Srodtytul">
    <w:name w:val="Srodtytul"/>
    <w:basedOn w:val="Normalny"/>
    <w:link w:val="SrodtytulZnak"/>
    <w:uiPriority w:val="99"/>
    <w:rsid w:val="005B6B6B"/>
    <w:pPr>
      <w:spacing w:before="60" w:after="60" w:line="240" w:lineRule="auto"/>
      <w:ind w:firstLine="567"/>
      <w:jc w:val="both"/>
    </w:pPr>
    <w:rPr>
      <w:rFonts w:ascii="Tahoma" w:eastAsia="Calibri" w:hAnsi="Tahoma" w:cs="Tahoma"/>
      <w:b/>
      <w:bCs/>
      <w:color w:val="000000"/>
    </w:rPr>
  </w:style>
  <w:style w:type="paragraph" w:customStyle="1" w:styleId="Tabelanaglowek">
    <w:name w:val="Tabela_naglowek"/>
    <w:basedOn w:val="Tabelanagwek"/>
    <w:link w:val="TabelanaglowekZnak"/>
    <w:uiPriority w:val="99"/>
    <w:locked/>
    <w:rsid w:val="005B6B6B"/>
    <w:pPr>
      <w:spacing w:after="0"/>
      <w:ind w:firstLine="0"/>
    </w:pPr>
  </w:style>
  <w:style w:type="character" w:customStyle="1" w:styleId="SrodtytulZnak">
    <w:name w:val="Srodtytul Znak"/>
    <w:basedOn w:val="Domylnaczcionkaakapitu"/>
    <w:link w:val="Srodtytul"/>
    <w:uiPriority w:val="99"/>
    <w:locked/>
    <w:rsid w:val="005B6B6B"/>
    <w:rPr>
      <w:rFonts w:ascii="Tahoma" w:eastAsia="Calibri" w:hAnsi="Tahoma" w:cs="Tahoma"/>
      <w:b/>
      <w:bCs/>
      <w:color w:val="000000"/>
    </w:rPr>
  </w:style>
  <w:style w:type="table" w:styleId="rednialista2akcent1">
    <w:name w:val="Medium List 2 Accent 1"/>
    <w:basedOn w:val="Standardowy"/>
    <w:uiPriority w:val="99"/>
    <w:rsid w:val="005B6B6B"/>
    <w:pPr>
      <w:spacing w:after="0" w:line="240" w:lineRule="auto"/>
    </w:pPr>
    <w:rPr>
      <w:rFonts w:ascii="Calibri Light" w:eastAsia="Times New Roman" w:hAnsi="Calibri Light" w:cs="Calibri Light"/>
      <w:color w:val="000000"/>
      <w:sz w:val="20"/>
      <w:szCs w:val="20"/>
      <w:lang w:eastAsia="pl-PL"/>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rPr>
        <w:sz w:val="24"/>
        <w:szCs w:val="24"/>
      </w:rPr>
      <w:tblPr/>
      <w:tcPr>
        <w:tcBorders>
          <w:top w:val="nil"/>
          <w:left w:val="nil"/>
          <w:bottom w:val="single" w:sz="24" w:space="0" w:color="4472C4"/>
          <w:right w:val="nil"/>
          <w:insideH w:val="nil"/>
          <w:insideV w:val="nil"/>
        </w:tcBorders>
        <w:shd w:val="clear" w:color="auto" w:fill="FFFFFF"/>
      </w:tcPr>
    </w:tblStylePr>
    <w:tblStylePr w:type="lastRow">
      <w:tblPr/>
      <w:tcPr>
        <w:tcBorders>
          <w:top w:val="single" w:sz="8" w:space="0" w:color="4472C4"/>
          <w:left w:val="nil"/>
          <w:bottom w:val="nil"/>
          <w:right w:val="nil"/>
          <w:insideH w:val="nil"/>
          <w:insideV w:val="nil"/>
        </w:tcBorders>
        <w:shd w:val="clear" w:color="auto" w:fill="FFFFFF"/>
      </w:tcPr>
    </w:tblStylePr>
    <w:tblStylePr w:type="firstCol">
      <w:tblPr/>
      <w:tcPr>
        <w:tcBorders>
          <w:top w:val="nil"/>
          <w:left w:val="nil"/>
          <w:bottom w:val="nil"/>
          <w:right w:val="single" w:sz="8" w:space="0" w:color="4472C4"/>
          <w:insideH w:val="nil"/>
          <w:insideV w:val="nil"/>
        </w:tcBorders>
        <w:shd w:val="clear" w:color="auto" w:fill="FFFFFF"/>
      </w:tcPr>
    </w:tblStylePr>
    <w:tblStylePr w:type="lastCol">
      <w:tblPr/>
      <w:tcPr>
        <w:tcBorders>
          <w:top w:val="nil"/>
          <w:left w:val="single" w:sz="8" w:space="0" w:color="4472C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DBF0"/>
      </w:tcPr>
    </w:tblStylePr>
    <w:tblStylePr w:type="band1Horz">
      <w:tblPr/>
      <w:tcPr>
        <w:tcBorders>
          <w:top w:val="nil"/>
          <w:bottom w:val="nil"/>
          <w:insideH w:val="nil"/>
          <w:insideV w:val="nil"/>
        </w:tcBorders>
        <w:shd w:val="clear" w:color="auto" w:fill="D0DBF0"/>
      </w:tcPr>
    </w:tblStylePr>
    <w:tblStylePr w:type="nwCell">
      <w:tblPr/>
      <w:tcPr>
        <w:shd w:val="clear" w:color="auto" w:fill="FFFFFF"/>
      </w:tcPr>
    </w:tblStylePr>
    <w:tblStylePr w:type="swCell">
      <w:tblPr/>
      <w:tcPr>
        <w:tcBorders>
          <w:top w:val="nil"/>
        </w:tcBorders>
      </w:tcPr>
    </w:tblStylePr>
  </w:style>
  <w:style w:type="character" w:customStyle="1" w:styleId="TabelanagwekZnak">
    <w:name w:val="Tabela nagłówek Znak"/>
    <w:basedOn w:val="Domylnaczcionkaakapitu"/>
    <w:link w:val="Tabelanagwek"/>
    <w:uiPriority w:val="99"/>
    <w:locked/>
    <w:rsid w:val="005B6B6B"/>
    <w:rPr>
      <w:rFonts w:ascii="Tahoma" w:eastAsia="Calibri" w:hAnsi="Tahoma" w:cs="Tahoma"/>
      <w:b/>
      <w:bCs/>
      <w:color w:val="0D0D0D"/>
      <w:sz w:val="18"/>
      <w:szCs w:val="18"/>
    </w:rPr>
  </w:style>
  <w:style w:type="character" w:customStyle="1" w:styleId="TabelanaglowekZnak">
    <w:name w:val="Tabela_naglowek Znak"/>
    <w:basedOn w:val="TabelanagwekZnak"/>
    <w:link w:val="Tabelanaglowek"/>
    <w:uiPriority w:val="99"/>
    <w:locked/>
    <w:rsid w:val="005B6B6B"/>
    <w:rPr>
      <w:rFonts w:ascii="Tahoma" w:eastAsia="Calibri" w:hAnsi="Tahoma" w:cs="Tahoma"/>
      <w:b/>
      <w:bCs/>
      <w:color w:val="0D0D0D"/>
      <w:sz w:val="18"/>
      <w:szCs w:val="18"/>
    </w:rPr>
  </w:style>
  <w:style w:type="paragraph" w:customStyle="1" w:styleId="DecimalAligned">
    <w:name w:val="Decimal Aligned"/>
    <w:basedOn w:val="Normalny"/>
    <w:uiPriority w:val="99"/>
    <w:locked/>
    <w:rsid w:val="005B6B6B"/>
    <w:pPr>
      <w:tabs>
        <w:tab w:val="decimal" w:pos="360"/>
      </w:tabs>
      <w:spacing w:after="200" w:line="276" w:lineRule="auto"/>
      <w:ind w:firstLine="567"/>
    </w:pPr>
    <w:rPr>
      <w:rFonts w:ascii="Calibri" w:eastAsia="Times New Roman" w:hAnsi="Calibri" w:cs="Calibri"/>
      <w:lang w:eastAsia="pl-PL"/>
    </w:rPr>
  </w:style>
  <w:style w:type="table" w:styleId="redniecieniowanie2akcent5">
    <w:name w:val="Medium Shading 2 Accent 5"/>
    <w:basedOn w:val="Standardowy"/>
    <w:uiPriority w:val="99"/>
    <w:rsid w:val="005B6B6B"/>
    <w:pPr>
      <w:spacing w:after="0" w:line="240" w:lineRule="auto"/>
    </w:pPr>
    <w:rPr>
      <w:rFonts w:ascii="Calibri" w:eastAsia="Times New Roman" w:hAnsi="Calibri" w:cs="Calibri"/>
      <w:sz w:val="20"/>
      <w:szCs w:val="20"/>
      <w:lang w:eastAsia="pl-PL"/>
    </w:rPr>
    <w:tblPr>
      <w:tblStyleRowBandSize w:val="1"/>
      <w:tblStyleColBandSize w:val="1"/>
      <w:tblBorders>
        <w:top w:val="single" w:sz="18" w:space="0" w:color="auto"/>
        <w:bottom w:val="single" w:sz="18" w:space="0" w:color="auto"/>
      </w:tblBorders>
    </w:tblPr>
    <w:tblStylePr w:type="firstRow">
      <w:pPr>
        <w:spacing w:before="0" w:after="0"/>
      </w:pPr>
      <w:rPr>
        <w:b/>
        <w:bCs/>
        <w:color w:val="FFFFFF"/>
      </w:rPr>
      <w:tblPr/>
      <w:tcPr>
        <w:tcBorders>
          <w:top w:val="single" w:sz="18" w:space="0" w:color="auto"/>
          <w:left w:val="nil"/>
          <w:bottom w:val="single" w:sz="18" w:space="0" w:color="auto"/>
          <w:right w:val="nil"/>
          <w:insideH w:val="nil"/>
          <w:insideV w:val="nil"/>
        </w:tcBorders>
        <w:shd w:val="clear" w:color="auto" w:fill="5B9BD5"/>
      </w:tcPr>
    </w:tblStylePr>
    <w:tblStylePr w:type="lastRow">
      <w:pPr>
        <w:spacing w:before="0" w:after="0"/>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5B9BD5"/>
      </w:tcPr>
    </w:tblStylePr>
    <w:tblStylePr w:type="lastCol">
      <w:rPr>
        <w:b/>
        <w:bCs/>
        <w:color w:val="FFFFFF"/>
      </w:rPr>
      <w:tblPr/>
      <w:tcPr>
        <w:tcBorders>
          <w:left w:val="nil"/>
          <w:right w:val="nil"/>
          <w:insideH w:val="nil"/>
          <w:insideV w:val="nil"/>
        </w:tcBorders>
        <w:shd w:val="clear" w:color="auto" w:fill="5B9B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Jasnecieniowanieakcent1">
    <w:name w:val="Light Shading Accent 1"/>
    <w:basedOn w:val="Standardowy"/>
    <w:uiPriority w:val="99"/>
    <w:rsid w:val="005B6B6B"/>
    <w:pPr>
      <w:spacing w:after="0" w:line="240" w:lineRule="auto"/>
    </w:pPr>
    <w:rPr>
      <w:rFonts w:ascii="Calibri" w:eastAsia="Times New Roman" w:hAnsi="Calibri" w:cs="Calibri"/>
      <w:color w:val="2F5496"/>
      <w:sz w:val="20"/>
      <w:szCs w:val="20"/>
      <w:lang w:eastAsia="pl-PL"/>
    </w:rPr>
    <w:tblPr>
      <w:tblStyleRowBandSize w:val="1"/>
      <w:tblStyleColBandSize w:val="1"/>
      <w:tblBorders>
        <w:top w:val="single" w:sz="8" w:space="0" w:color="4472C4"/>
        <w:bottom w:val="single" w:sz="8" w:space="0" w:color="4472C4"/>
      </w:tblBorders>
    </w:tblPr>
    <w:tblStylePr w:type="firstRow">
      <w:pPr>
        <w:spacing w:before="0" w:after="0"/>
      </w:pPr>
      <w:rPr>
        <w:b/>
        <w:bCs/>
      </w:rPr>
      <w:tblPr/>
      <w:tcPr>
        <w:tcBorders>
          <w:top w:val="single" w:sz="8" w:space="0" w:color="4472C4"/>
          <w:left w:val="nil"/>
          <w:bottom w:val="single" w:sz="8" w:space="0" w:color="4472C4"/>
          <w:right w:val="nil"/>
          <w:insideH w:val="nil"/>
          <w:insideV w:val="nil"/>
        </w:tcBorders>
      </w:tcPr>
    </w:tblStylePr>
    <w:tblStylePr w:type="lastRow">
      <w:pPr>
        <w:spacing w:before="0" w:after="0"/>
      </w:pPr>
      <w:rPr>
        <w:b/>
        <w:bCs/>
      </w:rPr>
      <w:tblPr/>
      <w:tcPr>
        <w:tcBorders>
          <w:top w:val="single" w:sz="8" w:space="0" w:color="4472C4"/>
          <w:left w:val="nil"/>
          <w:bottom w:val="single" w:sz="8" w:space="0" w:color="4472C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cPr>
    </w:tblStylePr>
    <w:tblStylePr w:type="band1Horz">
      <w:tblPr/>
      <w:tcPr>
        <w:tcBorders>
          <w:left w:val="nil"/>
          <w:right w:val="nil"/>
          <w:insideH w:val="nil"/>
          <w:insideV w:val="nil"/>
        </w:tcBorders>
        <w:shd w:val="clear" w:color="auto" w:fill="D0DBF0"/>
      </w:tcPr>
    </w:tblStylePr>
  </w:style>
  <w:style w:type="table" w:customStyle="1" w:styleId="Styl2">
    <w:name w:val="Styl2"/>
    <w:basedOn w:val="Kolorowecieniowanieakcent6"/>
    <w:uiPriority w:val="99"/>
    <w:locked/>
    <w:rsid w:val="005B6B6B"/>
    <w:tblPr/>
    <w:tblStylePr w:type="firstRow">
      <w:rPr>
        <w:b/>
        <w:bCs/>
      </w:rPr>
      <w:tblPr/>
      <w:tcPr>
        <w:tcBorders>
          <w:top w:val="nil"/>
          <w:left w:val="nil"/>
          <w:bottom w:val="single" w:sz="24" w:space="0" w:color="5B9B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3672A"/>
      </w:tcPr>
    </w:tblStylePr>
    <w:tblStylePr w:type="firstCol">
      <w:rPr>
        <w:color w:val="FFFFFF"/>
      </w:rPr>
      <w:tblPr/>
      <w:tcPr>
        <w:tcBorders>
          <w:top w:val="nil"/>
          <w:left w:val="nil"/>
          <w:bottom w:val="nil"/>
          <w:right w:val="nil"/>
          <w:insideH w:val="single" w:sz="4" w:space="0" w:color="43672A"/>
          <w:insideV w:val="nil"/>
        </w:tcBorders>
        <w:shd w:val="clear" w:color="auto" w:fill="43672A"/>
      </w:tcPr>
    </w:tblStylePr>
    <w:tblStylePr w:type="lastCol">
      <w:rPr>
        <w:color w:val="FFFFFF"/>
      </w:rPr>
      <w:tblPr/>
      <w:tcPr>
        <w:tcBorders>
          <w:top w:val="nil"/>
          <w:left w:val="nil"/>
          <w:bottom w:val="nil"/>
          <w:right w:val="nil"/>
          <w:insideH w:val="nil"/>
          <w:insideV w:val="nil"/>
        </w:tcBorders>
        <w:shd w:val="clear" w:color="auto" w:fill="43672A"/>
      </w:tcPr>
    </w:tblStylePr>
    <w:tblStylePr w:type="band1Vert">
      <w:tblPr/>
      <w:tcPr>
        <w:shd w:val="clear" w:color="auto" w:fill="C5E0B3"/>
      </w:tcPr>
    </w:tblStylePr>
    <w:tblStylePr w:type="band1Horz">
      <w:tblPr/>
      <w:tcPr>
        <w:shd w:val="clear" w:color="auto" w:fill="B7D8A0"/>
      </w:tcPr>
    </w:tblStylePr>
    <w:tblStylePr w:type="neCell">
      <w:rPr>
        <w:color w:val="000000"/>
      </w:rPr>
    </w:tblStylePr>
    <w:tblStylePr w:type="nwCell">
      <w:rPr>
        <w:color w:val="000000"/>
      </w:rPr>
    </w:tblStylePr>
  </w:style>
  <w:style w:type="table" w:styleId="Kolorowecieniowanieakcent6">
    <w:name w:val="Colorful Shading Accent 6"/>
    <w:basedOn w:val="Standardowy"/>
    <w:uiPriority w:val="99"/>
    <w:semiHidden/>
    <w:rsid w:val="005B6B6B"/>
    <w:pPr>
      <w:spacing w:after="0" w:line="240" w:lineRule="auto"/>
      <w:ind w:firstLine="567"/>
    </w:pPr>
    <w:rPr>
      <w:rFonts w:ascii="Tahoma" w:eastAsia="Calibri" w:hAnsi="Tahoma" w:cs="Tahoma"/>
      <w:color w:val="000000"/>
      <w:sz w:val="20"/>
      <w:szCs w:val="20"/>
      <w:lang w:eastAsia="pl-PL"/>
    </w:rPr>
    <w:tblPr>
      <w:tblStyleRowBandSize w:val="1"/>
      <w:tblStyleColBandSize w:val="1"/>
      <w:tblBorders>
        <w:top w:val="single" w:sz="24" w:space="0" w:color="5B9BD5"/>
        <w:left w:val="single" w:sz="4" w:space="0" w:color="70AD47"/>
        <w:bottom w:val="single" w:sz="4" w:space="0" w:color="70AD47"/>
        <w:right w:val="single" w:sz="4" w:space="0" w:color="70AD47"/>
        <w:insideH w:val="single" w:sz="4" w:space="0" w:color="FFFFFF"/>
        <w:insideV w:val="single" w:sz="4" w:space="0" w:color="FFFFFF"/>
      </w:tblBorders>
    </w:tblPr>
    <w:tcPr>
      <w:shd w:val="clear" w:color="auto" w:fill="F0F7EC"/>
    </w:tcPr>
    <w:tblStylePr w:type="firstRow">
      <w:rPr>
        <w:b/>
        <w:bCs/>
      </w:rPr>
      <w:tblPr/>
      <w:tcPr>
        <w:tcBorders>
          <w:top w:val="nil"/>
          <w:left w:val="nil"/>
          <w:bottom w:val="single" w:sz="24" w:space="0" w:color="5B9B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3672A"/>
      </w:tcPr>
    </w:tblStylePr>
    <w:tblStylePr w:type="firstCol">
      <w:rPr>
        <w:color w:val="FFFFFF"/>
      </w:rPr>
      <w:tblPr/>
      <w:tcPr>
        <w:tcBorders>
          <w:top w:val="nil"/>
          <w:left w:val="nil"/>
          <w:bottom w:val="nil"/>
          <w:right w:val="nil"/>
          <w:insideH w:val="single" w:sz="4" w:space="0" w:color="43672A"/>
          <w:insideV w:val="nil"/>
        </w:tcBorders>
        <w:shd w:val="clear" w:color="auto" w:fill="43672A"/>
      </w:tcPr>
    </w:tblStylePr>
    <w:tblStylePr w:type="lastCol">
      <w:rPr>
        <w:color w:val="FFFFFF"/>
      </w:rPr>
      <w:tblPr/>
      <w:tcPr>
        <w:tcBorders>
          <w:top w:val="nil"/>
          <w:left w:val="nil"/>
          <w:bottom w:val="nil"/>
          <w:right w:val="nil"/>
          <w:insideH w:val="nil"/>
          <w:insideV w:val="nil"/>
        </w:tcBorders>
        <w:shd w:val="clear" w:color="auto" w:fill="43672A"/>
      </w:tcPr>
    </w:tblStylePr>
    <w:tblStylePr w:type="band1Vert">
      <w:tblPr/>
      <w:tcPr>
        <w:shd w:val="clear" w:color="auto" w:fill="C5E0B3"/>
      </w:tcPr>
    </w:tblStylePr>
    <w:tblStylePr w:type="band1Horz">
      <w:tblPr/>
      <w:tcPr>
        <w:shd w:val="clear" w:color="auto" w:fill="B7D8A0"/>
      </w:tcPr>
    </w:tblStylePr>
    <w:tblStylePr w:type="neCell">
      <w:rPr>
        <w:color w:val="000000"/>
      </w:rPr>
    </w:tblStylePr>
    <w:tblStylePr w:type="nwCell">
      <w:rPr>
        <w:color w:val="000000"/>
      </w:rPr>
    </w:tblStylePr>
  </w:style>
  <w:style w:type="paragraph" w:customStyle="1" w:styleId="Rysunektytul">
    <w:name w:val="Rysunek_tytul"/>
    <w:basedOn w:val="Legenda"/>
    <w:link w:val="RysunektytulZnak"/>
    <w:uiPriority w:val="99"/>
    <w:rsid w:val="005B6B6B"/>
    <w:pPr>
      <w:spacing w:before="240" w:after="0"/>
    </w:pPr>
    <w:rPr>
      <w:sz w:val="20"/>
      <w:szCs w:val="20"/>
    </w:rPr>
  </w:style>
  <w:style w:type="paragraph" w:customStyle="1" w:styleId="Wykrestytul">
    <w:name w:val="Wykres_tytul"/>
    <w:basedOn w:val="Rysunektytul"/>
    <w:link w:val="WykrestytulZnak"/>
    <w:uiPriority w:val="99"/>
    <w:rsid w:val="005B6B6B"/>
    <w:pPr>
      <w:keepNext w:val="0"/>
    </w:pPr>
  </w:style>
  <w:style w:type="character" w:customStyle="1" w:styleId="TabelatytulZnak">
    <w:name w:val="Tabela_tytul Znak"/>
    <w:basedOn w:val="Domylnaczcionkaakapitu"/>
    <w:link w:val="Tabelatytul"/>
    <w:uiPriority w:val="99"/>
    <w:locked/>
    <w:rsid w:val="005B6B6B"/>
    <w:rPr>
      <w:rFonts w:ascii="Tahoma" w:eastAsia="Calibri" w:hAnsi="Tahoma" w:cs="Tahoma"/>
      <w:b/>
      <w:bCs/>
      <w:color w:val="000000"/>
      <w:sz w:val="20"/>
      <w:szCs w:val="20"/>
    </w:rPr>
  </w:style>
  <w:style w:type="character" w:customStyle="1" w:styleId="LegendaZnak">
    <w:name w:val="Legenda Znak"/>
    <w:aliases w:val="Podpis nad obiektem Znak,Podpis pod rysunkiem Znak,Nagłówek Tabeli Znak,Nag3ówek Tabeli Znak,Tabela nr Znak,Legenda Znak Znak Znak Znak1,Legenda Znak Znak Znak1,Legenda Znak Znak Znak Znak Znak,Legenda Znak Znak Znak Znak Znak Znak Znak1"/>
    <w:basedOn w:val="Domylnaczcionkaakapitu"/>
    <w:link w:val="Legenda"/>
    <w:uiPriority w:val="35"/>
    <w:locked/>
    <w:rsid w:val="001A4E3B"/>
    <w:rPr>
      <w:rFonts w:ascii="Open Sans" w:eastAsia="Calibri" w:hAnsi="Open Sans" w:cs="Tahoma"/>
      <w:b/>
      <w:bCs/>
      <w:color w:val="000000"/>
      <w:sz w:val="18"/>
    </w:rPr>
  </w:style>
  <w:style w:type="character" w:customStyle="1" w:styleId="RysunektytulZnak">
    <w:name w:val="Rysunek_tytul Znak"/>
    <w:basedOn w:val="LegendaZnak"/>
    <w:link w:val="Rysunektytul"/>
    <w:uiPriority w:val="99"/>
    <w:locked/>
    <w:rsid w:val="005B6B6B"/>
    <w:rPr>
      <w:rFonts w:ascii="Tahoma" w:eastAsia="Calibri" w:hAnsi="Tahoma" w:cs="Tahoma"/>
      <w:b/>
      <w:bCs/>
      <w:color w:val="000000"/>
      <w:sz w:val="20"/>
      <w:szCs w:val="20"/>
    </w:rPr>
  </w:style>
  <w:style w:type="character" w:customStyle="1" w:styleId="WykrestytulZnak">
    <w:name w:val="Wykres_tytul Znak"/>
    <w:basedOn w:val="RysunektytulZnak"/>
    <w:link w:val="Wykrestytul"/>
    <w:uiPriority w:val="99"/>
    <w:locked/>
    <w:rsid w:val="005B6B6B"/>
    <w:rPr>
      <w:rFonts w:ascii="Tahoma" w:eastAsia="Calibri" w:hAnsi="Tahoma" w:cs="Tahoma"/>
      <w:b/>
      <w:bCs/>
      <w:color w:val="000000"/>
      <w:sz w:val="20"/>
      <w:szCs w:val="20"/>
    </w:rPr>
  </w:style>
  <w:style w:type="paragraph" w:customStyle="1" w:styleId="WykresRysunek">
    <w:name w:val="Wykres_Rysunek"/>
    <w:basedOn w:val="Normalny"/>
    <w:link w:val="WykresRysunekZnak"/>
    <w:uiPriority w:val="99"/>
    <w:rsid w:val="005B6B6B"/>
    <w:pPr>
      <w:keepNext/>
      <w:spacing w:after="0" w:line="240" w:lineRule="auto"/>
      <w:jc w:val="both"/>
    </w:pPr>
    <w:rPr>
      <w:rFonts w:ascii="Tahoma" w:eastAsia="Calibri" w:hAnsi="Tahoma" w:cs="Tahoma"/>
      <w:noProof/>
      <w:color w:val="000000"/>
      <w:lang w:eastAsia="pl-PL"/>
    </w:rPr>
  </w:style>
  <w:style w:type="character" w:styleId="Odwoanieprzypisudolnego">
    <w:name w:val="footnote reference"/>
    <w:aliases w:val="Footnote Reference Number,Footnote symbol,Odwołanie przypisu,Odwołanie przypisu1,Odwołanie przypisu2,Footnote number,fr,Footnotemark,FR,Footnotemark1,Footnotemark2,FR1,Footnotemark3,FR2,Footnotemark4,FR3,Footnotemark5,FR4"/>
    <w:basedOn w:val="Domylnaczcionkaakapitu"/>
    <w:uiPriority w:val="99"/>
    <w:rsid w:val="005B6B6B"/>
    <w:rPr>
      <w:vertAlign w:val="superscript"/>
    </w:rPr>
  </w:style>
  <w:style w:type="character" w:customStyle="1" w:styleId="WykresRysunekZnak">
    <w:name w:val="Wykres_Rysunek Znak"/>
    <w:basedOn w:val="Domylnaczcionkaakapitu"/>
    <w:link w:val="WykresRysunek"/>
    <w:uiPriority w:val="99"/>
    <w:locked/>
    <w:rsid w:val="005B6B6B"/>
    <w:rPr>
      <w:rFonts w:ascii="Tahoma" w:eastAsia="Calibri" w:hAnsi="Tahoma" w:cs="Tahoma"/>
      <w:noProof/>
      <w:color w:val="000000"/>
      <w:lang w:eastAsia="pl-PL"/>
    </w:rPr>
  </w:style>
  <w:style w:type="paragraph" w:customStyle="1" w:styleId="Przypis">
    <w:name w:val="Przypis"/>
    <w:basedOn w:val="Tekstprzypisudolnego"/>
    <w:link w:val="PrzypisZnak"/>
    <w:uiPriority w:val="99"/>
    <w:locked/>
    <w:rsid w:val="005B6B6B"/>
    <w:rPr>
      <w:sz w:val="18"/>
      <w:szCs w:val="18"/>
    </w:rPr>
  </w:style>
  <w:style w:type="character" w:customStyle="1" w:styleId="PrzypisZnak">
    <w:name w:val="Przypis Znak"/>
    <w:basedOn w:val="TekstprzypisudolnegoZnak"/>
    <w:link w:val="Przypis"/>
    <w:uiPriority w:val="99"/>
    <w:locked/>
    <w:rsid w:val="005B6B6B"/>
    <w:rPr>
      <w:rFonts w:ascii="Tahoma" w:eastAsia="Calibri" w:hAnsi="Tahoma" w:cs="Tahoma"/>
      <w:color w:val="000000"/>
      <w:sz w:val="18"/>
      <w:szCs w:val="18"/>
    </w:rPr>
  </w:style>
  <w:style w:type="paragraph" w:customStyle="1" w:styleId="Naglowekpaginy">
    <w:name w:val="Naglowek paginy"/>
    <w:basedOn w:val="Normalny"/>
    <w:link w:val="NaglowekpaginyZnak"/>
    <w:uiPriority w:val="99"/>
    <w:rsid w:val="005B6B6B"/>
    <w:pPr>
      <w:spacing w:after="0" w:line="240" w:lineRule="auto"/>
      <w:jc w:val="center"/>
    </w:pPr>
    <w:rPr>
      <w:rFonts w:ascii="Tahoma" w:eastAsia="Calibri" w:hAnsi="Tahoma" w:cs="Tahoma"/>
      <w:i/>
      <w:iCs/>
      <w:color w:val="A6A6A6"/>
      <w:sz w:val="16"/>
      <w:szCs w:val="16"/>
    </w:rPr>
  </w:style>
  <w:style w:type="paragraph" w:customStyle="1" w:styleId="Tabelatext">
    <w:name w:val="Tabela text"/>
    <w:basedOn w:val="Normalny"/>
    <w:link w:val="TabelatextZnak"/>
    <w:uiPriority w:val="99"/>
    <w:rsid w:val="005B6B6B"/>
    <w:pPr>
      <w:spacing w:before="60" w:after="0" w:line="240" w:lineRule="auto"/>
      <w:jc w:val="right"/>
    </w:pPr>
    <w:rPr>
      <w:rFonts w:ascii="Tahoma" w:eastAsia="Calibri" w:hAnsi="Tahoma" w:cs="Tahoma"/>
      <w:color w:val="000000"/>
      <w:sz w:val="18"/>
      <w:szCs w:val="18"/>
    </w:rPr>
  </w:style>
  <w:style w:type="character" w:customStyle="1" w:styleId="NaglowekpaginyZnak">
    <w:name w:val="Naglowek paginy Znak"/>
    <w:basedOn w:val="Domylnaczcionkaakapitu"/>
    <w:link w:val="Naglowekpaginy"/>
    <w:uiPriority w:val="99"/>
    <w:locked/>
    <w:rsid w:val="005B6B6B"/>
    <w:rPr>
      <w:rFonts w:ascii="Tahoma" w:eastAsia="Calibri" w:hAnsi="Tahoma" w:cs="Tahoma"/>
      <w:i/>
      <w:iCs/>
      <w:color w:val="A6A6A6"/>
      <w:sz w:val="16"/>
      <w:szCs w:val="16"/>
    </w:rPr>
  </w:style>
  <w:style w:type="character" w:customStyle="1" w:styleId="TabelatextZnak">
    <w:name w:val="Tabela text Znak"/>
    <w:basedOn w:val="Domylnaczcionkaakapitu"/>
    <w:link w:val="Tabelatext"/>
    <w:uiPriority w:val="99"/>
    <w:locked/>
    <w:rsid w:val="005B6B6B"/>
    <w:rPr>
      <w:rFonts w:ascii="Tahoma" w:eastAsia="Calibri" w:hAnsi="Tahoma" w:cs="Tahoma"/>
      <w:color w:val="000000"/>
      <w:sz w:val="18"/>
      <w:szCs w:val="18"/>
    </w:rPr>
  </w:style>
  <w:style w:type="paragraph" w:customStyle="1" w:styleId="Tabe">
    <w:name w:val="Tabe"/>
    <w:aliases w:val="a DOK"/>
    <w:basedOn w:val="Normalny"/>
    <w:link w:val="TabeZnak"/>
    <w:uiPriority w:val="99"/>
    <w:rsid w:val="005B6B6B"/>
    <w:pPr>
      <w:spacing w:before="60" w:after="0" w:line="240" w:lineRule="auto"/>
      <w:jc w:val="both"/>
    </w:pPr>
    <w:rPr>
      <w:rFonts w:ascii="Calibri" w:eastAsia="Times New Roman" w:hAnsi="Calibri" w:cs="Calibri"/>
      <w:b/>
      <w:bCs/>
    </w:rPr>
  </w:style>
  <w:style w:type="character" w:customStyle="1" w:styleId="TabeZnak">
    <w:name w:val="Tabe Znak"/>
    <w:aliases w:val="a DOK Znak"/>
    <w:basedOn w:val="Domylnaczcionkaakapitu"/>
    <w:link w:val="Tabe"/>
    <w:uiPriority w:val="99"/>
    <w:locked/>
    <w:rsid w:val="005B6B6B"/>
    <w:rPr>
      <w:rFonts w:ascii="Calibri" w:eastAsia="Times New Roman" w:hAnsi="Calibri" w:cs="Calibri"/>
      <w:b/>
      <w:bCs/>
    </w:rPr>
  </w:style>
  <w:style w:type="paragraph" w:styleId="Spistreci4">
    <w:name w:val="toc 4"/>
    <w:basedOn w:val="Normalny"/>
    <w:next w:val="Normalny"/>
    <w:autoRedefine/>
    <w:uiPriority w:val="39"/>
    <w:rsid w:val="005B6B6B"/>
    <w:pPr>
      <w:spacing w:before="60" w:after="100" w:line="240" w:lineRule="auto"/>
      <w:ind w:left="660" w:firstLine="567"/>
      <w:jc w:val="both"/>
    </w:pPr>
    <w:rPr>
      <w:rFonts w:ascii="Tahoma" w:eastAsia="Calibri" w:hAnsi="Tahoma" w:cs="Tahoma"/>
      <w:color w:val="000000"/>
    </w:rPr>
  </w:style>
  <w:style w:type="paragraph" w:customStyle="1" w:styleId="Zdjcietytu">
    <w:name w:val="Zdjęcie_tytuł"/>
    <w:basedOn w:val="Legenda"/>
    <w:uiPriority w:val="99"/>
    <w:rsid w:val="005B6B6B"/>
    <w:pPr>
      <w:spacing w:before="240" w:after="0"/>
    </w:pPr>
    <w:rPr>
      <w:sz w:val="20"/>
      <w:szCs w:val="20"/>
    </w:rPr>
  </w:style>
  <w:style w:type="paragraph" w:customStyle="1" w:styleId="Default">
    <w:name w:val="Default"/>
    <w:rsid w:val="005B6B6B"/>
    <w:pPr>
      <w:autoSpaceDE w:val="0"/>
      <w:autoSpaceDN w:val="0"/>
      <w:adjustRightInd w:val="0"/>
      <w:spacing w:after="0" w:line="240" w:lineRule="auto"/>
    </w:pPr>
    <w:rPr>
      <w:rFonts w:ascii="Tahoma" w:eastAsia="Calibri" w:hAnsi="Tahoma" w:cs="Tahoma"/>
      <w:color w:val="000000"/>
      <w:sz w:val="24"/>
      <w:szCs w:val="24"/>
    </w:rPr>
  </w:style>
  <w:style w:type="paragraph" w:customStyle="1" w:styleId="wypunktowanie1">
    <w:name w:val="wypunktowanie1"/>
    <w:basedOn w:val="Normalny"/>
    <w:link w:val="wypunktowanie1Znak"/>
    <w:uiPriority w:val="99"/>
    <w:rsid w:val="005B6B6B"/>
    <w:pPr>
      <w:numPr>
        <w:numId w:val="5"/>
      </w:numPr>
      <w:spacing w:after="0" w:line="240" w:lineRule="auto"/>
      <w:ind w:left="851" w:hanging="284"/>
      <w:jc w:val="both"/>
    </w:pPr>
    <w:rPr>
      <w:rFonts w:ascii="Tahoma" w:eastAsia="Times New Roman" w:hAnsi="Tahoma" w:cs="Tahoma"/>
      <w:color w:val="000000"/>
      <w:lang w:eastAsia="pl-PL"/>
    </w:rPr>
  </w:style>
  <w:style w:type="character" w:customStyle="1" w:styleId="wypunktowanie1Znak">
    <w:name w:val="wypunktowanie1 Znak"/>
    <w:basedOn w:val="Domylnaczcionkaakapitu"/>
    <w:link w:val="wypunktowanie1"/>
    <w:uiPriority w:val="99"/>
    <w:locked/>
    <w:rsid w:val="005B6B6B"/>
    <w:rPr>
      <w:rFonts w:ascii="Tahoma" w:eastAsia="Times New Roman" w:hAnsi="Tahoma" w:cs="Tahoma"/>
      <w:color w:val="000000"/>
      <w:sz w:val="20"/>
      <w:lang w:eastAsia="pl-PL"/>
    </w:rPr>
  </w:style>
  <w:style w:type="paragraph" w:customStyle="1" w:styleId="ZnakZnak">
    <w:name w:val="Znak Znak"/>
    <w:basedOn w:val="Normalny"/>
    <w:uiPriority w:val="99"/>
    <w:rsid w:val="005B6B6B"/>
    <w:pPr>
      <w:spacing w:after="0" w:line="360" w:lineRule="auto"/>
      <w:jc w:val="both"/>
    </w:pPr>
    <w:rPr>
      <w:rFonts w:ascii="Verdana" w:eastAsia="Times New Roman" w:hAnsi="Verdana" w:cs="Verdana"/>
      <w:szCs w:val="20"/>
      <w:lang w:eastAsia="pl-PL"/>
    </w:rPr>
  </w:style>
  <w:style w:type="paragraph" w:customStyle="1" w:styleId="przypis0">
    <w:name w:val="przypis"/>
    <w:basedOn w:val="Tekstprzypisudolnego"/>
    <w:next w:val="Tekstprzypisudolnego"/>
    <w:link w:val="przypisZnak0"/>
    <w:uiPriority w:val="99"/>
    <w:rsid w:val="005B6B6B"/>
    <w:pPr>
      <w:ind w:firstLine="0"/>
      <w:jc w:val="left"/>
    </w:pPr>
    <w:rPr>
      <w:szCs w:val="20"/>
      <w:lang w:eastAsia="pl-PL"/>
    </w:rPr>
  </w:style>
  <w:style w:type="character" w:customStyle="1" w:styleId="przypisZnak0">
    <w:name w:val="przypis Znak"/>
    <w:link w:val="przypis0"/>
    <w:uiPriority w:val="99"/>
    <w:locked/>
    <w:rsid w:val="005B6B6B"/>
    <w:rPr>
      <w:rFonts w:ascii="Tahoma" w:eastAsia="Calibri" w:hAnsi="Tahoma" w:cs="Tahoma"/>
      <w:color w:val="000000"/>
      <w:sz w:val="20"/>
      <w:szCs w:val="20"/>
      <w:lang w:eastAsia="pl-PL"/>
    </w:rPr>
  </w:style>
  <w:style w:type="paragraph" w:styleId="Tekstpodstawowywcity3">
    <w:name w:val="Body Text Indent 3"/>
    <w:basedOn w:val="Normalny"/>
    <w:link w:val="Tekstpodstawowywcity3Znak"/>
    <w:uiPriority w:val="99"/>
    <w:semiHidden/>
    <w:rsid w:val="005B6B6B"/>
    <w:pPr>
      <w:spacing w:after="0" w:line="240" w:lineRule="auto"/>
      <w:ind w:left="1560" w:hanging="426"/>
    </w:pPr>
    <w:rPr>
      <w:rFonts w:ascii="Times New Roman" w:eastAsia="Times New Roman" w:hAnsi="Times New Roman" w:cs="Times New Roman"/>
      <w:sz w:val="24"/>
      <w:szCs w:val="24"/>
      <w:lang w:eastAsia="pl-PL"/>
    </w:rPr>
  </w:style>
  <w:style w:type="character" w:customStyle="1" w:styleId="Tekstpodstawowywcity3Znak">
    <w:name w:val="Tekst podstawowy wcięty 3 Znak"/>
    <w:basedOn w:val="Domylnaczcionkaakapitu"/>
    <w:link w:val="Tekstpodstawowywcity3"/>
    <w:uiPriority w:val="99"/>
    <w:semiHidden/>
    <w:rsid w:val="005B6B6B"/>
    <w:rPr>
      <w:rFonts w:ascii="Times New Roman" w:eastAsia="Times New Roman" w:hAnsi="Times New Roman" w:cs="Times New Roman"/>
      <w:sz w:val="24"/>
      <w:szCs w:val="24"/>
      <w:lang w:eastAsia="pl-PL"/>
    </w:rPr>
  </w:style>
  <w:style w:type="character" w:styleId="Odwoaniedokomentarza">
    <w:name w:val="annotation reference"/>
    <w:basedOn w:val="Domylnaczcionkaakapitu"/>
    <w:uiPriority w:val="99"/>
    <w:rsid w:val="005B6B6B"/>
    <w:rPr>
      <w:sz w:val="16"/>
      <w:szCs w:val="16"/>
    </w:rPr>
  </w:style>
  <w:style w:type="paragraph" w:styleId="Tekstkomentarza">
    <w:name w:val="annotation text"/>
    <w:aliases w:val="Znak1,Znak1 Znak,Znak"/>
    <w:basedOn w:val="Normalny"/>
    <w:link w:val="TekstkomentarzaZnak"/>
    <w:uiPriority w:val="99"/>
    <w:rsid w:val="005B6B6B"/>
    <w:pPr>
      <w:spacing w:before="60" w:after="60" w:line="240" w:lineRule="auto"/>
      <w:ind w:firstLine="567"/>
      <w:jc w:val="both"/>
    </w:pPr>
    <w:rPr>
      <w:rFonts w:ascii="Tahoma" w:eastAsia="Calibri" w:hAnsi="Tahoma" w:cs="Tahoma"/>
      <w:color w:val="000000"/>
      <w:szCs w:val="20"/>
    </w:rPr>
  </w:style>
  <w:style w:type="character" w:customStyle="1" w:styleId="TekstkomentarzaZnak">
    <w:name w:val="Tekst komentarza Znak"/>
    <w:aliases w:val="Znak1 Znak1,Znak1 Znak Znak,Znak Znak1"/>
    <w:basedOn w:val="Domylnaczcionkaakapitu"/>
    <w:link w:val="Tekstkomentarza"/>
    <w:uiPriority w:val="99"/>
    <w:rsid w:val="005B6B6B"/>
    <w:rPr>
      <w:rFonts w:ascii="Tahoma" w:eastAsia="Calibri" w:hAnsi="Tahoma" w:cs="Tahoma"/>
      <w:color w:val="000000"/>
      <w:sz w:val="20"/>
      <w:szCs w:val="20"/>
    </w:rPr>
  </w:style>
  <w:style w:type="paragraph" w:styleId="Tematkomentarza">
    <w:name w:val="annotation subject"/>
    <w:basedOn w:val="Tekstkomentarza"/>
    <w:next w:val="Tekstkomentarza"/>
    <w:link w:val="TematkomentarzaZnak"/>
    <w:uiPriority w:val="99"/>
    <w:semiHidden/>
    <w:rsid w:val="005B6B6B"/>
    <w:rPr>
      <w:b/>
      <w:bCs/>
    </w:rPr>
  </w:style>
  <w:style w:type="character" w:customStyle="1" w:styleId="TematkomentarzaZnak">
    <w:name w:val="Temat komentarza Znak"/>
    <w:basedOn w:val="TekstkomentarzaZnak"/>
    <w:link w:val="Tematkomentarza"/>
    <w:uiPriority w:val="99"/>
    <w:semiHidden/>
    <w:rsid w:val="005B6B6B"/>
    <w:rPr>
      <w:rFonts w:ascii="Tahoma" w:eastAsia="Calibri" w:hAnsi="Tahoma" w:cs="Tahoma"/>
      <w:b/>
      <w:bCs/>
      <w:color w:val="000000"/>
      <w:sz w:val="20"/>
      <w:szCs w:val="20"/>
    </w:rPr>
  </w:style>
  <w:style w:type="paragraph" w:styleId="Poprawka">
    <w:name w:val="Revision"/>
    <w:hidden/>
    <w:uiPriority w:val="99"/>
    <w:semiHidden/>
    <w:rsid w:val="005B6B6B"/>
    <w:pPr>
      <w:spacing w:after="0" w:line="240" w:lineRule="auto"/>
    </w:pPr>
    <w:rPr>
      <w:rFonts w:ascii="Tahoma" w:eastAsia="Calibri" w:hAnsi="Tahoma" w:cs="Tahoma"/>
      <w:color w:val="000000"/>
    </w:rPr>
  </w:style>
  <w:style w:type="paragraph" w:customStyle="1" w:styleId="SW4Nagwek">
    <w:name w:val="SW 4_Nagłówek"/>
    <w:basedOn w:val="Nagwek4"/>
    <w:next w:val="SWTEKST"/>
    <w:uiPriority w:val="99"/>
    <w:rsid w:val="005B6B6B"/>
    <w:pPr>
      <w:keepLines w:val="0"/>
      <w:tabs>
        <w:tab w:val="num" w:pos="360"/>
      </w:tabs>
      <w:spacing w:after="120"/>
      <w:ind w:left="1701" w:hanging="1134"/>
      <w:jc w:val="left"/>
    </w:pPr>
    <w:rPr>
      <w:color w:val="171717"/>
      <w:sz w:val="22"/>
      <w:szCs w:val="22"/>
    </w:rPr>
  </w:style>
  <w:style w:type="paragraph" w:customStyle="1" w:styleId="TableParagraph">
    <w:name w:val="Table Paragraph"/>
    <w:basedOn w:val="Normalny"/>
    <w:uiPriority w:val="99"/>
    <w:rsid w:val="005B6B6B"/>
    <w:pPr>
      <w:spacing w:after="0" w:line="240" w:lineRule="auto"/>
    </w:pPr>
    <w:rPr>
      <w:rFonts w:ascii="Arial" w:eastAsia="Calibri" w:hAnsi="Arial" w:cs="Arial"/>
    </w:rPr>
  </w:style>
  <w:style w:type="character" w:customStyle="1" w:styleId="mh6">
    <w:name w:val="_mh6"/>
    <w:basedOn w:val="Domylnaczcionkaakapitu"/>
    <w:uiPriority w:val="99"/>
    <w:rsid w:val="005B6B6B"/>
  </w:style>
  <w:style w:type="character" w:customStyle="1" w:styleId="highlight">
    <w:name w:val="highlight"/>
    <w:basedOn w:val="Domylnaczcionkaakapitu"/>
    <w:uiPriority w:val="99"/>
    <w:rsid w:val="005B6B6B"/>
  </w:style>
  <w:style w:type="paragraph" w:customStyle="1" w:styleId="dtn">
    <w:name w:val="dtn"/>
    <w:basedOn w:val="Normalny"/>
    <w:uiPriority w:val="99"/>
    <w:rsid w:val="005B6B6B"/>
    <w:pPr>
      <w:spacing w:before="100" w:beforeAutospacing="1" w:after="100" w:afterAutospacing="1" w:line="240" w:lineRule="auto"/>
    </w:pPr>
    <w:rPr>
      <w:rFonts w:ascii="Times New Roman" w:eastAsia="Times New Roman" w:hAnsi="Times New Roman" w:cs="Times New Roman"/>
      <w:sz w:val="24"/>
      <w:szCs w:val="24"/>
      <w:lang w:eastAsia="pl-PL"/>
    </w:rPr>
  </w:style>
  <w:style w:type="character" w:styleId="Uwydatnienie">
    <w:name w:val="Emphasis"/>
    <w:basedOn w:val="Domylnaczcionkaakapitu"/>
    <w:uiPriority w:val="99"/>
    <w:qFormat/>
    <w:rsid w:val="005B6B6B"/>
    <w:rPr>
      <w:i/>
      <w:iCs/>
    </w:rPr>
  </w:style>
  <w:style w:type="paragraph" w:styleId="NormalnyWeb">
    <w:name w:val="Normal (Web)"/>
    <w:basedOn w:val="Normalny"/>
    <w:uiPriority w:val="99"/>
    <w:rsid w:val="005B6B6B"/>
    <w:pPr>
      <w:spacing w:before="100" w:beforeAutospacing="1" w:after="100" w:afterAutospacing="1" w:line="240" w:lineRule="auto"/>
    </w:pPr>
    <w:rPr>
      <w:rFonts w:ascii="Times New Roman" w:eastAsia="Times New Roman" w:hAnsi="Times New Roman" w:cs="Times New Roman"/>
      <w:sz w:val="24"/>
      <w:szCs w:val="24"/>
      <w:lang w:eastAsia="pl-PL"/>
    </w:rPr>
  </w:style>
  <w:style w:type="table" w:customStyle="1" w:styleId="Tabela-Siatka1">
    <w:name w:val="Tabela - Siatka1"/>
    <w:uiPriority w:val="99"/>
    <w:rsid w:val="005B6B6B"/>
    <w:pPr>
      <w:spacing w:after="0" w:line="240" w:lineRule="auto"/>
    </w:pPr>
    <w:rPr>
      <w:rFonts w:ascii="Calibri" w:eastAsia="Calibri" w:hAnsi="Calibri" w:cs="Calibri"/>
      <w:sz w:val="20"/>
      <w:szCs w:val="20"/>
      <w:lang w:eastAsia="pl-P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ela-Siatka2">
    <w:name w:val="Tabela - Siatka2"/>
    <w:uiPriority w:val="99"/>
    <w:rsid w:val="005B6B6B"/>
    <w:pPr>
      <w:spacing w:after="0" w:line="240" w:lineRule="auto"/>
    </w:pPr>
    <w:rPr>
      <w:rFonts w:ascii="Calibri" w:eastAsia="Calibri" w:hAnsi="Calibri" w:cs="Calibri"/>
      <w:sz w:val="20"/>
      <w:szCs w:val="20"/>
      <w:lang w:eastAsia="pl-P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ela-Siatka3">
    <w:name w:val="Tabela - Siatka3"/>
    <w:uiPriority w:val="99"/>
    <w:rsid w:val="005B6B6B"/>
    <w:pPr>
      <w:spacing w:after="0" w:line="240" w:lineRule="auto"/>
    </w:pPr>
    <w:rPr>
      <w:rFonts w:ascii="Calibri" w:eastAsia="Calibri" w:hAnsi="Calibri" w:cs="Calibri"/>
      <w:sz w:val="20"/>
      <w:szCs w:val="20"/>
      <w:lang w:eastAsia="pl-P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customStyle="1" w:styleId="eop">
    <w:name w:val="eop"/>
    <w:basedOn w:val="Domylnaczcionkaakapitu"/>
    <w:rsid w:val="005B6B6B"/>
  </w:style>
  <w:style w:type="table" w:customStyle="1" w:styleId="Tabela-Siatka4">
    <w:name w:val="Tabela - Siatka4"/>
    <w:uiPriority w:val="99"/>
    <w:rsid w:val="005B6B6B"/>
    <w:pPr>
      <w:spacing w:after="0" w:line="240" w:lineRule="auto"/>
    </w:pPr>
    <w:rPr>
      <w:rFonts w:ascii="Calibri" w:eastAsia="Calibri" w:hAnsi="Calibri" w:cs="Calibri"/>
      <w:sz w:val="20"/>
      <w:szCs w:val="20"/>
      <w:lang w:eastAsia="pl-P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numbering" w:customStyle="1" w:styleId="Styl3">
    <w:name w:val="Styl3"/>
    <w:uiPriority w:val="99"/>
    <w:rsid w:val="00316A09"/>
    <w:pPr>
      <w:numPr>
        <w:numId w:val="7"/>
      </w:numPr>
    </w:pPr>
  </w:style>
  <w:style w:type="numbering" w:customStyle="1" w:styleId="Styl4">
    <w:name w:val="Styl4"/>
    <w:uiPriority w:val="99"/>
    <w:rsid w:val="00316A09"/>
    <w:pPr>
      <w:numPr>
        <w:numId w:val="8"/>
      </w:numPr>
    </w:pPr>
  </w:style>
  <w:style w:type="character" w:customStyle="1" w:styleId="Nierozpoznanawzmianka1">
    <w:name w:val="Nierozpoznana wzmianka1"/>
    <w:basedOn w:val="Domylnaczcionkaakapitu"/>
    <w:uiPriority w:val="99"/>
    <w:semiHidden/>
    <w:unhideWhenUsed/>
    <w:rsid w:val="00A9218A"/>
    <w:rPr>
      <w:color w:val="605E5C"/>
      <w:shd w:val="clear" w:color="auto" w:fill="E1DFDD"/>
    </w:rPr>
  </w:style>
  <w:style w:type="paragraph" w:customStyle="1" w:styleId="Styl5">
    <w:name w:val="Styl5"/>
    <w:basedOn w:val="Nagwek2"/>
    <w:link w:val="Styl5Znak"/>
    <w:rsid w:val="00B373CB"/>
    <w:rPr>
      <w:rFonts w:ascii="Open Sans" w:hAnsi="Open Sans"/>
      <w:color w:val="54A738" w:themeColor="accent5" w:themeShade="BF"/>
    </w:rPr>
  </w:style>
  <w:style w:type="character" w:customStyle="1" w:styleId="Styl5Znak">
    <w:name w:val="Styl5 Znak"/>
    <w:basedOn w:val="Nagwek2Znak"/>
    <w:link w:val="Styl5"/>
    <w:rsid w:val="00B373CB"/>
    <w:rPr>
      <w:rFonts w:ascii="Open Sans" w:eastAsia="Times New Roman" w:hAnsi="Open Sans" w:cs="Tahoma"/>
      <w:b/>
      <w:bCs/>
      <w:color w:val="54A738" w:themeColor="accent5" w:themeShade="BF"/>
      <w:sz w:val="28"/>
      <w:szCs w:val="28"/>
    </w:rPr>
  </w:style>
  <w:style w:type="paragraph" w:customStyle="1" w:styleId="Styl6">
    <w:name w:val="Styl6"/>
    <w:basedOn w:val="Cytatintensywny"/>
    <w:link w:val="Styl6Znak"/>
    <w:rsid w:val="00345E3D"/>
    <w:rPr>
      <w:color w:val="7CCA62" w:themeColor="accent5"/>
      <w:lang w:eastAsia="pl-PL"/>
    </w:rPr>
  </w:style>
  <w:style w:type="paragraph" w:customStyle="1" w:styleId="Styl7">
    <w:name w:val="Styl7"/>
    <w:basedOn w:val="Styl5"/>
    <w:link w:val="Styl7Znak"/>
    <w:rsid w:val="00345E3D"/>
  </w:style>
  <w:style w:type="character" w:customStyle="1" w:styleId="Styl6Znak">
    <w:name w:val="Styl6 Znak"/>
    <w:basedOn w:val="CytatintensywnyZnak"/>
    <w:link w:val="Styl6"/>
    <w:rsid w:val="00345E3D"/>
    <w:rPr>
      <w:rFonts w:ascii="Tahoma" w:eastAsia="Calibri" w:hAnsi="Tahoma" w:cs="Tahoma"/>
      <w:i/>
      <w:iCs/>
      <w:color w:val="7CCA62" w:themeColor="accent5"/>
      <w:lang w:eastAsia="pl-PL"/>
    </w:rPr>
  </w:style>
  <w:style w:type="character" w:styleId="Tytuksiki">
    <w:name w:val="Book Title"/>
    <w:basedOn w:val="Domylnaczcionkaakapitu"/>
    <w:uiPriority w:val="33"/>
    <w:qFormat/>
    <w:rsid w:val="00345E3D"/>
    <w:rPr>
      <w:b/>
      <w:bCs/>
      <w:i/>
      <w:iCs/>
      <w:spacing w:val="5"/>
    </w:rPr>
  </w:style>
  <w:style w:type="character" w:customStyle="1" w:styleId="Styl7Znak">
    <w:name w:val="Styl7 Znak"/>
    <w:basedOn w:val="Styl5Znak"/>
    <w:link w:val="Styl7"/>
    <w:rsid w:val="00345E3D"/>
    <w:rPr>
      <w:rFonts w:ascii="Open Sans" w:eastAsia="Times New Roman" w:hAnsi="Open Sans" w:cs="Tahoma"/>
      <w:b/>
      <w:bCs/>
      <w:color w:val="54A738" w:themeColor="accent5" w:themeShade="BF"/>
      <w:sz w:val="28"/>
      <w:szCs w:val="28"/>
    </w:rPr>
  </w:style>
  <w:style w:type="paragraph" w:customStyle="1" w:styleId="Styl8">
    <w:name w:val="Styl8"/>
    <w:basedOn w:val="Styl6"/>
    <w:link w:val="Styl8Znak"/>
    <w:rsid w:val="00345E3D"/>
    <w:pPr>
      <w:pBdr>
        <w:top w:val="none" w:sz="0" w:space="0" w:color="auto"/>
      </w:pBdr>
    </w:pPr>
  </w:style>
  <w:style w:type="paragraph" w:customStyle="1" w:styleId="Styl9">
    <w:name w:val="Styl9"/>
    <w:basedOn w:val="Nagwek1"/>
    <w:link w:val="Styl9Znak"/>
    <w:rsid w:val="00345E3D"/>
    <w:pPr>
      <w:numPr>
        <w:numId w:val="6"/>
      </w:numPr>
    </w:pPr>
    <w:rPr>
      <w:rFonts w:ascii="Montserrat" w:eastAsiaTheme="majorEastAsia" w:hAnsi="Montserrat"/>
      <w:color w:val="7CCA62" w:themeColor="accent5"/>
      <w:u w:val="none"/>
    </w:rPr>
  </w:style>
  <w:style w:type="character" w:customStyle="1" w:styleId="Styl8Znak">
    <w:name w:val="Styl8 Znak"/>
    <w:basedOn w:val="Styl6Znak"/>
    <w:link w:val="Styl8"/>
    <w:rsid w:val="00345E3D"/>
    <w:rPr>
      <w:rFonts w:ascii="Tahoma" w:eastAsia="Calibri" w:hAnsi="Tahoma" w:cs="Tahoma"/>
      <w:i/>
      <w:iCs/>
      <w:color w:val="7CCA62" w:themeColor="accent5"/>
      <w:lang w:eastAsia="pl-PL"/>
    </w:rPr>
  </w:style>
  <w:style w:type="paragraph" w:customStyle="1" w:styleId="Styl10">
    <w:name w:val="Styl10"/>
    <w:basedOn w:val="Styl9"/>
    <w:link w:val="Styl10Znak"/>
    <w:rsid w:val="005657C3"/>
    <w:pPr>
      <w:shd w:val="clear" w:color="auto" w:fill="auto"/>
      <w:ind w:left="357" w:hanging="357"/>
    </w:pPr>
  </w:style>
  <w:style w:type="character" w:customStyle="1" w:styleId="Styl9Znak">
    <w:name w:val="Styl9 Znak"/>
    <w:basedOn w:val="Nagwek1Znak"/>
    <w:link w:val="Styl9"/>
    <w:rsid w:val="00345E3D"/>
    <w:rPr>
      <w:rFonts w:ascii="Montserrat" w:eastAsiaTheme="majorEastAsia" w:hAnsi="Montserrat" w:cs="Tahoma"/>
      <w:b/>
      <w:bCs/>
      <w:caps/>
      <w:color w:val="7CCA62" w:themeColor="accent5"/>
      <w:sz w:val="36"/>
      <w:szCs w:val="36"/>
      <w:u w:val="single" w:color="FFC000"/>
      <w:shd w:val="pct5" w:color="auto" w:fill="auto"/>
    </w:rPr>
  </w:style>
  <w:style w:type="paragraph" w:customStyle="1" w:styleId="Styl11">
    <w:name w:val="Styl11"/>
    <w:basedOn w:val="Normalny"/>
    <w:link w:val="Styl11Znak"/>
    <w:rsid w:val="00D41A91"/>
    <w:pPr>
      <w:keepNext/>
      <w:keepLines/>
      <w:spacing w:before="120" w:after="120" w:line="240" w:lineRule="auto"/>
      <w:ind w:left="357"/>
      <w:jc w:val="both"/>
      <w:outlineLvl w:val="1"/>
    </w:pPr>
    <w:rPr>
      <w:rFonts w:ascii="Montserrat" w:eastAsia="Times New Roman" w:hAnsi="Montserrat" w:cs="Tahoma"/>
      <w:b/>
      <w:bCs/>
      <w:color w:val="7CCA62" w:themeColor="accent5"/>
      <w:sz w:val="32"/>
      <w:szCs w:val="32"/>
    </w:rPr>
  </w:style>
  <w:style w:type="character" w:customStyle="1" w:styleId="Styl10Znak">
    <w:name w:val="Styl10 Znak"/>
    <w:basedOn w:val="Styl9Znak"/>
    <w:link w:val="Styl10"/>
    <w:rsid w:val="005657C3"/>
    <w:rPr>
      <w:rFonts w:ascii="Montserrat" w:eastAsiaTheme="majorEastAsia" w:hAnsi="Montserrat" w:cs="Tahoma"/>
      <w:b/>
      <w:bCs/>
      <w:caps/>
      <w:color w:val="7CCA62" w:themeColor="accent5"/>
      <w:sz w:val="36"/>
      <w:szCs w:val="36"/>
      <w:u w:val="single" w:color="FFC000"/>
      <w:shd w:val="pct5" w:color="auto" w:fill="auto"/>
    </w:rPr>
  </w:style>
  <w:style w:type="paragraph" w:customStyle="1" w:styleId="Styl12">
    <w:name w:val="Styl12"/>
    <w:basedOn w:val="Nagwek2"/>
    <w:link w:val="Styl12Znak"/>
    <w:rsid w:val="00D41A91"/>
    <w:pPr>
      <w:numPr>
        <w:ilvl w:val="1"/>
        <w:numId w:val="6"/>
      </w:numPr>
      <w:pBdr>
        <w:bottom w:val="none" w:sz="0" w:space="0" w:color="auto"/>
      </w:pBdr>
    </w:pPr>
    <w:rPr>
      <w:rFonts w:ascii="Montserrat" w:eastAsiaTheme="majorEastAsia" w:hAnsi="Montserrat"/>
      <w:bCs w:val="0"/>
      <w:sz w:val="32"/>
    </w:rPr>
  </w:style>
  <w:style w:type="character" w:customStyle="1" w:styleId="Styl11Znak">
    <w:name w:val="Styl11 Znak"/>
    <w:basedOn w:val="Domylnaczcionkaakapitu"/>
    <w:link w:val="Styl11"/>
    <w:rsid w:val="00D41A91"/>
    <w:rPr>
      <w:rFonts w:ascii="Montserrat" w:eastAsia="Times New Roman" w:hAnsi="Montserrat" w:cs="Tahoma"/>
      <w:b/>
      <w:bCs/>
      <w:color w:val="7CCA62" w:themeColor="accent5"/>
      <w:sz w:val="32"/>
      <w:szCs w:val="32"/>
    </w:rPr>
  </w:style>
  <w:style w:type="paragraph" w:customStyle="1" w:styleId="Styl13">
    <w:name w:val="Styl13"/>
    <w:basedOn w:val="Styl10"/>
    <w:link w:val="Styl13Znak"/>
    <w:rsid w:val="00D41A91"/>
    <w:pPr>
      <w:ind w:left="360" w:hanging="360"/>
    </w:pPr>
    <w:rPr>
      <w:rFonts w:ascii="Open Sans" w:hAnsi="Open Sans"/>
    </w:rPr>
  </w:style>
  <w:style w:type="character" w:customStyle="1" w:styleId="Styl12Znak">
    <w:name w:val="Styl12 Znak"/>
    <w:basedOn w:val="Nagwek2Znak"/>
    <w:link w:val="Styl12"/>
    <w:rsid w:val="00D41A91"/>
    <w:rPr>
      <w:rFonts w:ascii="Montserrat" w:eastAsiaTheme="majorEastAsia" w:hAnsi="Montserrat" w:cs="Tahoma"/>
      <w:b/>
      <w:bCs w:val="0"/>
      <w:color w:val="7CCA62" w:themeColor="accent5"/>
      <w:sz w:val="32"/>
      <w:szCs w:val="28"/>
    </w:rPr>
  </w:style>
  <w:style w:type="paragraph" w:customStyle="1" w:styleId="Styl14">
    <w:name w:val="Styl14"/>
    <w:basedOn w:val="Styl11"/>
    <w:link w:val="Styl14Znak"/>
    <w:rsid w:val="00D41A91"/>
    <w:rPr>
      <w:rFonts w:ascii="Open Sans" w:hAnsi="Open Sans"/>
    </w:rPr>
  </w:style>
  <w:style w:type="character" w:customStyle="1" w:styleId="Styl13Znak">
    <w:name w:val="Styl13 Znak"/>
    <w:basedOn w:val="Styl10Znak"/>
    <w:link w:val="Styl13"/>
    <w:rsid w:val="00D41A91"/>
    <w:rPr>
      <w:rFonts w:ascii="Open Sans" w:eastAsiaTheme="majorEastAsia" w:hAnsi="Open Sans" w:cs="Tahoma"/>
      <w:b/>
      <w:bCs/>
      <w:caps/>
      <w:color w:val="7CCA62" w:themeColor="accent5"/>
      <w:sz w:val="36"/>
      <w:szCs w:val="36"/>
      <w:u w:val="single" w:color="FFC000"/>
      <w:shd w:val="pct5" w:color="auto" w:fill="auto"/>
    </w:rPr>
  </w:style>
  <w:style w:type="paragraph" w:customStyle="1" w:styleId="Styl15">
    <w:name w:val="Styl15"/>
    <w:basedOn w:val="Styl12"/>
    <w:link w:val="Styl15Znak"/>
    <w:autoRedefine/>
    <w:qFormat/>
    <w:rsid w:val="00945632"/>
    <w:pPr>
      <w:ind w:left="11" w:hanging="11"/>
    </w:pPr>
    <w:rPr>
      <w:rFonts w:ascii="Open Sans" w:hAnsi="Open Sans"/>
      <w:color w:val="D50000"/>
      <w:sz w:val="26"/>
    </w:rPr>
  </w:style>
  <w:style w:type="character" w:customStyle="1" w:styleId="Styl14Znak">
    <w:name w:val="Styl14 Znak"/>
    <w:basedOn w:val="Styl11Znak"/>
    <w:link w:val="Styl14"/>
    <w:rsid w:val="00D41A91"/>
    <w:rPr>
      <w:rFonts w:ascii="Open Sans" w:eastAsia="Times New Roman" w:hAnsi="Open Sans" w:cs="Tahoma"/>
      <w:b/>
      <w:bCs/>
      <w:color w:val="7CCA62" w:themeColor="accent5"/>
      <w:sz w:val="32"/>
      <w:szCs w:val="32"/>
    </w:rPr>
  </w:style>
  <w:style w:type="paragraph" w:customStyle="1" w:styleId="Styl16">
    <w:name w:val="Styl16"/>
    <w:basedOn w:val="Styl13"/>
    <w:link w:val="Styl16Znak"/>
    <w:qFormat/>
    <w:rsid w:val="00945632"/>
    <w:pPr>
      <w:shd w:val="clear" w:color="CF282A" w:fill="auto"/>
      <w:ind w:left="368" w:hanging="11"/>
      <w:jc w:val="both"/>
    </w:pPr>
    <w:rPr>
      <w:color w:val="D50000"/>
      <w:sz w:val="24"/>
    </w:rPr>
  </w:style>
  <w:style w:type="character" w:customStyle="1" w:styleId="Styl15Znak">
    <w:name w:val="Styl15 Znak"/>
    <w:basedOn w:val="Styl12Znak"/>
    <w:link w:val="Styl15"/>
    <w:rsid w:val="00945632"/>
    <w:rPr>
      <w:rFonts w:ascii="Open Sans" w:eastAsiaTheme="majorEastAsia" w:hAnsi="Open Sans" w:cs="Tahoma"/>
      <w:b/>
      <w:bCs w:val="0"/>
      <w:color w:val="D50000"/>
      <w:sz w:val="26"/>
      <w:szCs w:val="28"/>
    </w:rPr>
  </w:style>
  <w:style w:type="paragraph" w:customStyle="1" w:styleId="Styl17">
    <w:name w:val="Styl17"/>
    <w:basedOn w:val="Styl8"/>
    <w:link w:val="Styl17Znak"/>
    <w:rsid w:val="001E76B2"/>
    <w:pPr>
      <w:ind w:left="0" w:right="-2" w:firstLine="0"/>
      <w:jc w:val="left"/>
    </w:pPr>
    <w:rPr>
      <w:rFonts w:ascii="Open Sans" w:hAnsi="Open Sans"/>
    </w:rPr>
  </w:style>
  <w:style w:type="character" w:customStyle="1" w:styleId="Styl16Znak">
    <w:name w:val="Styl16 Znak"/>
    <w:basedOn w:val="Styl13Znak"/>
    <w:link w:val="Styl16"/>
    <w:rsid w:val="00945632"/>
    <w:rPr>
      <w:rFonts w:ascii="Open Sans" w:eastAsiaTheme="majorEastAsia" w:hAnsi="Open Sans" w:cs="Tahoma"/>
      <w:b/>
      <w:bCs/>
      <w:caps/>
      <w:color w:val="D50000"/>
      <w:sz w:val="24"/>
      <w:szCs w:val="36"/>
      <w:u w:val="single" w:color="FFC000"/>
      <w:shd w:val="clear" w:color="CF282A" w:fill="auto"/>
    </w:rPr>
  </w:style>
  <w:style w:type="paragraph" w:customStyle="1" w:styleId="Styl18">
    <w:name w:val="Styl18"/>
    <w:basedOn w:val="Cytatintensywny"/>
    <w:link w:val="Styl18Znak"/>
    <w:rsid w:val="001E76B2"/>
    <w:rPr>
      <w:rFonts w:ascii="Open Sans" w:hAnsi="Open Sans"/>
      <w:u w:color="FFC000"/>
    </w:rPr>
  </w:style>
  <w:style w:type="character" w:customStyle="1" w:styleId="Styl17Znak">
    <w:name w:val="Styl17 Znak"/>
    <w:basedOn w:val="Styl8Znak"/>
    <w:link w:val="Styl17"/>
    <w:rsid w:val="001E76B2"/>
    <w:rPr>
      <w:rFonts w:ascii="Open Sans" w:eastAsia="Calibri" w:hAnsi="Open Sans" w:cs="Tahoma"/>
      <w:i/>
      <w:iCs/>
      <w:color w:val="7CCA62" w:themeColor="accent5"/>
      <w:lang w:eastAsia="pl-PL"/>
    </w:rPr>
  </w:style>
  <w:style w:type="paragraph" w:customStyle="1" w:styleId="Styl19">
    <w:name w:val="Styl19"/>
    <w:basedOn w:val="Styl6"/>
    <w:link w:val="Styl19Znak"/>
    <w:rsid w:val="001E76B2"/>
    <w:rPr>
      <w:rFonts w:ascii="Open Sans" w:hAnsi="Open Sans"/>
    </w:rPr>
  </w:style>
  <w:style w:type="character" w:customStyle="1" w:styleId="Styl18Znak">
    <w:name w:val="Styl18 Znak"/>
    <w:basedOn w:val="CytatintensywnyZnak"/>
    <w:link w:val="Styl18"/>
    <w:rsid w:val="001E76B2"/>
    <w:rPr>
      <w:rFonts w:ascii="Open Sans" w:eastAsia="Calibri" w:hAnsi="Open Sans" w:cs="Tahoma"/>
      <w:i/>
      <w:iCs/>
      <w:color w:val="4472C4"/>
      <w:u w:color="FFC000"/>
    </w:rPr>
  </w:style>
  <w:style w:type="character" w:customStyle="1" w:styleId="Styl19Znak">
    <w:name w:val="Styl19 Znak"/>
    <w:basedOn w:val="Styl6Znak"/>
    <w:link w:val="Styl19"/>
    <w:rsid w:val="001E76B2"/>
    <w:rPr>
      <w:rFonts w:ascii="Open Sans" w:eastAsia="Calibri" w:hAnsi="Open Sans" w:cs="Tahoma"/>
      <w:i/>
      <w:iCs/>
      <w:color w:val="7CCA62" w:themeColor="accent5"/>
      <w:lang w:eastAsia="pl-PL"/>
    </w:rPr>
  </w:style>
  <w:style w:type="paragraph" w:customStyle="1" w:styleId="podpiselementu">
    <w:name w:val="podpis elementu"/>
    <w:basedOn w:val="Normalny"/>
    <w:next w:val="Normalny"/>
    <w:link w:val="podpiselementuZnak"/>
    <w:qFormat/>
    <w:rsid w:val="00A810EB"/>
    <w:pPr>
      <w:spacing w:before="120" w:after="360" w:line="276" w:lineRule="auto"/>
    </w:pPr>
    <w:rPr>
      <w:rFonts w:ascii="Calibri Light" w:eastAsia="Times New Roman" w:hAnsi="Calibri Light" w:cs="Times New Roman"/>
      <w:lang w:eastAsia="pl-PL"/>
    </w:rPr>
  </w:style>
  <w:style w:type="character" w:customStyle="1" w:styleId="podpiselementuZnak">
    <w:name w:val="podpis elementu Znak"/>
    <w:basedOn w:val="Domylnaczcionkaakapitu"/>
    <w:link w:val="podpiselementu"/>
    <w:rsid w:val="00A810EB"/>
    <w:rPr>
      <w:rFonts w:ascii="Calibri Light" w:eastAsia="Times New Roman" w:hAnsi="Calibri Light" w:cs="Times New Roman"/>
      <w:lang w:eastAsia="pl-PL"/>
    </w:rPr>
  </w:style>
  <w:style w:type="paragraph" w:customStyle="1" w:styleId="elementgraficznytabela">
    <w:name w:val="element graficzny / tabela"/>
    <w:basedOn w:val="Normalny"/>
    <w:next w:val="podpiselementu"/>
    <w:link w:val="elementgraficznytabelaZnak"/>
    <w:qFormat/>
    <w:rsid w:val="00160F83"/>
    <w:pPr>
      <w:keepNext/>
      <w:spacing w:before="120" w:after="120" w:line="276" w:lineRule="auto"/>
    </w:pPr>
    <w:rPr>
      <w:noProof/>
      <w:sz w:val="24"/>
    </w:rPr>
  </w:style>
  <w:style w:type="character" w:customStyle="1" w:styleId="elementgraficznytabelaZnak">
    <w:name w:val="element graficzny / tabela Znak"/>
    <w:basedOn w:val="Domylnaczcionkaakapitu"/>
    <w:link w:val="elementgraficznytabela"/>
    <w:rsid w:val="00160F83"/>
    <w:rPr>
      <w:noProof/>
      <w:sz w:val="24"/>
    </w:rPr>
  </w:style>
  <w:style w:type="table" w:customStyle="1" w:styleId="CWD">
    <w:name w:val="CWD"/>
    <w:basedOn w:val="Standardowy"/>
    <w:uiPriority w:val="99"/>
    <w:rsid w:val="00160F83"/>
    <w:pPr>
      <w:spacing w:after="0" w:line="240" w:lineRule="auto"/>
      <w:jc w:val="right"/>
    </w:pPr>
    <w:rPr>
      <w:sz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tblStylePr w:type="firstRow">
      <w:pPr>
        <w:jc w:val="left"/>
      </w:pPr>
      <w:rPr>
        <w:b/>
      </w:rPr>
      <w:tblPr/>
      <w:tcPr>
        <w:shd w:val="clear" w:color="auto" w:fill="FBB613"/>
      </w:tcPr>
    </w:tblStylePr>
    <w:tblStylePr w:type="firstCol">
      <w:pPr>
        <w:jc w:val="left"/>
      </w:pPr>
      <w:rPr>
        <w:b/>
      </w:rPr>
      <w:tblPr/>
      <w:tcPr>
        <w:shd w:val="clear" w:color="auto" w:fill="D9D9D9" w:themeFill="background1" w:themeFillShade="D9"/>
      </w:tcPr>
    </w:tblStylePr>
  </w:style>
  <w:style w:type="paragraph" w:customStyle="1" w:styleId="Styl20">
    <w:name w:val="Styl20"/>
    <w:basedOn w:val="Styl12"/>
    <w:next w:val="Styl15"/>
    <w:link w:val="Styl20Znak"/>
    <w:qFormat/>
    <w:rsid w:val="009E7486"/>
    <w:pPr>
      <w:numPr>
        <w:ilvl w:val="0"/>
        <w:numId w:val="0"/>
      </w:numPr>
      <w:ind w:left="11" w:hanging="11"/>
    </w:pPr>
    <w:rPr>
      <w:rFonts w:ascii="Open Sans" w:hAnsi="Open Sans"/>
      <w:color w:val="000000" w:themeColor="text1"/>
      <w:sz w:val="24"/>
    </w:rPr>
  </w:style>
  <w:style w:type="character" w:customStyle="1" w:styleId="Styl20Znak">
    <w:name w:val="Styl20 Znak"/>
    <w:basedOn w:val="Domylnaczcionkaakapitu"/>
    <w:link w:val="Styl20"/>
    <w:rsid w:val="009E7486"/>
    <w:rPr>
      <w:rFonts w:ascii="Open Sans" w:eastAsiaTheme="majorEastAsia" w:hAnsi="Open Sans" w:cs="Tahoma"/>
      <w:b/>
      <w:color w:val="000000" w:themeColor="text1"/>
      <w:sz w:val="24"/>
      <w:szCs w:val="28"/>
    </w:rPr>
  </w:style>
  <w:style w:type="character" w:customStyle="1" w:styleId="Styl21Znak">
    <w:name w:val="Styl21 Znak"/>
    <w:basedOn w:val="Styl12Znak"/>
    <w:link w:val="Styl21"/>
    <w:rsid w:val="00921DD8"/>
    <w:rPr>
      <w:rFonts w:ascii="Trebuchet MS" w:eastAsiaTheme="majorEastAsia" w:hAnsi="Trebuchet MS" w:cs="Tahoma"/>
      <w:b/>
      <w:bCs w:val="0"/>
      <w:color w:val="000000" w:themeColor="text1"/>
      <w:sz w:val="18"/>
      <w:szCs w:val="28"/>
    </w:rPr>
  </w:style>
  <w:style w:type="table" w:customStyle="1" w:styleId="Tabela-Siatka5">
    <w:name w:val="Tabela - Siatka5"/>
    <w:basedOn w:val="Standardowy"/>
    <w:next w:val="Tabela-Siatka"/>
    <w:uiPriority w:val="39"/>
    <w:rsid w:val="00250A1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do0">
    <w:name w:val="źródło"/>
    <w:basedOn w:val="Normalny"/>
    <w:link w:val="rdoZnak"/>
    <w:qFormat/>
    <w:rsid w:val="009E7486"/>
    <w:pPr>
      <w:spacing w:after="0" w:line="360" w:lineRule="auto"/>
      <w:jc w:val="center"/>
    </w:pPr>
    <w:rPr>
      <w:rFonts w:cstheme="minorHAnsi"/>
      <w:bCs/>
      <w:i/>
      <w:iCs/>
      <w:color w:val="000000" w:themeColor="text1"/>
      <w:sz w:val="18"/>
    </w:rPr>
  </w:style>
  <w:style w:type="character" w:customStyle="1" w:styleId="rdoZnak">
    <w:name w:val="źródło Znak"/>
    <w:basedOn w:val="Domylnaczcionkaakapitu"/>
    <w:link w:val="rdo0"/>
    <w:rsid w:val="009E7486"/>
    <w:rPr>
      <w:rFonts w:ascii="Open Sans" w:hAnsi="Open Sans" w:cstheme="minorHAnsi"/>
      <w:bCs/>
      <w:i/>
      <w:iCs/>
      <w:color w:val="000000" w:themeColor="text1"/>
      <w:sz w:val="18"/>
    </w:rPr>
  </w:style>
  <w:style w:type="character" w:customStyle="1" w:styleId="item-fieldvalue">
    <w:name w:val="item-fieldvalue"/>
    <w:basedOn w:val="Domylnaczcionkaakapitu"/>
    <w:rsid w:val="00C11F0F"/>
  </w:style>
  <w:style w:type="table" w:customStyle="1" w:styleId="TableGrid">
    <w:name w:val="TableGrid"/>
    <w:rsid w:val="006E17D5"/>
    <w:pPr>
      <w:spacing w:after="0" w:line="240" w:lineRule="auto"/>
    </w:pPr>
    <w:rPr>
      <w:rFonts w:eastAsiaTheme="minorEastAsia"/>
      <w:lang w:eastAsia="pl-PL"/>
    </w:rPr>
    <w:tblPr>
      <w:tblCellMar>
        <w:top w:w="0" w:type="dxa"/>
        <w:left w:w="0" w:type="dxa"/>
        <w:bottom w:w="0" w:type="dxa"/>
        <w:right w:w="0" w:type="dxa"/>
      </w:tblCellMar>
    </w:tblPr>
  </w:style>
  <w:style w:type="table" w:customStyle="1" w:styleId="TableGrid2">
    <w:name w:val="TableGrid2"/>
    <w:rsid w:val="00D67BB6"/>
    <w:pPr>
      <w:spacing w:after="0" w:line="240" w:lineRule="auto"/>
    </w:pPr>
    <w:rPr>
      <w:rFonts w:eastAsiaTheme="minorEastAsia"/>
      <w:lang w:eastAsia="pl-PL"/>
    </w:rPr>
    <w:tblPr>
      <w:tblCellMar>
        <w:top w:w="0" w:type="dxa"/>
        <w:left w:w="0" w:type="dxa"/>
        <w:bottom w:w="0" w:type="dxa"/>
        <w:right w:w="0" w:type="dxa"/>
      </w:tblCellMar>
    </w:tblPr>
  </w:style>
  <w:style w:type="table" w:customStyle="1" w:styleId="TableGrid5">
    <w:name w:val="TableGrid5"/>
    <w:rsid w:val="007F21C7"/>
    <w:pPr>
      <w:spacing w:after="0" w:line="240" w:lineRule="auto"/>
    </w:pPr>
    <w:rPr>
      <w:rFonts w:eastAsiaTheme="minorEastAsia"/>
      <w:lang w:eastAsia="pl-PL"/>
    </w:rPr>
    <w:tblPr>
      <w:tblCellMar>
        <w:top w:w="0" w:type="dxa"/>
        <w:left w:w="0" w:type="dxa"/>
        <w:bottom w:w="0" w:type="dxa"/>
        <w:right w:w="0" w:type="dxa"/>
      </w:tblCellMar>
    </w:tblPr>
  </w:style>
  <w:style w:type="paragraph" w:customStyle="1" w:styleId="footnotedescription">
    <w:name w:val="footnote description"/>
    <w:next w:val="Normalny"/>
    <w:link w:val="footnotedescriptionChar"/>
    <w:hidden/>
    <w:rsid w:val="005A2386"/>
    <w:pPr>
      <w:spacing w:after="0"/>
    </w:pPr>
    <w:rPr>
      <w:rFonts w:ascii="Calibri" w:eastAsia="Calibri" w:hAnsi="Calibri" w:cs="Calibri"/>
      <w:color w:val="000000"/>
      <w:lang w:eastAsia="pl-PL"/>
    </w:rPr>
  </w:style>
  <w:style w:type="character" w:customStyle="1" w:styleId="footnotedescriptionChar">
    <w:name w:val="footnote description Char"/>
    <w:link w:val="footnotedescription"/>
    <w:rsid w:val="005A2386"/>
    <w:rPr>
      <w:rFonts w:ascii="Calibri" w:eastAsia="Calibri" w:hAnsi="Calibri" w:cs="Calibri"/>
      <w:color w:val="000000"/>
      <w:lang w:eastAsia="pl-PL"/>
    </w:rPr>
  </w:style>
  <w:style w:type="character" w:customStyle="1" w:styleId="footnotemark">
    <w:name w:val="footnote mark"/>
    <w:hidden/>
    <w:rsid w:val="005A2386"/>
    <w:rPr>
      <w:rFonts w:ascii="Arial" w:eastAsia="Arial" w:hAnsi="Arial" w:cs="Arial"/>
      <w:color w:val="000000"/>
      <w:sz w:val="20"/>
      <w:vertAlign w:val="superscript"/>
    </w:rPr>
  </w:style>
  <w:style w:type="paragraph" w:customStyle="1" w:styleId="Tabeleirysunki">
    <w:name w:val="Tabele i rysunki"/>
    <w:basedOn w:val="Normalny"/>
    <w:link w:val="TabeleirysunkiZnak"/>
    <w:qFormat/>
    <w:rsid w:val="009E7486"/>
    <w:pPr>
      <w:spacing w:after="0"/>
      <w:jc w:val="center"/>
    </w:pPr>
    <w:rPr>
      <w:b/>
      <w:color w:val="000000" w:themeColor="text1"/>
      <w:sz w:val="18"/>
      <w:szCs w:val="20"/>
    </w:rPr>
  </w:style>
  <w:style w:type="character" w:customStyle="1" w:styleId="TabeleirysunkiZnak">
    <w:name w:val="Tabele i rysunki Znak"/>
    <w:basedOn w:val="Domylnaczcionkaakapitu"/>
    <w:link w:val="Tabeleirysunki"/>
    <w:rsid w:val="009E7486"/>
    <w:rPr>
      <w:rFonts w:ascii="Open Sans" w:hAnsi="Open Sans"/>
      <w:b/>
      <w:color w:val="000000" w:themeColor="text1"/>
      <w:sz w:val="18"/>
      <w:szCs w:val="20"/>
    </w:rPr>
  </w:style>
  <w:style w:type="character" w:styleId="Nierozpoznanawzmianka">
    <w:name w:val="Unresolved Mention"/>
    <w:basedOn w:val="Domylnaczcionkaakapitu"/>
    <w:uiPriority w:val="99"/>
    <w:semiHidden/>
    <w:unhideWhenUsed/>
    <w:rsid w:val="00FA6985"/>
    <w:rPr>
      <w:color w:val="605E5C"/>
      <w:shd w:val="clear" w:color="auto" w:fill="E1DFDD"/>
    </w:rPr>
  </w:style>
  <w:style w:type="table" w:customStyle="1" w:styleId="Tabela-Siatka6">
    <w:name w:val="Tabela - Siatka6"/>
    <w:basedOn w:val="Standardowy"/>
    <w:next w:val="Tabela-Siatka"/>
    <w:uiPriority w:val="59"/>
    <w:rsid w:val="009278C1"/>
    <w:pPr>
      <w:spacing w:after="0" w:line="240" w:lineRule="auto"/>
    </w:pPr>
    <w:rPr>
      <w:rFonts w:ascii="Calibri" w:hAnsi="Calibri"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
    <w:name w:val="TableGrid1"/>
    <w:rsid w:val="00E76B08"/>
    <w:pPr>
      <w:spacing w:after="0" w:line="240" w:lineRule="auto"/>
    </w:pPr>
    <w:rPr>
      <w:rFonts w:eastAsia="Times New Roman"/>
      <w:kern w:val="2"/>
      <w:lang w:eastAsia="pl-PL"/>
      <w14:ligatures w14:val="standardContextual"/>
    </w:rPr>
    <w:tblPr>
      <w:tblCellMar>
        <w:top w:w="0" w:type="dxa"/>
        <w:left w:w="0" w:type="dxa"/>
        <w:bottom w:w="0" w:type="dxa"/>
        <w:right w:w="0" w:type="dxa"/>
      </w:tblCellMar>
    </w:tblPr>
  </w:style>
  <w:style w:type="table" w:customStyle="1" w:styleId="TableGrid3">
    <w:name w:val="TableGrid3"/>
    <w:rsid w:val="00952C5E"/>
    <w:pPr>
      <w:spacing w:after="0" w:line="240" w:lineRule="auto"/>
    </w:pPr>
    <w:rPr>
      <w:rFonts w:eastAsia="Times New Roman"/>
      <w:kern w:val="2"/>
      <w:sz w:val="24"/>
      <w:szCs w:val="24"/>
      <w:lang w:eastAsia="pl-PL"/>
      <w14:ligatures w14:val="standardContextual"/>
    </w:rPr>
    <w:tblPr>
      <w:tblCellMar>
        <w:top w:w="0" w:type="dxa"/>
        <w:left w:w="0" w:type="dxa"/>
        <w:bottom w:w="0" w:type="dxa"/>
        <w:right w:w="0" w:type="dxa"/>
      </w:tblCellMar>
    </w:tblPr>
  </w:style>
  <w:style w:type="table" w:styleId="Tabelasiatki5ciemnaakcent6">
    <w:name w:val="Grid Table 5 Dark Accent 6"/>
    <w:basedOn w:val="Standardowy"/>
    <w:uiPriority w:val="50"/>
    <w:rsid w:val="00FC276C"/>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CF2DA"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C249"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C249"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C249"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C249" w:themeFill="accent6"/>
      </w:tcPr>
    </w:tblStylePr>
    <w:tblStylePr w:type="band1Vert">
      <w:tblPr/>
      <w:tcPr>
        <w:shd w:val="clear" w:color="auto" w:fill="DAE6B6" w:themeFill="accent6" w:themeFillTint="66"/>
      </w:tcPr>
    </w:tblStylePr>
    <w:tblStylePr w:type="band1Horz">
      <w:tblPr/>
      <w:tcPr>
        <w:shd w:val="clear" w:color="auto" w:fill="DAE6B6" w:themeFill="accent6" w:themeFillTint="66"/>
      </w:tcPr>
    </w:tblStylePr>
  </w:style>
  <w:style w:type="table" w:customStyle="1" w:styleId="Tabelasiatki41">
    <w:name w:val="Tabela siatki 41"/>
    <w:basedOn w:val="Standardowy"/>
    <w:next w:val="Tabelasiatki4"/>
    <w:uiPriority w:val="49"/>
    <w:rsid w:val="006A3031"/>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Tabelasiatki4">
    <w:name w:val="Grid Table 4"/>
    <w:basedOn w:val="Standardowy"/>
    <w:uiPriority w:val="49"/>
    <w:rsid w:val="006A3031"/>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elasiatki5ciemnaakcent2">
    <w:name w:val="Grid Table 5 Dark Accent 2"/>
    <w:basedOn w:val="Standardowy"/>
    <w:uiPriority w:val="50"/>
    <w:rsid w:val="00DD6EBC"/>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4EE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9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9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9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9DD9" w:themeFill="accent2"/>
      </w:tcPr>
    </w:tblStylePr>
    <w:tblStylePr w:type="band1Vert">
      <w:tblPr/>
      <w:tcPr>
        <w:shd w:val="clear" w:color="auto" w:fill="89DEFF" w:themeFill="accent2" w:themeFillTint="66"/>
      </w:tcPr>
    </w:tblStylePr>
    <w:tblStylePr w:type="band1Horz">
      <w:tblPr/>
      <w:tcPr>
        <w:shd w:val="clear" w:color="auto" w:fill="89DEFF" w:themeFill="accent2" w:themeFillTint="66"/>
      </w:tcPr>
    </w:tblStylePr>
  </w:style>
  <w:style w:type="table" w:customStyle="1" w:styleId="Tabelasiatki5ciemnaakcent211">
    <w:name w:val="Tabela siatki 5 — ciemna — akcent 211"/>
    <w:basedOn w:val="Standardowy"/>
    <w:next w:val="Tabelasiatki5ciemnaakcent2"/>
    <w:uiPriority w:val="50"/>
    <w:rsid w:val="00977F0E"/>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EBDF"/>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C09F6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C09F6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C09F6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C09F62"/>
      </w:tcPr>
    </w:tblStylePr>
    <w:tblStylePr w:type="band1Vert">
      <w:tblPr/>
      <w:tcPr>
        <w:shd w:val="clear" w:color="auto" w:fill="E5D8C0"/>
      </w:tcPr>
    </w:tblStylePr>
    <w:tblStylePr w:type="band1Horz">
      <w:tblPr/>
      <w:tcPr>
        <w:shd w:val="clear" w:color="auto" w:fill="E5D8C0"/>
      </w:tcPr>
    </w:tblStylePr>
  </w:style>
  <w:style w:type="table" w:customStyle="1" w:styleId="Tabelasiatki5ciemnaakcent42">
    <w:name w:val="Tabela siatki 5 — ciemna — akcent 42"/>
    <w:basedOn w:val="Standardowy"/>
    <w:next w:val="Tabelasiatki5ciemnaakcent4"/>
    <w:uiPriority w:val="50"/>
    <w:rsid w:val="001B777B"/>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styleId="Tabelasiatki5ciemnaakcent4">
    <w:name w:val="Grid Table 5 Dark Accent 4"/>
    <w:basedOn w:val="Standardowy"/>
    <w:uiPriority w:val="50"/>
    <w:rsid w:val="001B777B"/>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9FBED"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0CF9B"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0CF9B"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0CF9B"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0CF9B" w:themeFill="accent4"/>
      </w:tcPr>
    </w:tblStylePr>
    <w:tblStylePr w:type="band1Vert">
      <w:tblPr/>
      <w:tcPr>
        <w:shd w:val="clear" w:color="auto" w:fill="94F6DB" w:themeFill="accent4" w:themeFillTint="66"/>
      </w:tcPr>
    </w:tblStylePr>
    <w:tblStylePr w:type="band1Horz">
      <w:tblPr/>
      <w:tcPr>
        <w:shd w:val="clear" w:color="auto" w:fill="94F6DB" w:themeFill="accent4" w:themeFillTint="66"/>
      </w:tcPr>
    </w:tblStylePr>
  </w:style>
  <w:style w:type="paragraph" w:customStyle="1" w:styleId="p1">
    <w:name w:val="p1"/>
    <w:basedOn w:val="Normalny"/>
    <w:rsid w:val="000367B4"/>
    <w:pPr>
      <w:spacing w:after="0" w:line="240" w:lineRule="auto"/>
    </w:pPr>
    <w:rPr>
      <w:rFonts w:ascii="Arial" w:eastAsia="Times New Roman" w:hAnsi="Arial" w:cs="Arial"/>
      <w:color w:val="000000"/>
      <w:sz w:val="17"/>
      <w:szCs w:val="17"/>
      <w:lang w:eastAsia="pl-PL"/>
    </w:rPr>
  </w:style>
  <w:style w:type="table" w:customStyle="1" w:styleId="Tabelasiatki5ciemnaakcent12">
    <w:name w:val="Tabela siatki 5 — ciemna — akcent 12"/>
    <w:basedOn w:val="Standardowy"/>
    <w:next w:val="Tabelasiatki5ciemnaakcent1"/>
    <w:uiPriority w:val="50"/>
    <w:rsid w:val="000E14F7"/>
    <w:pPr>
      <w:spacing w:after="0" w:line="240" w:lineRule="auto"/>
      <w:jc w:val="center"/>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5EFFF"/>
      <w:vAlign w:val="center"/>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A0DC"/>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A0DC"/>
      </w:tcPr>
    </w:tblStylePr>
    <w:tblStylePr w:type="firstCol">
      <w:pPr>
        <w:jc w:val="left"/>
      </w:pPr>
      <w:rPr>
        <w:b/>
        <w:bCs/>
        <w:color w:val="FFFFFF"/>
      </w:rPr>
      <w:tblPr/>
      <w:tcPr>
        <w:tcBorders>
          <w:top w:val="single" w:sz="4" w:space="0" w:color="FFFFFF"/>
          <w:left w:val="single" w:sz="4" w:space="0" w:color="FFFFFF"/>
          <w:bottom w:val="single" w:sz="4" w:space="0" w:color="FFFFFF"/>
          <w:insideV w:val="nil"/>
        </w:tcBorders>
        <w:shd w:val="clear" w:color="auto" w:fill="00A0DC"/>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A0DC"/>
      </w:tcPr>
    </w:tblStylePr>
    <w:tblStylePr w:type="band1Vert">
      <w:tblPr/>
      <w:tcPr>
        <w:shd w:val="clear" w:color="auto" w:fill="8BDFFF"/>
      </w:tcPr>
    </w:tblStylePr>
    <w:tblStylePr w:type="band1Horz">
      <w:tblPr/>
      <w:tcPr>
        <w:shd w:val="clear" w:color="auto" w:fill="8BDFFF"/>
      </w:tcPr>
    </w:tblStylePr>
  </w:style>
  <w:style w:type="character" w:customStyle="1" w:styleId="apple-converted-space">
    <w:name w:val="apple-converted-space"/>
    <w:basedOn w:val="Domylnaczcionkaakapitu"/>
    <w:rsid w:val="000E14F7"/>
  </w:style>
  <w:style w:type="table" w:styleId="Tabelasiatki5ciemnaakcent1">
    <w:name w:val="Grid Table 5 Dark Accent 1"/>
    <w:basedOn w:val="Standardowy"/>
    <w:uiPriority w:val="50"/>
    <w:rsid w:val="000E14F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E2FA"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F6FC6"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F6FC6"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F6FC6"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F6FC6" w:themeFill="accent1"/>
      </w:tcPr>
    </w:tblStylePr>
    <w:tblStylePr w:type="band1Vert">
      <w:tblPr/>
      <w:tcPr>
        <w:shd w:val="clear" w:color="auto" w:fill="90C5F6" w:themeFill="accent1" w:themeFillTint="66"/>
      </w:tcPr>
    </w:tblStylePr>
    <w:tblStylePr w:type="band1Horz">
      <w:tblPr/>
      <w:tcPr>
        <w:shd w:val="clear" w:color="auto" w:fill="90C5F6" w:themeFill="accent1" w:themeFillTint="66"/>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44765798">
      <w:bodyDiv w:val="1"/>
      <w:marLeft w:val="0"/>
      <w:marRight w:val="0"/>
      <w:marTop w:val="0"/>
      <w:marBottom w:val="0"/>
      <w:divBdr>
        <w:top w:val="none" w:sz="0" w:space="0" w:color="auto"/>
        <w:left w:val="none" w:sz="0" w:space="0" w:color="auto"/>
        <w:bottom w:val="none" w:sz="0" w:space="0" w:color="auto"/>
        <w:right w:val="none" w:sz="0" w:space="0" w:color="auto"/>
      </w:divBdr>
    </w:div>
    <w:div w:id="154491441">
      <w:bodyDiv w:val="1"/>
      <w:marLeft w:val="0"/>
      <w:marRight w:val="0"/>
      <w:marTop w:val="0"/>
      <w:marBottom w:val="0"/>
      <w:divBdr>
        <w:top w:val="none" w:sz="0" w:space="0" w:color="auto"/>
        <w:left w:val="none" w:sz="0" w:space="0" w:color="auto"/>
        <w:bottom w:val="none" w:sz="0" w:space="0" w:color="auto"/>
        <w:right w:val="none" w:sz="0" w:space="0" w:color="auto"/>
      </w:divBdr>
    </w:div>
    <w:div w:id="345712393">
      <w:bodyDiv w:val="1"/>
      <w:marLeft w:val="0"/>
      <w:marRight w:val="0"/>
      <w:marTop w:val="0"/>
      <w:marBottom w:val="0"/>
      <w:divBdr>
        <w:top w:val="none" w:sz="0" w:space="0" w:color="auto"/>
        <w:left w:val="none" w:sz="0" w:space="0" w:color="auto"/>
        <w:bottom w:val="none" w:sz="0" w:space="0" w:color="auto"/>
        <w:right w:val="none" w:sz="0" w:space="0" w:color="auto"/>
      </w:divBdr>
    </w:div>
    <w:div w:id="403840704">
      <w:bodyDiv w:val="1"/>
      <w:marLeft w:val="0"/>
      <w:marRight w:val="0"/>
      <w:marTop w:val="0"/>
      <w:marBottom w:val="0"/>
      <w:divBdr>
        <w:top w:val="none" w:sz="0" w:space="0" w:color="auto"/>
        <w:left w:val="none" w:sz="0" w:space="0" w:color="auto"/>
        <w:bottom w:val="none" w:sz="0" w:space="0" w:color="auto"/>
        <w:right w:val="none" w:sz="0" w:space="0" w:color="auto"/>
      </w:divBdr>
    </w:div>
    <w:div w:id="506555543">
      <w:bodyDiv w:val="1"/>
      <w:marLeft w:val="0"/>
      <w:marRight w:val="0"/>
      <w:marTop w:val="0"/>
      <w:marBottom w:val="0"/>
      <w:divBdr>
        <w:top w:val="none" w:sz="0" w:space="0" w:color="auto"/>
        <w:left w:val="none" w:sz="0" w:space="0" w:color="auto"/>
        <w:bottom w:val="none" w:sz="0" w:space="0" w:color="auto"/>
        <w:right w:val="none" w:sz="0" w:space="0" w:color="auto"/>
      </w:divBdr>
    </w:div>
    <w:div w:id="603995348">
      <w:bodyDiv w:val="1"/>
      <w:marLeft w:val="0"/>
      <w:marRight w:val="0"/>
      <w:marTop w:val="0"/>
      <w:marBottom w:val="0"/>
      <w:divBdr>
        <w:top w:val="none" w:sz="0" w:space="0" w:color="auto"/>
        <w:left w:val="none" w:sz="0" w:space="0" w:color="auto"/>
        <w:bottom w:val="none" w:sz="0" w:space="0" w:color="auto"/>
        <w:right w:val="none" w:sz="0" w:space="0" w:color="auto"/>
      </w:divBdr>
    </w:div>
    <w:div w:id="660886530">
      <w:bodyDiv w:val="1"/>
      <w:marLeft w:val="0"/>
      <w:marRight w:val="0"/>
      <w:marTop w:val="0"/>
      <w:marBottom w:val="0"/>
      <w:divBdr>
        <w:top w:val="none" w:sz="0" w:space="0" w:color="auto"/>
        <w:left w:val="none" w:sz="0" w:space="0" w:color="auto"/>
        <w:bottom w:val="none" w:sz="0" w:space="0" w:color="auto"/>
        <w:right w:val="none" w:sz="0" w:space="0" w:color="auto"/>
      </w:divBdr>
    </w:div>
    <w:div w:id="665941747">
      <w:bodyDiv w:val="1"/>
      <w:marLeft w:val="0"/>
      <w:marRight w:val="0"/>
      <w:marTop w:val="0"/>
      <w:marBottom w:val="0"/>
      <w:divBdr>
        <w:top w:val="none" w:sz="0" w:space="0" w:color="auto"/>
        <w:left w:val="none" w:sz="0" w:space="0" w:color="auto"/>
        <w:bottom w:val="none" w:sz="0" w:space="0" w:color="auto"/>
        <w:right w:val="none" w:sz="0" w:space="0" w:color="auto"/>
      </w:divBdr>
    </w:div>
    <w:div w:id="811556385">
      <w:bodyDiv w:val="1"/>
      <w:marLeft w:val="0"/>
      <w:marRight w:val="0"/>
      <w:marTop w:val="0"/>
      <w:marBottom w:val="0"/>
      <w:divBdr>
        <w:top w:val="none" w:sz="0" w:space="0" w:color="auto"/>
        <w:left w:val="none" w:sz="0" w:space="0" w:color="auto"/>
        <w:bottom w:val="none" w:sz="0" w:space="0" w:color="auto"/>
        <w:right w:val="none" w:sz="0" w:space="0" w:color="auto"/>
      </w:divBdr>
    </w:div>
    <w:div w:id="829520413">
      <w:bodyDiv w:val="1"/>
      <w:marLeft w:val="0"/>
      <w:marRight w:val="0"/>
      <w:marTop w:val="0"/>
      <w:marBottom w:val="0"/>
      <w:divBdr>
        <w:top w:val="none" w:sz="0" w:space="0" w:color="auto"/>
        <w:left w:val="none" w:sz="0" w:space="0" w:color="auto"/>
        <w:bottom w:val="none" w:sz="0" w:space="0" w:color="auto"/>
        <w:right w:val="none" w:sz="0" w:space="0" w:color="auto"/>
      </w:divBdr>
    </w:div>
    <w:div w:id="892471496">
      <w:bodyDiv w:val="1"/>
      <w:marLeft w:val="0"/>
      <w:marRight w:val="0"/>
      <w:marTop w:val="0"/>
      <w:marBottom w:val="0"/>
      <w:divBdr>
        <w:top w:val="none" w:sz="0" w:space="0" w:color="auto"/>
        <w:left w:val="none" w:sz="0" w:space="0" w:color="auto"/>
        <w:bottom w:val="none" w:sz="0" w:space="0" w:color="auto"/>
        <w:right w:val="none" w:sz="0" w:space="0" w:color="auto"/>
      </w:divBdr>
    </w:div>
    <w:div w:id="955058257">
      <w:bodyDiv w:val="1"/>
      <w:marLeft w:val="0"/>
      <w:marRight w:val="0"/>
      <w:marTop w:val="0"/>
      <w:marBottom w:val="0"/>
      <w:divBdr>
        <w:top w:val="none" w:sz="0" w:space="0" w:color="auto"/>
        <w:left w:val="none" w:sz="0" w:space="0" w:color="auto"/>
        <w:bottom w:val="none" w:sz="0" w:space="0" w:color="auto"/>
        <w:right w:val="none" w:sz="0" w:space="0" w:color="auto"/>
      </w:divBdr>
    </w:div>
    <w:div w:id="974720301">
      <w:bodyDiv w:val="1"/>
      <w:marLeft w:val="0"/>
      <w:marRight w:val="0"/>
      <w:marTop w:val="0"/>
      <w:marBottom w:val="0"/>
      <w:divBdr>
        <w:top w:val="none" w:sz="0" w:space="0" w:color="auto"/>
        <w:left w:val="none" w:sz="0" w:space="0" w:color="auto"/>
        <w:bottom w:val="none" w:sz="0" w:space="0" w:color="auto"/>
        <w:right w:val="none" w:sz="0" w:space="0" w:color="auto"/>
      </w:divBdr>
      <w:divsChild>
        <w:div w:id="11034822">
          <w:marLeft w:val="0"/>
          <w:marRight w:val="0"/>
          <w:marTop w:val="0"/>
          <w:marBottom w:val="0"/>
          <w:divBdr>
            <w:top w:val="none" w:sz="0" w:space="0" w:color="auto"/>
            <w:left w:val="none" w:sz="0" w:space="0" w:color="auto"/>
            <w:bottom w:val="none" w:sz="0" w:space="0" w:color="auto"/>
            <w:right w:val="none" w:sz="0" w:space="0" w:color="auto"/>
          </w:divBdr>
        </w:div>
      </w:divsChild>
    </w:div>
    <w:div w:id="983125130">
      <w:bodyDiv w:val="1"/>
      <w:marLeft w:val="0"/>
      <w:marRight w:val="0"/>
      <w:marTop w:val="0"/>
      <w:marBottom w:val="0"/>
      <w:divBdr>
        <w:top w:val="none" w:sz="0" w:space="0" w:color="auto"/>
        <w:left w:val="none" w:sz="0" w:space="0" w:color="auto"/>
        <w:bottom w:val="none" w:sz="0" w:space="0" w:color="auto"/>
        <w:right w:val="none" w:sz="0" w:space="0" w:color="auto"/>
      </w:divBdr>
    </w:div>
    <w:div w:id="985625536">
      <w:bodyDiv w:val="1"/>
      <w:marLeft w:val="0"/>
      <w:marRight w:val="0"/>
      <w:marTop w:val="0"/>
      <w:marBottom w:val="0"/>
      <w:divBdr>
        <w:top w:val="none" w:sz="0" w:space="0" w:color="auto"/>
        <w:left w:val="none" w:sz="0" w:space="0" w:color="auto"/>
        <w:bottom w:val="none" w:sz="0" w:space="0" w:color="auto"/>
        <w:right w:val="none" w:sz="0" w:space="0" w:color="auto"/>
      </w:divBdr>
    </w:div>
    <w:div w:id="995886256">
      <w:bodyDiv w:val="1"/>
      <w:marLeft w:val="0"/>
      <w:marRight w:val="0"/>
      <w:marTop w:val="0"/>
      <w:marBottom w:val="0"/>
      <w:divBdr>
        <w:top w:val="none" w:sz="0" w:space="0" w:color="auto"/>
        <w:left w:val="none" w:sz="0" w:space="0" w:color="auto"/>
        <w:bottom w:val="none" w:sz="0" w:space="0" w:color="auto"/>
        <w:right w:val="none" w:sz="0" w:space="0" w:color="auto"/>
      </w:divBdr>
    </w:div>
    <w:div w:id="1021711445">
      <w:bodyDiv w:val="1"/>
      <w:marLeft w:val="0"/>
      <w:marRight w:val="0"/>
      <w:marTop w:val="0"/>
      <w:marBottom w:val="0"/>
      <w:divBdr>
        <w:top w:val="none" w:sz="0" w:space="0" w:color="auto"/>
        <w:left w:val="none" w:sz="0" w:space="0" w:color="auto"/>
        <w:bottom w:val="none" w:sz="0" w:space="0" w:color="auto"/>
        <w:right w:val="none" w:sz="0" w:space="0" w:color="auto"/>
      </w:divBdr>
    </w:div>
    <w:div w:id="1067915629">
      <w:bodyDiv w:val="1"/>
      <w:marLeft w:val="0"/>
      <w:marRight w:val="0"/>
      <w:marTop w:val="0"/>
      <w:marBottom w:val="0"/>
      <w:divBdr>
        <w:top w:val="none" w:sz="0" w:space="0" w:color="auto"/>
        <w:left w:val="none" w:sz="0" w:space="0" w:color="auto"/>
        <w:bottom w:val="none" w:sz="0" w:space="0" w:color="auto"/>
        <w:right w:val="none" w:sz="0" w:space="0" w:color="auto"/>
      </w:divBdr>
    </w:div>
    <w:div w:id="1086341851">
      <w:bodyDiv w:val="1"/>
      <w:marLeft w:val="0"/>
      <w:marRight w:val="0"/>
      <w:marTop w:val="0"/>
      <w:marBottom w:val="0"/>
      <w:divBdr>
        <w:top w:val="none" w:sz="0" w:space="0" w:color="auto"/>
        <w:left w:val="none" w:sz="0" w:space="0" w:color="auto"/>
        <w:bottom w:val="none" w:sz="0" w:space="0" w:color="auto"/>
        <w:right w:val="none" w:sz="0" w:space="0" w:color="auto"/>
      </w:divBdr>
    </w:div>
    <w:div w:id="1134172938">
      <w:bodyDiv w:val="1"/>
      <w:marLeft w:val="0"/>
      <w:marRight w:val="0"/>
      <w:marTop w:val="0"/>
      <w:marBottom w:val="0"/>
      <w:divBdr>
        <w:top w:val="none" w:sz="0" w:space="0" w:color="auto"/>
        <w:left w:val="none" w:sz="0" w:space="0" w:color="auto"/>
        <w:bottom w:val="none" w:sz="0" w:space="0" w:color="auto"/>
        <w:right w:val="none" w:sz="0" w:space="0" w:color="auto"/>
      </w:divBdr>
    </w:div>
    <w:div w:id="1408459887">
      <w:bodyDiv w:val="1"/>
      <w:marLeft w:val="0"/>
      <w:marRight w:val="0"/>
      <w:marTop w:val="0"/>
      <w:marBottom w:val="0"/>
      <w:divBdr>
        <w:top w:val="none" w:sz="0" w:space="0" w:color="auto"/>
        <w:left w:val="none" w:sz="0" w:space="0" w:color="auto"/>
        <w:bottom w:val="none" w:sz="0" w:space="0" w:color="auto"/>
        <w:right w:val="none" w:sz="0" w:space="0" w:color="auto"/>
      </w:divBdr>
    </w:div>
    <w:div w:id="1412391725">
      <w:bodyDiv w:val="1"/>
      <w:marLeft w:val="0"/>
      <w:marRight w:val="0"/>
      <w:marTop w:val="0"/>
      <w:marBottom w:val="0"/>
      <w:divBdr>
        <w:top w:val="none" w:sz="0" w:space="0" w:color="auto"/>
        <w:left w:val="none" w:sz="0" w:space="0" w:color="auto"/>
        <w:bottom w:val="none" w:sz="0" w:space="0" w:color="auto"/>
        <w:right w:val="none" w:sz="0" w:space="0" w:color="auto"/>
      </w:divBdr>
    </w:div>
    <w:div w:id="1414281671">
      <w:bodyDiv w:val="1"/>
      <w:marLeft w:val="0"/>
      <w:marRight w:val="0"/>
      <w:marTop w:val="0"/>
      <w:marBottom w:val="0"/>
      <w:divBdr>
        <w:top w:val="none" w:sz="0" w:space="0" w:color="auto"/>
        <w:left w:val="none" w:sz="0" w:space="0" w:color="auto"/>
        <w:bottom w:val="none" w:sz="0" w:space="0" w:color="auto"/>
        <w:right w:val="none" w:sz="0" w:space="0" w:color="auto"/>
      </w:divBdr>
    </w:div>
    <w:div w:id="1486891186">
      <w:bodyDiv w:val="1"/>
      <w:marLeft w:val="0"/>
      <w:marRight w:val="0"/>
      <w:marTop w:val="0"/>
      <w:marBottom w:val="0"/>
      <w:divBdr>
        <w:top w:val="none" w:sz="0" w:space="0" w:color="auto"/>
        <w:left w:val="none" w:sz="0" w:space="0" w:color="auto"/>
        <w:bottom w:val="none" w:sz="0" w:space="0" w:color="auto"/>
        <w:right w:val="none" w:sz="0" w:space="0" w:color="auto"/>
      </w:divBdr>
    </w:div>
    <w:div w:id="1495678654">
      <w:bodyDiv w:val="1"/>
      <w:marLeft w:val="0"/>
      <w:marRight w:val="0"/>
      <w:marTop w:val="0"/>
      <w:marBottom w:val="0"/>
      <w:divBdr>
        <w:top w:val="none" w:sz="0" w:space="0" w:color="auto"/>
        <w:left w:val="none" w:sz="0" w:space="0" w:color="auto"/>
        <w:bottom w:val="none" w:sz="0" w:space="0" w:color="auto"/>
        <w:right w:val="none" w:sz="0" w:space="0" w:color="auto"/>
      </w:divBdr>
    </w:div>
    <w:div w:id="1509323251">
      <w:bodyDiv w:val="1"/>
      <w:marLeft w:val="0"/>
      <w:marRight w:val="0"/>
      <w:marTop w:val="0"/>
      <w:marBottom w:val="0"/>
      <w:divBdr>
        <w:top w:val="none" w:sz="0" w:space="0" w:color="auto"/>
        <w:left w:val="none" w:sz="0" w:space="0" w:color="auto"/>
        <w:bottom w:val="none" w:sz="0" w:space="0" w:color="auto"/>
        <w:right w:val="none" w:sz="0" w:space="0" w:color="auto"/>
      </w:divBdr>
      <w:divsChild>
        <w:div w:id="1794709336">
          <w:marLeft w:val="0"/>
          <w:marRight w:val="0"/>
          <w:marTop w:val="0"/>
          <w:marBottom w:val="0"/>
          <w:divBdr>
            <w:top w:val="none" w:sz="0" w:space="0" w:color="auto"/>
            <w:left w:val="none" w:sz="0" w:space="0" w:color="auto"/>
            <w:bottom w:val="none" w:sz="0" w:space="0" w:color="auto"/>
            <w:right w:val="none" w:sz="0" w:space="0" w:color="auto"/>
          </w:divBdr>
          <w:divsChild>
            <w:div w:id="1806006313">
              <w:marLeft w:val="0"/>
              <w:marRight w:val="0"/>
              <w:marTop w:val="0"/>
              <w:marBottom w:val="0"/>
              <w:divBdr>
                <w:top w:val="none" w:sz="0" w:space="0" w:color="auto"/>
                <w:left w:val="none" w:sz="0" w:space="0" w:color="auto"/>
                <w:bottom w:val="none" w:sz="0" w:space="0" w:color="auto"/>
                <w:right w:val="none" w:sz="0" w:space="0" w:color="auto"/>
              </w:divBdr>
            </w:div>
            <w:div w:id="538208584">
              <w:marLeft w:val="0"/>
              <w:marRight w:val="0"/>
              <w:marTop w:val="0"/>
              <w:marBottom w:val="0"/>
              <w:divBdr>
                <w:top w:val="none" w:sz="0" w:space="0" w:color="auto"/>
                <w:left w:val="none" w:sz="0" w:space="0" w:color="auto"/>
                <w:bottom w:val="none" w:sz="0" w:space="0" w:color="auto"/>
                <w:right w:val="none" w:sz="0" w:space="0" w:color="auto"/>
              </w:divBdr>
              <w:divsChild>
                <w:div w:id="1791703678">
                  <w:marLeft w:val="0"/>
                  <w:marRight w:val="0"/>
                  <w:marTop w:val="0"/>
                  <w:marBottom w:val="0"/>
                  <w:divBdr>
                    <w:top w:val="none" w:sz="0" w:space="0" w:color="auto"/>
                    <w:left w:val="none" w:sz="0" w:space="0" w:color="auto"/>
                    <w:bottom w:val="none" w:sz="0" w:space="0" w:color="auto"/>
                    <w:right w:val="none" w:sz="0" w:space="0" w:color="auto"/>
                  </w:divBdr>
                </w:div>
              </w:divsChild>
            </w:div>
            <w:div w:id="1550457945">
              <w:marLeft w:val="0"/>
              <w:marRight w:val="0"/>
              <w:marTop w:val="0"/>
              <w:marBottom w:val="0"/>
              <w:divBdr>
                <w:top w:val="none" w:sz="0" w:space="0" w:color="auto"/>
                <w:left w:val="none" w:sz="0" w:space="0" w:color="auto"/>
                <w:bottom w:val="none" w:sz="0" w:space="0" w:color="auto"/>
                <w:right w:val="none" w:sz="0" w:space="0" w:color="auto"/>
              </w:divBdr>
              <w:divsChild>
                <w:div w:id="672227143">
                  <w:marLeft w:val="0"/>
                  <w:marRight w:val="0"/>
                  <w:marTop w:val="0"/>
                  <w:marBottom w:val="0"/>
                  <w:divBdr>
                    <w:top w:val="none" w:sz="0" w:space="0" w:color="auto"/>
                    <w:left w:val="none" w:sz="0" w:space="0" w:color="auto"/>
                    <w:bottom w:val="none" w:sz="0" w:space="0" w:color="auto"/>
                    <w:right w:val="none" w:sz="0" w:space="0" w:color="auto"/>
                  </w:divBdr>
                </w:div>
              </w:divsChild>
            </w:div>
            <w:div w:id="345447272">
              <w:marLeft w:val="0"/>
              <w:marRight w:val="0"/>
              <w:marTop w:val="0"/>
              <w:marBottom w:val="0"/>
              <w:divBdr>
                <w:top w:val="none" w:sz="0" w:space="0" w:color="auto"/>
                <w:left w:val="none" w:sz="0" w:space="0" w:color="auto"/>
                <w:bottom w:val="none" w:sz="0" w:space="0" w:color="auto"/>
                <w:right w:val="none" w:sz="0" w:space="0" w:color="auto"/>
              </w:divBdr>
              <w:divsChild>
                <w:div w:id="240457013">
                  <w:marLeft w:val="0"/>
                  <w:marRight w:val="0"/>
                  <w:marTop w:val="0"/>
                  <w:marBottom w:val="0"/>
                  <w:divBdr>
                    <w:top w:val="none" w:sz="0" w:space="0" w:color="auto"/>
                    <w:left w:val="none" w:sz="0" w:space="0" w:color="auto"/>
                    <w:bottom w:val="none" w:sz="0" w:space="0" w:color="auto"/>
                    <w:right w:val="none" w:sz="0" w:space="0" w:color="auto"/>
                  </w:divBdr>
                </w:div>
              </w:divsChild>
            </w:div>
            <w:div w:id="1793207954">
              <w:marLeft w:val="0"/>
              <w:marRight w:val="0"/>
              <w:marTop w:val="0"/>
              <w:marBottom w:val="0"/>
              <w:divBdr>
                <w:top w:val="none" w:sz="0" w:space="0" w:color="auto"/>
                <w:left w:val="none" w:sz="0" w:space="0" w:color="auto"/>
                <w:bottom w:val="none" w:sz="0" w:space="0" w:color="auto"/>
                <w:right w:val="none" w:sz="0" w:space="0" w:color="auto"/>
              </w:divBdr>
              <w:divsChild>
                <w:div w:id="1982422489">
                  <w:marLeft w:val="0"/>
                  <w:marRight w:val="0"/>
                  <w:marTop w:val="0"/>
                  <w:marBottom w:val="0"/>
                  <w:divBdr>
                    <w:top w:val="none" w:sz="0" w:space="0" w:color="auto"/>
                    <w:left w:val="none" w:sz="0" w:space="0" w:color="auto"/>
                    <w:bottom w:val="none" w:sz="0" w:space="0" w:color="auto"/>
                    <w:right w:val="none" w:sz="0" w:space="0" w:color="auto"/>
                  </w:divBdr>
                </w:div>
              </w:divsChild>
            </w:div>
            <w:div w:id="1949115698">
              <w:marLeft w:val="0"/>
              <w:marRight w:val="0"/>
              <w:marTop w:val="0"/>
              <w:marBottom w:val="0"/>
              <w:divBdr>
                <w:top w:val="none" w:sz="0" w:space="0" w:color="auto"/>
                <w:left w:val="none" w:sz="0" w:space="0" w:color="auto"/>
                <w:bottom w:val="none" w:sz="0" w:space="0" w:color="auto"/>
                <w:right w:val="none" w:sz="0" w:space="0" w:color="auto"/>
              </w:divBdr>
              <w:divsChild>
                <w:div w:id="898176501">
                  <w:marLeft w:val="0"/>
                  <w:marRight w:val="0"/>
                  <w:marTop w:val="0"/>
                  <w:marBottom w:val="0"/>
                  <w:divBdr>
                    <w:top w:val="none" w:sz="0" w:space="0" w:color="auto"/>
                    <w:left w:val="none" w:sz="0" w:space="0" w:color="auto"/>
                    <w:bottom w:val="none" w:sz="0" w:space="0" w:color="auto"/>
                    <w:right w:val="none" w:sz="0" w:space="0" w:color="auto"/>
                  </w:divBdr>
                </w:div>
              </w:divsChild>
            </w:div>
            <w:div w:id="1772119611">
              <w:marLeft w:val="0"/>
              <w:marRight w:val="0"/>
              <w:marTop w:val="0"/>
              <w:marBottom w:val="0"/>
              <w:divBdr>
                <w:top w:val="none" w:sz="0" w:space="0" w:color="auto"/>
                <w:left w:val="none" w:sz="0" w:space="0" w:color="auto"/>
                <w:bottom w:val="none" w:sz="0" w:space="0" w:color="auto"/>
                <w:right w:val="none" w:sz="0" w:space="0" w:color="auto"/>
              </w:divBdr>
              <w:divsChild>
                <w:div w:id="307629897">
                  <w:marLeft w:val="0"/>
                  <w:marRight w:val="0"/>
                  <w:marTop w:val="0"/>
                  <w:marBottom w:val="0"/>
                  <w:divBdr>
                    <w:top w:val="none" w:sz="0" w:space="0" w:color="auto"/>
                    <w:left w:val="none" w:sz="0" w:space="0" w:color="auto"/>
                    <w:bottom w:val="none" w:sz="0" w:space="0" w:color="auto"/>
                    <w:right w:val="none" w:sz="0" w:space="0" w:color="auto"/>
                  </w:divBdr>
                </w:div>
              </w:divsChild>
            </w:div>
            <w:div w:id="1642345906">
              <w:marLeft w:val="0"/>
              <w:marRight w:val="0"/>
              <w:marTop w:val="0"/>
              <w:marBottom w:val="0"/>
              <w:divBdr>
                <w:top w:val="none" w:sz="0" w:space="0" w:color="auto"/>
                <w:left w:val="none" w:sz="0" w:space="0" w:color="auto"/>
                <w:bottom w:val="none" w:sz="0" w:space="0" w:color="auto"/>
                <w:right w:val="none" w:sz="0" w:space="0" w:color="auto"/>
              </w:divBdr>
              <w:divsChild>
                <w:div w:id="437795653">
                  <w:marLeft w:val="0"/>
                  <w:marRight w:val="0"/>
                  <w:marTop w:val="0"/>
                  <w:marBottom w:val="0"/>
                  <w:divBdr>
                    <w:top w:val="none" w:sz="0" w:space="0" w:color="auto"/>
                    <w:left w:val="none" w:sz="0" w:space="0" w:color="auto"/>
                    <w:bottom w:val="none" w:sz="0" w:space="0" w:color="auto"/>
                    <w:right w:val="none" w:sz="0" w:space="0" w:color="auto"/>
                  </w:divBdr>
                </w:div>
              </w:divsChild>
            </w:div>
            <w:div w:id="94525644">
              <w:marLeft w:val="0"/>
              <w:marRight w:val="0"/>
              <w:marTop w:val="0"/>
              <w:marBottom w:val="0"/>
              <w:divBdr>
                <w:top w:val="none" w:sz="0" w:space="0" w:color="auto"/>
                <w:left w:val="none" w:sz="0" w:space="0" w:color="auto"/>
                <w:bottom w:val="none" w:sz="0" w:space="0" w:color="auto"/>
                <w:right w:val="none" w:sz="0" w:space="0" w:color="auto"/>
              </w:divBdr>
              <w:divsChild>
                <w:div w:id="358243595">
                  <w:marLeft w:val="0"/>
                  <w:marRight w:val="0"/>
                  <w:marTop w:val="0"/>
                  <w:marBottom w:val="0"/>
                  <w:divBdr>
                    <w:top w:val="none" w:sz="0" w:space="0" w:color="auto"/>
                    <w:left w:val="none" w:sz="0" w:space="0" w:color="auto"/>
                    <w:bottom w:val="none" w:sz="0" w:space="0" w:color="auto"/>
                    <w:right w:val="none" w:sz="0" w:space="0" w:color="auto"/>
                  </w:divBdr>
                </w:div>
              </w:divsChild>
            </w:div>
            <w:div w:id="906690734">
              <w:marLeft w:val="0"/>
              <w:marRight w:val="0"/>
              <w:marTop w:val="0"/>
              <w:marBottom w:val="0"/>
              <w:divBdr>
                <w:top w:val="none" w:sz="0" w:space="0" w:color="auto"/>
                <w:left w:val="none" w:sz="0" w:space="0" w:color="auto"/>
                <w:bottom w:val="none" w:sz="0" w:space="0" w:color="auto"/>
                <w:right w:val="none" w:sz="0" w:space="0" w:color="auto"/>
              </w:divBdr>
              <w:divsChild>
                <w:div w:id="966200142">
                  <w:marLeft w:val="0"/>
                  <w:marRight w:val="0"/>
                  <w:marTop w:val="0"/>
                  <w:marBottom w:val="0"/>
                  <w:divBdr>
                    <w:top w:val="none" w:sz="0" w:space="0" w:color="auto"/>
                    <w:left w:val="none" w:sz="0" w:space="0" w:color="auto"/>
                    <w:bottom w:val="none" w:sz="0" w:space="0" w:color="auto"/>
                    <w:right w:val="none" w:sz="0" w:space="0" w:color="auto"/>
                  </w:divBdr>
                </w:div>
              </w:divsChild>
            </w:div>
            <w:div w:id="1880117926">
              <w:marLeft w:val="0"/>
              <w:marRight w:val="0"/>
              <w:marTop w:val="0"/>
              <w:marBottom w:val="0"/>
              <w:divBdr>
                <w:top w:val="none" w:sz="0" w:space="0" w:color="auto"/>
                <w:left w:val="none" w:sz="0" w:space="0" w:color="auto"/>
                <w:bottom w:val="none" w:sz="0" w:space="0" w:color="auto"/>
                <w:right w:val="none" w:sz="0" w:space="0" w:color="auto"/>
              </w:divBdr>
              <w:divsChild>
                <w:div w:id="668867632">
                  <w:marLeft w:val="0"/>
                  <w:marRight w:val="0"/>
                  <w:marTop w:val="0"/>
                  <w:marBottom w:val="0"/>
                  <w:divBdr>
                    <w:top w:val="none" w:sz="0" w:space="0" w:color="auto"/>
                    <w:left w:val="none" w:sz="0" w:space="0" w:color="auto"/>
                    <w:bottom w:val="none" w:sz="0" w:space="0" w:color="auto"/>
                    <w:right w:val="none" w:sz="0" w:space="0" w:color="auto"/>
                  </w:divBdr>
                </w:div>
              </w:divsChild>
            </w:div>
            <w:div w:id="1613049777">
              <w:marLeft w:val="0"/>
              <w:marRight w:val="0"/>
              <w:marTop w:val="0"/>
              <w:marBottom w:val="0"/>
              <w:divBdr>
                <w:top w:val="none" w:sz="0" w:space="0" w:color="auto"/>
                <w:left w:val="none" w:sz="0" w:space="0" w:color="auto"/>
                <w:bottom w:val="none" w:sz="0" w:space="0" w:color="auto"/>
                <w:right w:val="none" w:sz="0" w:space="0" w:color="auto"/>
              </w:divBdr>
              <w:divsChild>
                <w:div w:id="1567183717">
                  <w:marLeft w:val="0"/>
                  <w:marRight w:val="0"/>
                  <w:marTop w:val="0"/>
                  <w:marBottom w:val="0"/>
                  <w:divBdr>
                    <w:top w:val="none" w:sz="0" w:space="0" w:color="auto"/>
                    <w:left w:val="none" w:sz="0" w:space="0" w:color="auto"/>
                    <w:bottom w:val="none" w:sz="0" w:space="0" w:color="auto"/>
                    <w:right w:val="none" w:sz="0" w:space="0" w:color="auto"/>
                  </w:divBdr>
                </w:div>
              </w:divsChild>
            </w:div>
            <w:div w:id="1239360481">
              <w:marLeft w:val="0"/>
              <w:marRight w:val="0"/>
              <w:marTop w:val="0"/>
              <w:marBottom w:val="0"/>
              <w:divBdr>
                <w:top w:val="none" w:sz="0" w:space="0" w:color="auto"/>
                <w:left w:val="none" w:sz="0" w:space="0" w:color="auto"/>
                <w:bottom w:val="none" w:sz="0" w:space="0" w:color="auto"/>
                <w:right w:val="none" w:sz="0" w:space="0" w:color="auto"/>
              </w:divBdr>
              <w:divsChild>
                <w:div w:id="1042899383">
                  <w:marLeft w:val="0"/>
                  <w:marRight w:val="0"/>
                  <w:marTop w:val="0"/>
                  <w:marBottom w:val="0"/>
                  <w:divBdr>
                    <w:top w:val="none" w:sz="0" w:space="0" w:color="auto"/>
                    <w:left w:val="none" w:sz="0" w:space="0" w:color="auto"/>
                    <w:bottom w:val="none" w:sz="0" w:space="0" w:color="auto"/>
                    <w:right w:val="none" w:sz="0" w:space="0" w:color="auto"/>
                  </w:divBdr>
                </w:div>
              </w:divsChild>
            </w:div>
            <w:div w:id="624040980">
              <w:marLeft w:val="0"/>
              <w:marRight w:val="0"/>
              <w:marTop w:val="0"/>
              <w:marBottom w:val="0"/>
              <w:divBdr>
                <w:top w:val="none" w:sz="0" w:space="0" w:color="auto"/>
                <w:left w:val="none" w:sz="0" w:space="0" w:color="auto"/>
                <w:bottom w:val="none" w:sz="0" w:space="0" w:color="auto"/>
                <w:right w:val="none" w:sz="0" w:space="0" w:color="auto"/>
              </w:divBdr>
              <w:divsChild>
                <w:div w:id="2029017625">
                  <w:marLeft w:val="0"/>
                  <w:marRight w:val="0"/>
                  <w:marTop w:val="0"/>
                  <w:marBottom w:val="0"/>
                  <w:divBdr>
                    <w:top w:val="none" w:sz="0" w:space="0" w:color="auto"/>
                    <w:left w:val="none" w:sz="0" w:space="0" w:color="auto"/>
                    <w:bottom w:val="none" w:sz="0" w:space="0" w:color="auto"/>
                    <w:right w:val="none" w:sz="0" w:space="0" w:color="auto"/>
                  </w:divBdr>
                </w:div>
              </w:divsChild>
            </w:div>
            <w:div w:id="1508404672">
              <w:marLeft w:val="0"/>
              <w:marRight w:val="0"/>
              <w:marTop w:val="0"/>
              <w:marBottom w:val="0"/>
              <w:divBdr>
                <w:top w:val="none" w:sz="0" w:space="0" w:color="auto"/>
                <w:left w:val="none" w:sz="0" w:space="0" w:color="auto"/>
                <w:bottom w:val="none" w:sz="0" w:space="0" w:color="auto"/>
                <w:right w:val="none" w:sz="0" w:space="0" w:color="auto"/>
              </w:divBdr>
              <w:divsChild>
                <w:div w:id="1065950092">
                  <w:marLeft w:val="0"/>
                  <w:marRight w:val="0"/>
                  <w:marTop w:val="0"/>
                  <w:marBottom w:val="0"/>
                  <w:divBdr>
                    <w:top w:val="none" w:sz="0" w:space="0" w:color="auto"/>
                    <w:left w:val="none" w:sz="0" w:space="0" w:color="auto"/>
                    <w:bottom w:val="none" w:sz="0" w:space="0" w:color="auto"/>
                    <w:right w:val="none" w:sz="0" w:space="0" w:color="auto"/>
                  </w:divBdr>
                </w:div>
              </w:divsChild>
            </w:div>
            <w:div w:id="1619410898">
              <w:marLeft w:val="0"/>
              <w:marRight w:val="0"/>
              <w:marTop w:val="0"/>
              <w:marBottom w:val="0"/>
              <w:divBdr>
                <w:top w:val="none" w:sz="0" w:space="0" w:color="auto"/>
                <w:left w:val="none" w:sz="0" w:space="0" w:color="auto"/>
                <w:bottom w:val="none" w:sz="0" w:space="0" w:color="auto"/>
                <w:right w:val="none" w:sz="0" w:space="0" w:color="auto"/>
              </w:divBdr>
              <w:divsChild>
                <w:div w:id="319693485">
                  <w:marLeft w:val="0"/>
                  <w:marRight w:val="0"/>
                  <w:marTop w:val="0"/>
                  <w:marBottom w:val="0"/>
                  <w:divBdr>
                    <w:top w:val="none" w:sz="0" w:space="0" w:color="auto"/>
                    <w:left w:val="none" w:sz="0" w:space="0" w:color="auto"/>
                    <w:bottom w:val="none" w:sz="0" w:space="0" w:color="auto"/>
                    <w:right w:val="none" w:sz="0" w:space="0" w:color="auto"/>
                  </w:divBdr>
                </w:div>
              </w:divsChild>
            </w:div>
            <w:div w:id="1655258778">
              <w:marLeft w:val="0"/>
              <w:marRight w:val="0"/>
              <w:marTop w:val="0"/>
              <w:marBottom w:val="0"/>
              <w:divBdr>
                <w:top w:val="none" w:sz="0" w:space="0" w:color="auto"/>
                <w:left w:val="none" w:sz="0" w:space="0" w:color="auto"/>
                <w:bottom w:val="none" w:sz="0" w:space="0" w:color="auto"/>
                <w:right w:val="none" w:sz="0" w:space="0" w:color="auto"/>
              </w:divBdr>
              <w:divsChild>
                <w:div w:id="78990110">
                  <w:marLeft w:val="0"/>
                  <w:marRight w:val="0"/>
                  <w:marTop w:val="0"/>
                  <w:marBottom w:val="0"/>
                  <w:divBdr>
                    <w:top w:val="none" w:sz="0" w:space="0" w:color="auto"/>
                    <w:left w:val="none" w:sz="0" w:space="0" w:color="auto"/>
                    <w:bottom w:val="none" w:sz="0" w:space="0" w:color="auto"/>
                    <w:right w:val="none" w:sz="0" w:space="0" w:color="auto"/>
                  </w:divBdr>
                </w:div>
              </w:divsChild>
            </w:div>
            <w:div w:id="910193339">
              <w:marLeft w:val="0"/>
              <w:marRight w:val="0"/>
              <w:marTop w:val="0"/>
              <w:marBottom w:val="0"/>
              <w:divBdr>
                <w:top w:val="none" w:sz="0" w:space="0" w:color="auto"/>
                <w:left w:val="none" w:sz="0" w:space="0" w:color="auto"/>
                <w:bottom w:val="none" w:sz="0" w:space="0" w:color="auto"/>
                <w:right w:val="none" w:sz="0" w:space="0" w:color="auto"/>
              </w:divBdr>
              <w:divsChild>
                <w:div w:id="1035157066">
                  <w:marLeft w:val="0"/>
                  <w:marRight w:val="0"/>
                  <w:marTop w:val="0"/>
                  <w:marBottom w:val="0"/>
                  <w:divBdr>
                    <w:top w:val="none" w:sz="0" w:space="0" w:color="auto"/>
                    <w:left w:val="none" w:sz="0" w:space="0" w:color="auto"/>
                    <w:bottom w:val="none" w:sz="0" w:space="0" w:color="auto"/>
                    <w:right w:val="none" w:sz="0" w:space="0" w:color="auto"/>
                  </w:divBdr>
                </w:div>
              </w:divsChild>
            </w:div>
            <w:div w:id="1158155552">
              <w:marLeft w:val="0"/>
              <w:marRight w:val="0"/>
              <w:marTop w:val="0"/>
              <w:marBottom w:val="0"/>
              <w:divBdr>
                <w:top w:val="none" w:sz="0" w:space="0" w:color="auto"/>
                <w:left w:val="none" w:sz="0" w:space="0" w:color="auto"/>
                <w:bottom w:val="none" w:sz="0" w:space="0" w:color="auto"/>
                <w:right w:val="none" w:sz="0" w:space="0" w:color="auto"/>
              </w:divBdr>
              <w:divsChild>
                <w:div w:id="404882013">
                  <w:marLeft w:val="0"/>
                  <w:marRight w:val="0"/>
                  <w:marTop w:val="0"/>
                  <w:marBottom w:val="0"/>
                  <w:divBdr>
                    <w:top w:val="none" w:sz="0" w:space="0" w:color="auto"/>
                    <w:left w:val="none" w:sz="0" w:space="0" w:color="auto"/>
                    <w:bottom w:val="none" w:sz="0" w:space="0" w:color="auto"/>
                    <w:right w:val="none" w:sz="0" w:space="0" w:color="auto"/>
                  </w:divBdr>
                </w:div>
              </w:divsChild>
            </w:div>
            <w:div w:id="634723416">
              <w:marLeft w:val="0"/>
              <w:marRight w:val="0"/>
              <w:marTop w:val="0"/>
              <w:marBottom w:val="0"/>
              <w:divBdr>
                <w:top w:val="none" w:sz="0" w:space="0" w:color="auto"/>
                <w:left w:val="none" w:sz="0" w:space="0" w:color="auto"/>
                <w:bottom w:val="none" w:sz="0" w:space="0" w:color="auto"/>
                <w:right w:val="none" w:sz="0" w:space="0" w:color="auto"/>
              </w:divBdr>
              <w:divsChild>
                <w:div w:id="441926381">
                  <w:marLeft w:val="0"/>
                  <w:marRight w:val="0"/>
                  <w:marTop w:val="0"/>
                  <w:marBottom w:val="0"/>
                  <w:divBdr>
                    <w:top w:val="none" w:sz="0" w:space="0" w:color="auto"/>
                    <w:left w:val="none" w:sz="0" w:space="0" w:color="auto"/>
                    <w:bottom w:val="none" w:sz="0" w:space="0" w:color="auto"/>
                    <w:right w:val="none" w:sz="0" w:space="0" w:color="auto"/>
                  </w:divBdr>
                </w:div>
              </w:divsChild>
            </w:div>
            <w:div w:id="1121994094">
              <w:marLeft w:val="0"/>
              <w:marRight w:val="0"/>
              <w:marTop w:val="0"/>
              <w:marBottom w:val="0"/>
              <w:divBdr>
                <w:top w:val="none" w:sz="0" w:space="0" w:color="auto"/>
                <w:left w:val="none" w:sz="0" w:space="0" w:color="auto"/>
                <w:bottom w:val="none" w:sz="0" w:space="0" w:color="auto"/>
                <w:right w:val="none" w:sz="0" w:space="0" w:color="auto"/>
              </w:divBdr>
              <w:divsChild>
                <w:div w:id="1607617309">
                  <w:marLeft w:val="0"/>
                  <w:marRight w:val="0"/>
                  <w:marTop w:val="0"/>
                  <w:marBottom w:val="0"/>
                  <w:divBdr>
                    <w:top w:val="none" w:sz="0" w:space="0" w:color="auto"/>
                    <w:left w:val="none" w:sz="0" w:space="0" w:color="auto"/>
                    <w:bottom w:val="none" w:sz="0" w:space="0" w:color="auto"/>
                    <w:right w:val="none" w:sz="0" w:space="0" w:color="auto"/>
                  </w:divBdr>
                </w:div>
              </w:divsChild>
            </w:div>
            <w:div w:id="661198052">
              <w:marLeft w:val="0"/>
              <w:marRight w:val="0"/>
              <w:marTop w:val="0"/>
              <w:marBottom w:val="0"/>
              <w:divBdr>
                <w:top w:val="none" w:sz="0" w:space="0" w:color="auto"/>
                <w:left w:val="none" w:sz="0" w:space="0" w:color="auto"/>
                <w:bottom w:val="none" w:sz="0" w:space="0" w:color="auto"/>
                <w:right w:val="none" w:sz="0" w:space="0" w:color="auto"/>
              </w:divBdr>
              <w:divsChild>
                <w:div w:id="714700446">
                  <w:marLeft w:val="0"/>
                  <w:marRight w:val="0"/>
                  <w:marTop w:val="0"/>
                  <w:marBottom w:val="0"/>
                  <w:divBdr>
                    <w:top w:val="none" w:sz="0" w:space="0" w:color="auto"/>
                    <w:left w:val="none" w:sz="0" w:space="0" w:color="auto"/>
                    <w:bottom w:val="none" w:sz="0" w:space="0" w:color="auto"/>
                    <w:right w:val="none" w:sz="0" w:space="0" w:color="auto"/>
                  </w:divBdr>
                </w:div>
              </w:divsChild>
            </w:div>
            <w:div w:id="1843161663">
              <w:marLeft w:val="0"/>
              <w:marRight w:val="0"/>
              <w:marTop w:val="0"/>
              <w:marBottom w:val="0"/>
              <w:divBdr>
                <w:top w:val="none" w:sz="0" w:space="0" w:color="auto"/>
                <w:left w:val="none" w:sz="0" w:space="0" w:color="auto"/>
                <w:bottom w:val="none" w:sz="0" w:space="0" w:color="auto"/>
                <w:right w:val="none" w:sz="0" w:space="0" w:color="auto"/>
              </w:divBdr>
              <w:divsChild>
                <w:div w:id="118882413">
                  <w:marLeft w:val="0"/>
                  <w:marRight w:val="0"/>
                  <w:marTop w:val="0"/>
                  <w:marBottom w:val="0"/>
                  <w:divBdr>
                    <w:top w:val="none" w:sz="0" w:space="0" w:color="auto"/>
                    <w:left w:val="none" w:sz="0" w:space="0" w:color="auto"/>
                    <w:bottom w:val="none" w:sz="0" w:space="0" w:color="auto"/>
                    <w:right w:val="none" w:sz="0" w:space="0" w:color="auto"/>
                  </w:divBdr>
                </w:div>
              </w:divsChild>
            </w:div>
            <w:div w:id="24520785">
              <w:marLeft w:val="0"/>
              <w:marRight w:val="0"/>
              <w:marTop w:val="0"/>
              <w:marBottom w:val="0"/>
              <w:divBdr>
                <w:top w:val="none" w:sz="0" w:space="0" w:color="auto"/>
                <w:left w:val="none" w:sz="0" w:space="0" w:color="auto"/>
                <w:bottom w:val="none" w:sz="0" w:space="0" w:color="auto"/>
                <w:right w:val="none" w:sz="0" w:space="0" w:color="auto"/>
              </w:divBdr>
              <w:divsChild>
                <w:div w:id="746540501">
                  <w:marLeft w:val="0"/>
                  <w:marRight w:val="0"/>
                  <w:marTop w:val="0"/>
                  <w:marBottom w:val="0"/>
                  <w:divBdr>
                    <w:top w:val="none" w:sz="0" w:space="0" w:color="auto"/>
                    <w:left w:val="none" w:sz="0" w:space="0" w:color="auto"/>
                    <w:bottom w:val="none" w:sz="0" w:space="0" w:color="auto"/>
                    <w:right w:val="none" w:sz="0" w:space="0" w:color="auto"/>
                  </w:divBdr>
                </w:div>
              </w:divsChild>
            </w:div>
            <w:div w:id="798232636">
              <w:marLeft w:val="0"/>
              <w:marRight w:val="0"/>
              <w:marTop w:val="0"/>
              <w:marBottom w:val="0"/>
              <w:divBdr>
                <w:top w:val="none" w:sz="0" w:space="0" w:color="auto"/>
                <w:left w:val="none" w:sz="0" w:space="0" w:color="auto"/>
                <w:bottom w:val="none" w:sz="0" w:space="0" w:color="auto"/>
                <w:right w:val="none" w:sz="0" w:space="0" w:color="auto"/>
              </w:divBdr>
              <w:divsChild>
                <w:div w:id="1042293907">
                  <w:marLeft w:val="0"/>
                  <w:marRight w:val="0"/>
                  <w:marTop w:val="0"/>
                  <w:marBottom w:val="0"/>
                  <w:divBdr>
                    <w:top w:val="none" w:sz="0" w:space="0" w:color="auto"/>
                    <w:left w:val="none" w:sz="0" w:space="0" w:color="auto"/>
                    <w:bottom w:val="none" w:sz="0" w:space="0" w:color="auto"/>
                    <w:right w:val="none" w:sz="0" w:space="0" w:color="auto"/>
                  </w:divBdr>
                </w:div>
              </w:divsChild>
            </w:div>
            <w:div w:id="1703096322">
              <w:marLeft w:val="0"/>
              <w:marRight w:val="0"/>
              <w:marTop w:val="0"/>
              <w:marBottom w:val="0"/>
              <w:divBdr>
                <w:top w:val="none" w:sz="0" w:space="0" w:color="auto"/>
                <w:left w:val="none" w:sz="0" w:space="0" w:color="auto"/>
                <w:bottom w:val="none" w:sz="0" w:space="0" w:color="auto"/>
                <w:right w:val="none" w:sz="0" w:space="0" w:color="auto"/>
              </w:divBdr>
              <w:divsChild>
                <w:div w:id="1682589347">
                  <w:marLeft w:val="0"/>
                  <w:marRight w:val="0"/>
                  <w:marTop w:val="0"/>
                  <w:marBottom w:val="0"/>
                  <w:divBdr>
                    <w:top w:val="none" w:sz="0" w:space="0" w:color="auto"/>
                    <w:left w:val="none" w:sz="0" w:space="0" w:color="auto"/>
                    <w:bottom w:val="none" w:sz="0" w:space="0" w:color="auto"/>
                    <w:right w:val="none" w:sz="0" w:space="0" w:color="auto"/>
                  </w:divBdr>
                </w:div>
              </w:divsChild>
            </w:div>
            <w:div w:id="463499914">
              <w:marLeft w:val="0"/>
              <w:marRight w:val="0"/>
              <w:marTop w:val="0"/>
              <w:marBottom w:val="0"/>
              <w:divBdr>
                <w:top w:val="none" w:sz="0" w:space="0" w:color="auto"/>
                <w:left w:val="none" w:sz="0" w:space="0" w:color="auto"/>
                <w:bottom w:val="none" w:sz="0" w:space="0" w:color="auto"/>
                <w:right w:val="none" w:sz="0" w:space="0" w:color="auto"/>
              </w:divBdr>
              <w:divsChild>
                <w:div w:id="1341272278">
                  <w:marLeft w:val="0"/>
                  <w:marRight w:val="0"/>
                  <w:marTop w:val="0"/>
                  <w:marBottom w:val="0"/>
                  <w:divBdr>
                    <w:top w:val="none" w:sz="0" w:space="0" w:color="auto"/>
                    <w:left w:val="none" w:sz="0" w:space="0" w:color="auto"/>
                    <w:bottom w:val="none" w:sz="0" w:space="0" w:color="auto"/>
                    <w:right w:val="none" w:sz="0" w:space="0" w:color="auto"/>
                  </w:divBdr>
                </w:div>
              </w:divsChild>
            </w:div>
            <w:div w:id="1297681181">
              <w:marLeft w:val="0"/>
              <w:marRight w:val="0"/>
              <w:marTop w:val="0"/>
              <w:marBottom w:val="0"/>
              <w:divBdr>
                <w:top w:val="none" w:sz="0" w:space="0" w:color="auto"/>
                <w:left w:val="none" w:sz="0" w:space="0" w:color="auto"/>
                <w:bottom w:val="none" w:sz="0" w:space="0" w:color="auto"/>
                <w:right w:val="none" w:sz="0" w:space="0" w:color="auto"/>
              </w:divBdr>
              <w:divsChild>
                <w:div w:id="8034738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65753224">
          <w:marLeft w:val="0"/>
          <w:marRight w:val="0"/>
          <w:marTop w:val="0"/>
          <w:marBottom w:val="0"/>
          <w:divBdr>
            <w:top w:val="none" w:sz="0" w:space="0" w:color="auto"/>
            <w:left w:val="none" w:sz="0" w:space="0" w:color="auto"/>
            <w:bottom w:val="none" w:sz="0" w:space="0" w:color="auto"/>
            <w:right w:val="none" w:sz="0" w:space="0" w:color="auto"/>
          </w:divBdr>
          <w:divsChild>
            <w:div w:id="361444552">
              <w:marLeft w:val="0"/>
              <w:marRight w:val="0"/>
              <w:marTop w:val="0"/>
              <w:marBottom w:val="0"/>
              <w:divBdr>
                <w:top w:val="none" w:sz="0" w:space="0" w:color="auto"/>
                <w:left w:val="none" w:sz="0" w:space="0" w:color="auto"/>
                <w:bottom w:val="none" w:sz="0" w:space="0" w:color="auto"/>
                <w:right w:val="none" w:sz="0" w:space="0" w:color="auto"/>
              </w:divBdr>
            </w:div>
            <w:div w:id="200093770">
              <w:marLeft w:val="0"/>
              <w:marRight w:val="0"/>
              <w:marTop w:val="0"/>
              <w:marBottom w:val="0"/>
              <w:divBdr>
                <w:top w:val="none" w:sz="0" w:space="0" w:color="auto"/>
                <w:left w:val="none" w:sz="0" w:space="0" w:color="auto"/>
                <w:bottom w:val="none" w:sz="0" w:space="0" w:color="auto"/>
                <w:right w:val="none" w:sz="0" w:space="0" w:color="auto"/>
              </w:divBdr>
              <w:divsChild>
                <w:div w:id="1835140357">
                  <w:marLeft w:val="0"/>
                  <w:marRight w:val="0"/>
                  <w:marTop w:val="0"/>
                  <w:marBottom w:val="0"/>
                  <w:divBdr>
                    <w:top w:val="none" w:sz="0" w:space="0" w:color="auto"/>
                    <w:left w:val="none" w:sz="0" w:space="0" w:color="auto"/>
                    <w:bottom w:val="none" w:sz="0" w:space="0" w:color="auto"/>
                    <w:right w:val="none" w:sz="0" w:space="0" w:color="auto"/>
                  </w:divBdr>
                </w:div>
              </w:divsChild>
            </w:div>
            <w:div w:id="1663389686">
              <w:marLeft w:val="0"/>
              <w:marRight w:val="0"/>
              <w:marTop w:val="0"/>
              <w:marBottom w:val="0"/>
              <w:divBdr>
                <w:top w:val="none" w:sz="0" w:space="0" w:color="auto"/>
                <w:left w:val="none" w:sz="0" w:space="0" w:color="auto"/>
                <w:bottom w:val="none" w:sz="0" w:space="0" w:color="auto"/>
                <w:right w:val="none" w:sz="0" w:space="0" w:color="auto"/>
              </w:divBdr>
              <w:divsChild>
                <w:div w:id="736829952">
                  <w:marLeft w:val="0"/>
                  <w:marRight w:val="0"/>
                  <w:marTop w:val="0"/>
                  <w:marBottom w:val="0"/>
                  <w:divBdr>
                    <w:top w:val="none" w:sz="0" w:space="0" w:color="auto"/>
                    <w:left w:val="none" w:sz="0" w:space="0" w:color="auto"/>
                    <w:bottom w:val="none" w:sz="0" w:space="0" w:color="auto"/>
                    <w:right w:val="none" w:sz="0" w:space="0" w:color="auto"/>
                  </w:divBdr>
                </w:div>
              </w:divsChild>
            </w:div>
            <w:div w:id="490290190">
              <w:marLeft w:val="0"/>
              <w:marRight w:val="0"/>
              <w:marTop w:val="0"/>
              <w:marBottom w:val="0"/>
              <w:divBdr>
                <w:top w:val="none" w:sz="0" w:space="0" w:color="auto"/>
                <w:left w:val="none" w:sz="0" w:space="0" w:color="auto"/>
                <w:bottom w:val="none" w:sz="0" w:space="0" w:color="auto"/>
                <w:right w:val="none" w:sz="0" w:space="0" w:color="auto"/>
              </w:divBdr>
              <w:divsChild>
                <w:div w:id="602735814">
                  <w:marLeft w:val="0"/>
                  <w:marRight w:val="0"/>
                  <w:marTop w:val="0"/>
                  <w:marBottom w:val="0"/>
                  <w:divBdr>
                    <w:top w:val="none" w:sz="0" w:space="0" w:color="auto"/>
                    <w:left w:val="none" w:sz="0" w:space="0" w:color="auto"/>
                    <w:bottom w:val="none" w:sz="0" w:space="0" w:color="auto"/>
                    <w:right w:val="none" w:sz="0" w:space="0" w:color="auto"/>
                  </w:divBdr>
                </w:div>
              </w:divsChild>
            </w:div>
            <w:div w:id="1422414559">
              <w:marLeft w:val="0"/>
              <w:marRight w:val="0"/>
              <w:marTop w:val="0"/>
              <w:marBottom w:val="0"/>
              <w:divBdr>
                <w:top w:val="none" w:sz="0" w:space="0" w:color="auto"/>
                <w:left w:val="none" w:sz="0" w:space="0" w:color="auto"/>
                <w:bottom w:val="none" w:sz="0" w:space="0" w:color="auto"/>
                <w:right w:val="none" w:sz="0" w:space="0" w:color="auto"/>
              </w:divBdr>
              <w:divsChild>
                <w:div w:id="1922523575">
                  <w:marLeft w:val="0"/>
                  <w:marRight w:val="0"/>
                  <w:marTop w:val="0"/>
                  <w:marBottom w:val="0"/>
                  <w:divBdr>
                    <w:top w:val="none" w:sz="0" w:space="0" w:color="auto"/>
                    <w:left w:val="none" w:sz="0" w:space="0" w:color="auto"/>
                    <w:bottom w:val="none" w:sz="0" w:space="0" w:color="auto"/>
                    <w:right w:val="none" w:sz="0" w:space="0" w:color="auto"/>
                  </w:divBdr>
                </w:div>
              </w:divsChild>
            </w:div>
            <w:div w:id="2108765152">
              <w:marLeft w:val="0"/>
              <w:marRight w:val="0"/>
              <w:marTop w:val="0"/>
              <w:marBottom w:val="0"/>
              <w:divBdr>
                <w:top w:val="none" w:sz="0" w:space="0" w:color="auto"/>
                <w:left w:val="none" w:sz="0" w:space="0" w:color="auto"/>
                <w:bottom w:val="none" w:sz="0" w:space="0" w:color="auto"/>
                <w:right w:val="none" w:sz="0" w:space="0" w:color="auto"/>
              </w:divBdr>
              <w:divsChild>
                <w:div w:id="15429808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7136711">
          <w:marLeft w:val="0"/>
          <w:marRight w:val="0"/>
          <w:marTop w:val="0"/>
          <w:marBottom w:val="0"/>
          <w:divBdr>
            <w:top w:val="none" w:sz="0" w:space="0" w:color="auto"/>
            <w:left w:val="none" w:sz="0" w:space="0" w:color="auto"/>
            <w:bottom w:val="none" w:sz="0" w:space="0" w:color="auto"/>
            <w:right w:val="none" w:sz="0" w:space="0" w:color="auto"/>
          </w:divBdr>
          <w:divsChild>
            <w:div w:id="1882550829">
              <w:marLeft w:val="0"/>
              <w:marRight w:val="0"/>
              <w:marTop w:val="0"/>
              <w:marBottom w:val="0"/>
              <w:divBdr>
                <w:top w:val="none" w:sz="0" w:space="0" w:color="auto"/>
                <w:left w:val="none" w:sz="0" w:space="0" w:color="auto"/>
                <w:bottom w:val="none" w:sz="0" w:space="0" w:color="auto"/>
                <w:right w:val="none" w:sz="0" w:space="0" w:color="auto"/>
              </w:divBdr>
            </w:div>
            <w:div w:id="268857260">
              <w:marLeft w:val="0"/>
              <w:marRight w:val="0"/>
              <w:marTop w:val="0"/>
              <w:marBottom w:val="0"/>
              <w:divBdr>
                <w:top w:val="none" w:sz="0" w:space="0" w:color="auto"/>
                <w:left w:val="none" w:sz="0" w:space="0" w:color="auto"/>
                <w:bottom w:val="none" w:sz="0" w:space="0" w:color="auto"/>
                <w:right w:val="none" w:sz="0" w:space="0" w:color="auto"/>
              </w:divBdr>
              <w:divsChild>
                <w:div w:id="1337995221">
                  <w:marLeft w:val="0"/>
                  <w:marRight w:val="0"/>
                  <w:marTop w:val="0"/>
                  <w:marBottom w:val="0"/>
                  <w:divBdr>
                    <w:top w:val="none" w:sz="0" w:space="0" w:color="auto"/>
                    <w:left w:val="none" w:sz="0" w:space="0" w:color="auto"/>
                    <w:bottom w:val="none" w:sz="0" w:space="0" w:color="auto"/>
                    <w:right w:val="none" w:sz="0" w:space="0" w:color="auto"/>
                  </w:divBdr>
                </w:div>
              </w:divsChild>
            </w:div>
            <w:div w:id="1766222839">
              <w:marLeft w:val="0"/>
              <w:marRight w:val="0"/>
              <w:marTop w:val="0"/>
              <w:marBottom w:val="0"/>
              <w:divBdr>
                <w:top w:val="none" w:sz="0" w:space="0" w:color="auto"/>
                <w:left w:val="none" w:sz="0" w:space="0" w:color="auto"/>
                <w:bottom w:val="none" w:sz="0" w:space="0" w:color="auto"/>
                <w:right w:val="none" w:sz="0" w:space="0" w:color="auto"/>
              </w:divBdr>
              <w:divsChild>
                <w:div w:id="12449521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7179465">
          <w:marLeft w:val="0"/>
          <w:marRight w:val="0"/>
          <w:marTop w:val="0"/>
          <w:marBottom w:val="0"/>
          <w:divBdr>
            <w:top w:val="none" w:sz="0" w:space="0" w:color="auto"/>
            <w:left w:val="none" w:sz="0" w:space="0" w:color="auto"/>
            <w:bottom w:val="none" w:sz="0" w:space="0" w:color="auto"/>
            <w:right w:val="none" w:sz="0" w:space="0" w:color="auto"/>
          </w:divBdr>
          <w:divsChild>
            <w:div w:id="1332298619">
              <w:marLeft w:val="0"/>
              <w:marRight w:val="0"/>
              <w:marTop w:val="0"/>
              <w:marBottom w:val="0"/>
              <w:divBdr>
                <w:top w:val="none" w:sz="0" w:space="0" w:color="auto"/>
                <w:left w:val="none" w:sz="0" w:space="0" w:color="auto"/>
                <w:bottom w:val="none" w:sz="0" w:space="0" w:color="auto"/>
                <w:right w:val="none" w:sz="0" w:space="0" w:color="auto"/>
              </w:divBdr>
            </w:div>
            <w:div w:id="1145506291">
              <w:marLeft w:val="0"/>
              <w:marRight w:val="0"/>
              <w:marTop w:val="0"/>
              <w:marBottom w:val="0"/>
              <w:divBdr>
                <w:top w:val="none" w:sz="0" w:space="0" w:color="auto"/>
                <w:left w:val="none" w:sz="0" w:space="0" w:color="auto"/>
                <w:bottom w:val="none" w:sz="0" w:space="0" w:color="auto"/>
                <w:right w:val="none" w:sz="0" w:space="0" w:color="auto"/>
              </w:divBdr>
              <w:divsChild>
                <w:div w:id="1522008803">
                  <w:marLeft w:val="0"/>
                  <w:marRight w:val="0"/>
                  <w:marTop w:val="0"/>
                  <w:marBottom w:val="0"/>
                  <w:divBdr>
                    <w:top w:val="none" w:sz="0" w:space="0" w:color="auto"/>
                    <w:left w:val="none" w:sz="0" w:space="0" w:color="auto"/>
                    <w:bottom w:val="none" w:sz="0" w:space="0" w:color="auto"/>
                    <w:right w:val="none" w:sz="0" w:space="0" w:color="auto"/>
                  </w:divBdr>
                </w:div>
              </w:divsChild>
            </w:div>
            <w:div w:id="1280187301">
              <w:marLeft w:val="0"/>
              <w:marRight w:val="0"/>
              <w:marTop w:val="0"/>
              <w:marBottom w:val="0"/>
              <w:divBdr>
                <w:top w:val="none" w:sz="0" w:space="0" w:color="auto"/>
                <w:left w:val="none" w:sz="0" w:space="0" w:color="auto"/>
                <w:bottom w:val="none" w:sz="0" w:space="0" w:color="auto"/>
                <w:right w:val="none" w:sz="0" w:space="0" w:color="auto"/>
              </w:divBdr>
              <w:divsChild>
                <w:div w:id="12050948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39443239">
          <w:marLeft w:val="0"/>
          <w:marRight w:val="0"/>
          <w:marTop w:val="0"/>
          <w:marBottom w:val="0"/>
          <w:divBdr>
            <w:top w:val="none" w:sz="0" w:space="0" w:color="auto"/>
            <w:left w:val="none" w:sz="0" w:space="0" w:color="auto"/>
            <w:bottom w:val="none" w:sz="0" w:space="0" w:color="auto"/>
            <w:right w:val="none" w:sz="0" w:space="0" w:color="auto"/>
          </w:divBdr>
          <w:divsChild>
            <w:div w:id="973483149">
              <w:marLeft w:val="0"/>
              <w:marRight w:val="0"/>
              <w:marTop w:val="0"/>
              <w:marBottom w:val="0"/>
              <w:divBdr>
                <w:top w:val="none" w:sz="0" w:space="0" w:color="auto"/>
                <w:left w:val="none" w:sz="0" w:space="0" w:color="auto"/>
                <w:bottom w:val="none" w:sz="0" w:space="0" w:color="auto"/>
                <w:right w:val="none" w:sz="0" w:space="0" w:color="auto"/>
              </w:divBdr>
            </w:div>
          </w:divsChild>
        </w:div>
        <w:div w:id="177740407">
          <w:marLeft w:val="0"/>
          <w:marRight w:val="0"/>
          <w:marTop w:val="0"/>
          <w:marBottom w:val="0"/>
          <w:divBdr>
            <w:top w:val="none" w:sz="0" w:space="0" w:color="auto"/>
            <w:left w:val="none" w:sz="0" w:space="0" w:color="auto"/>
            <w:bottom w:val="none" w:sz="0" w:space="0" w:color="auto"/>
            <w:right w:val="none" w:sz="0" w:space="0" w:color="auto"/>
          </w:divBdr>
          <w:divsChild>
            <w:div w:id="931553587">
              <w:marLeft w:val="0"/>
              <w:marRight w:val="0"/>
              <w:marTop w:val="0"/>
              <w:marBottom w:val="0"/>
              <w:divBdr>
                <w:top w:val="none" w:sz="0" w:space="0" w:color="auto"/>
                <w:left w:val="none" w:sz="0" w:space="0" w:color="auto"/>
                <w:bottom w:val="none" w:sz="0" w:space="0" w:color="auto"/>
                <w:right w:val="none" w:sz="0" w:space="0" w:color="auto"/>
              </w:divBdr>
            </w:div>
          </w:divsChild>
        </w:div>
        <w:div w:id="903032830">
          <w:marLeft w:val="0"/>
          <w:marRight w:val="0"/>
          <w:marTop w:val="0"/>
          <w:marBottom w:val="0"/>
          <w:divBdr>
            <w:top w:val="none" w:sz="0" w:space="0" w:color="auto"/>
            <w:left w:val="none" w:sz="0" w:space="0" w:color="auto"/>
            <w:bottom w:val="none" w:sz="0" w:space="0" w:color="auto"/>
            <w:right w:val="none" w:sz="0" w:space="0" w:color="auto"/>
          </w:divBdr>
          <w:divsChild>
            <w:div w:id="1483505341">
              <w:marLeft w:val="0"/>
              <w:marRight w:val="0"/>
              <w:marTop w:val="0"/>
              <w:marBottom w:val="0"/>
              <w:divBdr>
                <w:top w:val="none" w:sz="0" w:space="0" w:color="auto"/>
                <w:left w:val="none" w:sz="0" w:space="0" w:color="auto"/>
                <w:bottom w:val="none" w:sz="0" w:space="0" w:color="auto"/>
                <w:right w:val="none" w:sz="0" w:space="0" w:color="auto"/>
              </w:divBdr>
            </w:div>
          </w:divsChild>
        </w:div>
        <w:div w:id="841513201">
          <w:marLeft w:val="0"/>
          <w:marRight w:val="0"/>
          <w:marTop w:val="0"/>
          <w:marBottom w:val="0"/>
          <w:divBdr>
            <w:top w:val="none" w:sz="0" w:space="0" w:color="auto"/>
            <w:left w:val="none" w:sz="0" w:space="0" w:color="auto"/>
            <w:bottom w:val="none" w:sz="0" w:space="0" w:color="auto"/>
            <w:right w:val="none" w:sz="0" w:space="0" w:color="auto"/>
          </w:divBdr>
          <w:divsChild>
            <w:div w:id="1014840335">
              <w:marLeft w:val="0"/>
              <w:marRight w:val="0"/>
              <w:marTop w:val="0"/>
              <w:marBottom w:val="0"/>
              <w:divBdr>
                <w:top w:val="none" w:sz="0" w:space="0" w:color="auto"/>
                <w:left w:val="none" w:sz="0" w:space="0" w:color="auto"/>
                <w:bottom w:val="none" w:sz="0" w:space="0" w:color="auto"/>
                <w:right w:val="none" w:sz="0" w:space="0" w:color="auto"/>
              </w:divBdr>
            </w:div>
          </w:divsChild>
        </w:div>
        <w:div w:id="1562516419">
          <w:marLeft w:val="0"/>
          <w:marRight w:val="0"/>
          <w:marTop w:val="0"/>
          <w:marBottom w:val="0"/>
          <w:divBdr>
            <w:top w:val="none" w:sz="0" w:space="0" w:color="auto"/>
            <w:left w:val="none" w:sz="0" w:space="0" w:color="auto"/>
            <w:bottom w:val="none" w:sz="0" w:space="0" w:color="auto"/>
            <w:right w:val="none" w:sz="0" w:space="0" w:color="auto"/>
          </w:divBdr>
          <w:divsChild>
            <w:div w:id="1491949093">
              <w:marLeft w:val="0"/>
              <w:marRight w:val="0"/>
              <w:marTop w:val="0"/>
              <w:marBottom w:val="0"/>
              <w:divBdr>
                <w:top w:val="none" w:sz="0" w:space="0" w:color="auto"/>
                <w:left w:val="none" w:sz="0" w:space="0" w:color="auto"/>
                <w:bottom w:val="none" w:sz="0" w:space="0" w:color="auto"/>
                <w:right w:val="none" w:sz="0" w:space="0" w:color="auto"/>
              </w:divBdr>
            </w:div>
          </w:divsChild>
        </w:div>
        <w:div w:id="813840417">
          <w:marLeft w:val="0"/>
          <w:marRight w:val="0"/>
          <w:marTop w:val="0"/>
          <w:marBottom w:val="0"/>
          <w:divBdr>
            <w:top w:val="none" w:sz="0" w:space="0" w:color="auto"/>
            <w:left w:val="none" w:sz="0" w:space="0" w:color="auto"/>
            <w:bottom w:val="none" w:sz="0" w:space="0" w:color="auto"/>
            <w:right w:val="none" w:sz="0" w:space="0" w:color="auto"/>
          </w:divBdr>
          <w:divsChild>
            <w:div w:id="329334696">
              <w:marLeft w:val="0"/>
              <w:marRight w:val="0"/>
              <w:marTop w:val="0"/>
              <w:marBottom w:val="0"/>
              <w:divBdr>
                <w:top w:val="none" w:sz="0" w:space="0" w:color="auto"/>
                <w:left w:val="none" w:sz="0" w:space="0" w:color="auto"/>
                <w:bottom w:val="none" w:sz="0" w:space="0" w:color="auto"/>
                <w:right w:val="none" w:sz="0" w:space="0" w:color="auto"/>
              </w:divBdr>
            </w:div>
          </w:divsChild>
        </w:div>
        <w:div w:id="1903519442">
          <w:marLeft w:val="0"/>
          <w:marRight w:val="0"/>
          <w:marTop w:val="0"/>
          <w:marBottom w:val="0"/>
          <w:divBdr>
            <w:top w:val="none" w:sz="0" w:space="0" w:color="auto"/>
            <w:left w:val="none" w:sz="0" w:space="0" w:color="auto"/>
            <w:bottom w:val="none" w:sz="0" w:space="0" w:color="auto"/>
            <w:right w:val="none" w:sz="0" w:space="0" w:color="auto"/>
          </w:divBdr>
          <w:divsChild>
            <w:div w:id="1751391030">
              <w:marLeft w:val="0"/>
              <w:marRight w:val="0"/>
              <w:marTop w:val="0"/>
              <w:marBottom w:val="0"/>
              <w:divBdr>
                <w:top w:val="none" w:sz="0" w:space="0" w:color="auto"/>
                <w:left w:val="none" w:sz="0" w:space="0" w:color="auto"/>
                <w:bottom w:val="none" w:sz="0" w:space="0" w:color="auto"/>
                <w:right w:val="none" w:sz="0" w:space="0" w:color="auto"/>
              </w:divBdr>
            </w:div>
            <w:div w:id="901209139">
              <w:marLeft w:val="0"/>
              <w:marRight w:val="0"/>
              <w:marTop w:val="0"/>
              <w:marBottom w:val="0"/>
              <w:divBdr>
                <w:top w:val="none" w:sz="0" w:space="0" w:color="auto"/>
                <w:left w:val="none" w:sz="0" w:space="0" w:color="auto"/>
                <w:bottom w:val="none" w:sz="0" w:space="0" w:color="auto"/>
                <w:right w:val="none" w:sz="0" w:space="0" w:color="auto"/>
              </w:divBdr>
              <w:divsChild>
                <w:div w:id="2105881778">
                  <w:marLeft w:val="0"/>
                  <w:marRight w:val="0"/>
                  <w:marTop w:val="0"/>
                  <w:marBottom w:val="0"/>
                  <w:divBdr>
                    <w:top w:val="none" w:sz="0" w:space="0" w:color="auto"/>
                    <w:left w:val="none" w:sz="0" w:space="0" w:color="auto"/>
                    <w:bottom w:val="none" w:sz="0" w:space="0" w:color="auto"/>
                    <w:right w:val="none" w:sz="0" w:space="0" w:color="auto"/>
                  </w:divBdr>
                </w:div>
              </w:divsChild>
            </w:div>
            <w:div w:id="1227448760">
              <w:marLeft w:val="0"/>
              <w:marRight w:val="0"/>
              <w:marTop w:val="0"/>
              <w:marBottom w:val="0"/>
              <w:divBdr>
                <w:top w:val="none" w:sz="0" w:space="0" w:color="auto"/>
                <w:left w:val="none" w:sz="0" w:space="0" w:color="auto"/>
                <w:bottom w:val="none" w:sz="0" w:space="0" w:color="auto"/>
                <w:right w:val="none" w:sz="0" w:space="0" w:color="auto"/>
              </w:divBdr>
              <w:divsChild>
                <w:div w:id="1007757153">
                  <w:marLeft w:val="0"/>
                  <w:marRight w:val="0"/>
                  <w:marTop w:val="0"/>
                  <w:marBottom w:val="0"/>
                  <w:divBdr>
                    <w:top w:val="none" w:sz="0" w:space="0" w:color="auto"/>
                    <w:left w:val="none" w:sz="0" w:space="0" w:color="auto"/>
                    <w:bottom w:val="none" w:sz="0" w:space="0" w:color="auto"/>
                    <w:right w:val="none" w:sz="0" w:space="0" w:color="auto"/>
                  </w:divBdr>
                </w:div>
              </w:divsChild>
            </w:div>
            <w:div w:id="1920210909">
              <w:marLeft w:val="0"/>
              <w:marRight w:val="0"/>
              <w:marTop w:val="0"/>
              <w:marBottom w:val="0"/>
              <w:divBdr>
                <w:top w:val="none" w:sz="0" w:space="0" w:color="auto"/>
                <w:left w:val="none" w:sz="0" w:space="0" w:color="auto"/>
                <w:bottom w:val="none" w:sz="0" w:space="0" w:color="auto"/>
                <w:right w:val="none" w:sz="0" w:space="0" w:color="auto"/>
              </w:divBdr>
              <w:divsChild>
                <w:div w:id="1893074087">
                  <w:marLeft w:val="0"/>
                  <w:marRight w:val="0"/>
                  <w:marTop w:val="0"/>
                  <w:marBottom w:val="0"/>
                  <w:divBdr>
                    <w:top w:val="none" w:sz="0" w:space="0" w:color="auto"/>
                    <w:left w:val="none" w:sz="0" w:space="0" w:color="auto"/>
                    <w:bottom w:val="none" w:sz="0" w:space="0" w:color="auto"/>
                    <w:right w:val="none" w:sz="0" w:space="0" w:color="auto"/>
                  </w:divBdr>
                </w:div>
              </w:divsChild>
            </w:div>
            <w:div w:id="1437601636">
              <w:marLeft w:val="0"/>
              <w:marRight w:val="0"/>
              <w:marTop w:val="0"/>
              <w:marBottom w:val="0"/>
              <w:divBdr>
                <w:top w:val="none" w:sz="0" w:space="0" w:color="auto"/>
                <w:left w:val="none" w:sz="0" w:space="0" w:color="auto"/>
                <w:bottom w:val="none" w:sz="0" w:space="0" w:color="auto"/>
                <w:right w:val="none" w:sz="0" w:space="0" w:color="auto"/>
              </w:divBdr>
              <w:divsChild>
                <w:div w:id="153766786">
                  <w:marLeft w:val="0"/>
                  <w:marRight w:val="0"/>
                  <w:marTop w:val="0"/>
                  <w:marBottom w:val="0"/>
                  <w:divBdr>
                    <w:top w:val="none" w:sz="0" w:space="0" w:color="auto"/>
                    <w:left w:val="none" w:sz="0" w:space="0" w:color="auto"/>
                    <w:bottom w:val="none" w:sz="0" w:space="0" w:color="auto"/>
                    <w:right w:val="none" w:sz="0" w:space="0" w:color="auto"/>
                  </w:divBdr>
                </w:div>
              </w:divsChild>
            </w:div>
            <w:div w:id="1083532809">
              <w:marLeft w:val="0"/>
              <w:marRight w:val="0"/>
              <w:marTop w:val="0"/>
              <w:marBottom w:val="0"/>
              <w:divBdr>
                <w:top w:val="none" w:sz="0" w:space="0" w:color="auto"/>
                <w:left w:val="none" w:sz="0" w:space="0" w:color="auto"/>
                <w:bottom w:val="none" w:sz="0" w:space="0" w:color="auto"/>
                <w:right w:val="none" w:sz="0" w:space="0" w:color="auto"/>
              </w:divBdr>
              <w:divsChild>
                <w:div w:id="1884440125">
                  <w:marLeft w:val="0"/>
                  <w:marRight w:val="0"/>
                  <w:marTop w:val="0"/>
                  <w:marBottom w:val="0"/>
                  <w:divBdr>
                    <w:top w:val="none" w:sz="0" w:space="0" w:color="auto"/>
                    <w:left w:val="none" w:sz="0" w:space="0" w:color="auto"/>
                    <w:bottom w:val="none" w:sz="0" w:space="0" w:color="auto"/>
                    <w:right w:val="none" w:sz="0" w:space="0" w:color="auto"/>
                  </w:divBdr>
                </w:div>
              </w:divsChild>
            </w:div>
            <w:div w:id="1955475125">
              <w:marLeft w:val="0"/>
              <w:marRight w:val="0"/>
              <w:marTop w:val="0"/>
              <w:marBottom w:val="0"/>
              <w:divBdr>
                <w:top w:val="none" w:sz="0" w:space="0" w:color="auto"/>
                <w:left w:val="none" w:sz="0" w:space="0" w:color="auto"/>
                <w:bottom w:val="none" w:sz="0" w:space="0" w:color="auto"/>
                <w:right w:val="none" w:sz="0" w:space="0" w:color="auto"/>
              </w:divBdr>
              <w:divsChild>
                <w:div w:id="318271292">
                  <w:marLeft w:val="0"/>
                  <w:marRight w:val="0"/>
                  <w:marTop w:val="0"/>
                  <w:marBottom w:val="0"/>
                  <w:divBdr>
                    <w:top w:val="none" w:sz="0" w:space="0" w:color="auto"/>
                    <w:left w:val="none" w:sz="0" w:space="0" w:color="auto"/>
                    <w:bottom w:val="none" w:sz="0" w:space="0" w:color="auto"/>
                    <w:right w:val="none" w:sz="0" w:space="0" w:color="auto"/>
                  </w:divBdr>
                </w:div>
              </w:divsChild>
            </w:div>
            <w:div w:id="2018002795">
              <w:marLeft w:val="0"/>
              <w:marRight w:val="0"/>
              <w:marTop w:val="0"/>
              <w:marBottom w:val="0"/>
              <w:divBdr>
                <w:top w:val="none" w:sz="0" w:space="0" w:color="auto"/>
                <w:left w:val="none" w:sz="0" w:space="0" w:color="auto"/>
                <w:bottom w:val="none" w:sz="0" w:space="0" w:color="auto"/>
                <w:right w:val="none" w:sz="0" w:space="0" w:color="auto"/>
              </w:divBdr>
              <w:divsChild>
                <w:div w:id="16137102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13193220">
          <w:marLeft w:val="0"/>
          <w:marRight w:val="0"/>
          <w:marTop w:val="0"/>
          <w:marBottom w:val="0"/>
          <w:divBdr>
            <w:top w:val="none" w:sz="0" w:space="0" w:color="auto"/>
            <w:left w:val="none" w:sz="0" w:space="0" w:color="auto"/>
            <w:bottom w:val="none" w:sz="0" w:space="0" w:color="auto"/>
            <w:right w:val="none" w:sz="0" w:space="0" w:color="auto"/>
          </w:divBdr>
          <w:divsChild>
            <w:div w:id="881333291">
              <w:marLeft w:val="0"/>
              <w:marRight w:val="0"/>
              <w:marTop w:val="0"/>
              <w:marBottom w:val="0"/>
              <w:divBdr>
                <w:top w:val="none" w:sz="0" w:space="0" w:color="auto"/>
                <w:left w:val="none" w:sz="0" w:space="0" w:color="auto"/>
                <w:bottom w:val="none" w:sz="0" w:space="0" w:color="auto"/>
                <w:right w:val="none" w:sz="0" w:space="0" w:color="auto"/>
              </w:divBdr>
            </w:div>
          </w:divsChild>
        </w:div>
        <w:div w:id="1098135114">
          <w:marLeft w:val="0"/>
          <w:marRight w:val="0"/>
          <w:marTop w:val="0"/>
          <w:marBottom w:val="0"/>
          <w:divBdr>
            <w:top w:val="none" w:sz="0" w:space="0" w:color="auto"/>
            <w:left w:val="none" w:sz="0" w:space="0" w:color="auto"/>
            <w:bottom w:val="none" w:sz="0" w:space="0" w:color="auto"/>
            <w:right w:val="none" w:sz="0" w:space="0" w:color="auto"/>
          </w:divBdr>
          <w:divsChild>
            <w:div w:id="1777420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0773837">
      <w:bodyDiv w:val="1"/>
      <w:marLeft w:val="0"/>
      <w:marRight w:val="0"/>
      <w:marTop w:val="0"/>
      <w:marBottom w:val="0"/>
      <w:divBdr>
        <w:top w:val="none" w:sz="0" w:space="0" w:color="auto"/>
        <w:left w:val="none" w:sz="0" w:space="0" w:color="auto"/>
        <w:bottom w:val="none" w:sz="0" w:space="0" w:color="auto"/>
        <w:right w:val="none" w:sz="0" w:space="0" w:color="auto"/>
      </w:divBdr>
    </w:div>
    <w:div w:id="1609585644">
      <w:bodyDiv w:val="1"/>
      <w:marLeft w:val="0"/>
      <w:marRight w:val="0"/>
      <w:marTop w:val="0"/>
      <w:marBottom w:val="0"/>
      <w:divBdr>
        <w:top w:val="none" w:sz="0" w:space="0" w:color="auto"/>
        <w:left w:val="none" w:sz="0" w:space="0" w:color="auto"/>
        <w:bottom w:val="none" w:sz="0" w:space="0" w:color="auto"/>
        <w:right w:val="none" w:sz="0" w:space="0" w:color="auto"/>
      </w:divBdr>
    </w:div>
    <w:div w:id="1640266414">
      <w:bodyDiv w:val="1"/>
      <w:marLeft w:val="0"/>
      <w:marRight w:val="0"/>
      <w:marTop w:val="0"/>
      <w:marBottom w:val="0"/>
      <w:divBdr>
        <w:top w:val="none" w:sz="0" w:space="0" w:color="auto"/>
        <w:left w:val="none" w:sz="0" w:space="0" w:color="auto"/>
        <w:bottom w:val="none" w:sz="0" w:space="0" w:color="auto"/>
        <w:right w:val="none" w:sz="0" w:space="0" w:color="auto"/>
      </w:divBdr>
    </w:div>
    <w:div w:id="1670865275">
      <w:bodyDiv w:val="1"/>
      <w:marLeft w:val="0"/>
      <w:marRight w:val="0"/>
      <w:marTop w:val="0"/>
      <w:marBottom w:val="0"/>
      <w:divBdr>
        <w:top w:val="none" w:sz="0" w:space="0" w:color="auto"/>
        <w:left w:val="none" w:sz="0" w:space="0" w:color="auto"/>
        <w:bottom w:val="none" w:sz="0" w:space="0" w:color="auto"/>
        <w:right w:val="none" w:sz="0" w:space="0" w:color="auto"/>
      </w:divBdr>
    </w:div>
    <w:div w:id="1711959122">
      <w:bodyDiv w:val="1"/>
      <w:marLeft w:val="0"/>
      <w:marRight w:val="0"/>
      <w:marTop w:val="0"/>
      <w:marBottom w:val="0"/>
      <w:divBdr>
        <w:top w:val="none" w:sz="0" w:space="0" w:color="auto"/>
        <w:left w:val="none" w:sz="0" w:space="0" w:color="auto"/>
        <w:bottom w:val="none" w:sz="0" w:space="0" w:color="auto"/>
        <w:right w:val="none" w:sz="0" w:space="0" w:color="auto"/>
      </w:divBdr>
    </w:div>
    <w:div w:id="1785342862">
      <w:bodyDiv w:val="1"/>
      <w:marLeft w:val="0"/>
      <w:marRight w:val="0"/>
      <w:marTop w:val="0"/>
      <w:marBottom w:val="0"/>
      <w:divBdr>
        <w:top w:val="none" w:sz="0" w:space="0" w:color="auto"/>
        <w:left w:val="none" w:sz="0" w:space="0" w:color="auto"/>
        <w:bottom w:val="none" w:sz="0" w:space="0" w:color="auto"/>
        <w:right w:val="none" w:sz="0" w:space="0" w:color="auto"/>
      </w:divBdr>
    </w:div>
    <w:div w:id="1855338533">
      <w:bodyDiv w:val="1"/>
      <w:marLeft w:val="0"/>
      <w:marRight w:val="0"/>
      <w:marTop w:val="0"/>
      <w:marBottom w:val="0"/>
      <w:divBdr>
        <w:top w:val="none" w:sz="0" w:space="0" w:color="auto"/>
        <w:left w:val="none" w:sz="0" w:space="0" w:color="auto"/>
        <w:bottom w:val="none" w:sz="0" w:space="0" w:color="auto"/>
        <w:right w:val="none" w:sz="0" w:space="0" w:color="auto"/>
      </w:divBdr>
    </w:div>
    <w:div w:id="1956986486">
      <w:bodyDiv w:val="1"/>
      <w:marLeft w:val="0"/>
      <w:marRight w:val="0"/>
      <w:marTop w:val="0"/>
      <w:marBottom w:val="0"/>
      <w:divBdr>
        <w:top w:val="none" w:sz="0" w:space="0" w:color="auto"/>
        <w:left w:val="none" w:sz="0" w:space="0" w:color="auto"/>
        <w:bottom w:val="none" w:sz="0" w:space="0" w:color="auto"/>
        <w:right w:val="none" w:sz="0" w:space="0" w:color="auto"/>
      </w:divBdr>
    </w:div>
    <w:div w:id="1996373368">
      <w:bodyDiv w:val="1"/>
      <w:marLeft w:val="0"/>
      <w:marRight w:val="0"/>
      <w:marTop w:val="0"/>
      <w:marBottom w:val="0"/>
      <w:divBdr>
        <w:top w:val="none" w:sz="0" w:space="0" w:color="auto"/>
        <w:left w:val="none" w:sz="0" w:space="0" w:color="auto"/>
        <w:bottom w:val="none" w:sz="0" w:space="0" w:color="auto"/>
        <w:right w:val="none" w:sz="0" w:space="0" w:color="auto"/>
      </w:divBdr>
    </w:div>
    <w:div w:id="2004627894">
      <w:bodyDiv w:val="1"/>
      <w:marLeft w:val="0"/>
      <w:marRight w:val="0"/>
      <w:marTop w:val="0"/>
      <w:marBottom w:val="0"/>
      <w:divBdr>
        <w:top w:val="none" w:sz="0" w:space="0" w:color="auto"/>
        <w:left w:val="none" w:sz="0" w:space="0" w:color="auto"/>
        <w:bottom w:val="none" w:sz="0" w:space="0" w:color="auto"/>
        <w:right w:val="none" w:sz="0" w:space="0" w:color="auto"/>
      </w:divBdr>
    </w:div>
    <w:div w:id="209099722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6.png"/><Relationship Id="rId21" Type="http://schemas.openxmlformats.org/officeDocument/2006/relationships/image" Target="media/image11.png"/><Relationship Id="rId42" Type="http://schemas.openxmlformats.org/officeDocument/2006/relationships/hyperlink" Target="https://crfop.gdos.gov.pl" TargetMode="External"/><Relationship Id="rId47" Type="http://schemas.openxmlformats.org/officeDocument/2006/relationships/image" Target="media/image21.png"/><Relationship Id="rId63" Type="http://schemas.openxmlformats.org/officeDocument/2006/relationships/image" Target="media/image37.png"/><Relationship Id="rId68" Type="http://schemas.openxmlformats.org/officeDocument/2006/relationships/image" Target="media/image42.png"/><Relationship Id="rId16" Type="http://schemas.openxmlformats.org/officeDocument/2006/relationships/image" Target="media/image6.png"/><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header" Target="header5.xml"/><Relationship Id="rId37" Type="http://schemas.openxmlformats.org/officeDocument/2006/relationships/header" Target="header9.xml"/><Relationship Id="rId40" Type="http://schemas.openxmlformats.org/officeDocument/2006/relationships/header" Target="header10.xml"/><Relationship Id="rId45" Type="http://schemas.openxmlformats.org/officeDocument/2006/relationships/image" Target="media/image19.png"/><Relationship Id="rId53" Type="http://schemas.openxmlformats.org/officeDocument/2006/relationships/image" Target="media/image27.png"/><Relationship Id="rId58" Type="http://schemas.openxmlformats.org/officeDocument/2006/relationships/image" Target="media/image32.png"/><Relationship Id="rId66" Type="http://schemas.openxmlformats.org/officeDocument/2006/relationships/image" Target="media/image40.png"/><Relationship Id="rId74" Type="http://schemas.openxmlformats.org/officeDocument/2006/relationships/image" Target="media/image48.png"/><Relationship Id="rId5" Type="http://schemas.openxmlformats.org/officeDocument/2006/relationships/numbering" Target="numbering.xml"/><Relationship Id="rId61" Type="http://schemas.openxmlformats.org/officeDocument/2006/relationships/image" Target="media/image35.png"/><Relationship Id="rId19" Type="http://schemas.openxmlformats.org/officeDocument/2006/relationships/image" Target="media/image9.png"/><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header" Target="header1.xml"/><Relationship Id="rId30" Type="http://schemas.openxmlformats.org/officeDocument/2006/relationships/header" Target="header3.xml"/><Relationship Id="rId35" Type="http://schemas.openxmlformats.org/officeDocument/2006/relationships/header" Target="header7.xml"/><Relationship Id="rId43" Type="http://schemas.openxmlformats.org/officeDocument/2006/relationships/image" Target="media/image17.png"/><Relationship Id="rId48" Type="http://schemas.openxmlformats.org/officeDocument/2006/relationships/image" Target="media/image22.png"/><Relationship Id="rId56" Type="http://schemas.openxmlformats.org/officeDocument/2006/relationships/image" Target="media/image30.png"/><Relationship Id="rId64" Type="http://schemas.openxmlformats.org/officeDocument/2006/relationships/image" Target="media/image38.png"/><Relationship Id="rId69" Type="http://schemas.openxmlformats.org/officeDocument/2006/relationships/image" Target="media/image43.png"/><Relationship Id="rId77" Type="http://schemas.openxmlformats.org/officeDocument/2006/relationships/fontTable" Target="fontTable.xml"/><Relationship Id="rId8" Type="http://schemas.openxmlformats.org/officeDocument/2006/relationships/webSettings" Target="webSettings.xml"/><Relationship Id="rId51" Type="http://schemas.openxmlformats.org/officeDocument/2006/relationships/image" Target="media/image25.png"/><Relationship Id="rId72" Type="http://schemas.openxmlformats.org/officeDocument/2006/relationships/image" Target="media/image46.png"/><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header" Target="header6.xml"/><Relationship Id="rId38" Type="http://schemas.openxmlformats.org/officeDocument/2006/relationships/footer" Target="footer3.xml"/><Relationship Id="rId46" Type="http://schemas.openxmlformats.org/officeDocument/2006/relationships/image" Target="media/image20.png"/><Relationship Id="rId59" Type="http://schemas.openxmlformats.org/officeDocument/2006/relationships/image" Target="media/image33.png"/><Relationship Id="rId67" Type="http://schemas.openxmlformats.org/officeDocument/2006/relationships/image" Target="media/image41.png"/><Relationship Id="rId20" Type="http://schemas.openxmlformats.org/officeDocument/2006/relationships/image" Target="media/image10.png"/><Relationship Id="rId41" Type="http://schemas.openxmlformats.org/officeDocument/2006/relationships/footer" Target="footer5.xml"/><Relationship Id="rId54" Type="http://schemas.openxmlformats.org/officeDocument/2006/relationships/image" Target="media/image28.png"/><Relationship Id="rId62" Type="http://schemas.openxmlformats.org/officeDocument/2006/relationships/image" Target="media/image36.png"/><Relationship Id="rId70" Type="http://schemas.openxmlformats.org/officeDocument/2006/relationships/image" Target="media/image44.png"/><Relationship Id="rId75" Type="http://schemas.openxmlformats.org/officeDocument/2006/relationships/image" Target="media/image49.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header" Target="header2.xml"/><Relationship Id="rId36" Type="http://schemas.openxmlformats.org/officeDocument/2006/relationships/header" Target="header8.xml"/><Relationship Id="rId49" Type="http://schemas.openxmlformats.org/officeDocument/2006/relationships/image" Target="media/image23.png"/><Relationship Id="rId57" Type="http://schemas.openxmlformats.org/officeDocument/2006/relationships/image" Target="media/image31.png"/><Relationship Id="rId10" Type="http://schemas.openxmlformats.org/officeDocument/2006/relationships/endnotes" Target="endnotes.xml"/><Relationship Id="rId31" Type="http://schemas.openxmlformats.org/officeDocument/2006/relationships/header" Target="header4.xml"/><Relationship Id="rId44" Type="http://schemas.openxmlformats.org/officeDocument/2006/relationships/image" Target="media/image18.png"/><Relationship Id="rId52" Type="http://schemas.openxmlformats.org/officeDocument/2006/relationships/image" Target="media/image26.png"/><Relationship Id="rId60" Type="http://schemas.openxmlformats.org/officeDocument/2006/relationships/image" Target="media/image34.png"/><Relationship Id="rId65" Type="http://schemas.openxmlformats.org/officeDocument/2006/relationships/image" Target="media/image39.png"/><Relationship Id="rId73" Type="http://schemas.openxmlformats.org/officeDocument/2006/relationships/image" Target="media/image47.png"/><Relationship Id="rId78"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openxmlformats.org/officeDocument/2006/relationships/image" Target="media/image8.png"/><Relationship Id="rId39" Type="http://schemas.openxmlformats.org/officeDocument/2006/relationships/footer" Target="footer4.xml"/><Relationship Id="rId34" Type="http://schemas.openxmlformats.org/officeDocument/2006/relationships/footer" Target="footer2.xml"/><Relationship Id="rId50" Type="http://schemas.openxmlformats.org/officeDocument/2006/relationships/image" Target="media/image24.png"/><Relationship Id="rId55" Type="http://schemas.openxmlformats.org/officeDocument/2006/relationships/image" Target="media/image29.png"/><Relationship Id="rId76" Type="http://schemas.openxmlformats.org/officeDocument/2006/relationships/header" Target="header11.xml"/><Relationship Id="rId7" Type="http://schemas.openxmlformats.org/officeDocument/2006/relationships/settings" Target="settings.xml"/><Relationship Id="rId71" Type="http://schemas.openxmlformats.org/officeDocument/2006/relationships/image" Target="media/image45.png"/><Relationship Id="rId2" Type="http://schemas.openxmlformats.org/officeDocument/2006/relationships/customXml" Target="../customXml/item2.xml"/><Relationship Id="rId29" Type="http://schemas.openxmlformats.org/officeDocument/2006/relationships/footer" Target="footer1.xml"/></Relationships>
</file>

<file path=word/_rels/footnotes.xml.rels><?xml version="1.0" encoding="UTF-8" standalone="yes"?>
<Relationships xmlns="http://schemas.openxmlformats.org/package/2006/relationships"><Relationship Id="rId1" Type="http://schemas.openxmlformats.org/officeDocument/2006/relationships/hyperlink" Target="https://korytarze.pl" TargetMode="External"/></Relationships>
</file>

<file path=word/theme/theme1.xml><?xml version="1.0" encoding="utf-8"?>
<a:theme xmlns:a="http://schemas.openxmlformats.org/drawingml/2006/main" name="Motyw pakietu Office">
  <a:themeElements>
    <a:clrScheme name="Niebieski">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Pakiet 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 dockstate="right" visibility="0" width="350" row="1">
    <wetp:webextensionref xmlns:r="http://schemas.openxmlformats.org/officeDocument/2006/relationships" r:id="rId2"/>
  </wetp:taskpane>
</wetp:taskpanes>
</file>

<file path=word/webextensions/webextension1.xml><?xml version="1.0" encoding="utf-8"?>
<we:webextension xmlns:we="http://schemas.microsoft.com/office/webextensions/webextension/2010/11" id="{11BBEA6A-47F5-46C9-88C2-CB74B6C9426B}">
  <we:reference id="wa104178141" version="4.3.3.0" store="pl-PL" storeType="OMEX"/>
  <we:alternateReferences>
    <we:reference id="WA104178141" version="4.3.3.0" store="WA104178141" storeType="OMEX"/>
  </we:alternateReferences>
  <we:properties/>
  <we:bindings/>
  <we:snapshot xmlns:r="http://schemas.openxmlformats.org/officeDocument/2006/relationships"/>
</we:webextension>
</file>

<file path=word/webextensions/webextension2.xml><?xml version="1.0" encoding="utf-8"?>
<we:webextension xmlns:we="http://schemas.microsoft.com/office/webextensions/webextension/2010/11" id="{B3DDB01D-4E32-47B7-81A2-D341A1703A3F}">
  <we:reference id="wa104381063" version="1.0.0.1" store="pl-PL" storeType="OMEX"/>
  <we:alternateReferences>
    <we:reference id="WA104381063" version="1.0.0.1" store="WA104381063"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PortretGminyKrzym_x00f3_w xmlns="d2e8f6dc-3915-4abf-a1f5-ca8ee2b3f77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kument" ma:contentTypeID="0x010100A813D3A38169DB41941A462BF5484E56" ma:contentTypeVersion="10" ma:contentTypeDescription="Utwórz nowy dokument." ma:contentTypeScope="" ma:versionID="eabfdf7e4c55b47fc356145f24235d80">
  <xsd:schema xmlns:xsd="http://www.w3.org/2001/XMLSchema" xmlns:xs="http://www.w3.org/2001/XMLSchema" xmlns:p="http://schemas.microsoft.com/office/2006/metadata/properties" xmlns:ns2="d2e8f6dc-3915-4abf-a1f5-ca8ee2b3f778" xmlns:ns3="db42c40f-87be-4d0a-8df2-cf70163c1ebf" targetNamespace="http://schemas.microsoft.com/office/2006/metadata/properties" ma:root="true" ma:fieldsID="0a5485fda0b25595c732652a74b3bf72" ns2:_="" ns3:_="">
    <xsd:import namespace="d2e8f6dc-3915-4abf-a1f5-ca8ee2b3f778"/>
    <xsd:import namespace="db42c40f-87be-4d0a-8df2-cf70163c1ebf"/>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3:SharedWithUsers" minOccurs="0"/>
                <xsd:element ref="ns3:SharedWithDetails" minOccurs="0"/>
                <xsd:element ref="ns2:MediaServiceOCR" minOccurs="0"/>
                <xsd:element ref="ns2:PortretGminyKrzym_x00f3_w"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e8f6dc-3915-4abf-a1f5-ca8ee2b3f7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PortretGminyKrzym_x00f3_w" ma:index="16" nillable="true" ma:displayName="Portret Gminy Krzymów" ma:format="Dropdown" ma:internalName="PortretGminyKrzym_x00f3_w">
      <xsd:simpleType>
        <xsd:restriction base="dms:Text">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b42c40f-87be-4d0a-8df2-cf70163c1ebf" elementFormDefault="qualified">
    <xsd:import namespace="http://schemas.microsoft.com/office/2006/documentManagement/types"/>
    <xsd:import namespace="http://schemas.microsoft.com/office/infopath/2007/PartnerControls"/>
    <xsd:element name="SharedWithUsers" ma:index="13" nillable="true" ma:displayName="Udostępniani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Udostępnione dla — szczegóły"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5D1CD1-E3FB-4286-909C-217188D59602}">
  <ds:schemaRefs>
    <ds:schemaRef ds:uri="http://schemas.openxmlformats.org/officeDocument/2006/bibliography"/>
  </ds:schemaRefs>
</ds:datastoreItem>
</file>

<file path=customXml/itemProps2.xml><?xml version="1.0" encoding="utf-8"?>
<ds:datastoreItem xmlns:ds="http://schemas.openxmlformats.org/officeDocument/2006/customXml" ds:itemID="{C7EF39EF-2DBE-4B4F-910D-1BAAF0FFA530}">
  <ds:schemaRefs>
    <ds:schemaRef ds:uri="http://schemas.microsoft.com/office/2006/metadata/properties"/>
    <ds:schemaRef ds:uri="http://schemas.microsoft.com/office/infopath/2007/PartnerControls"/>
    <ds:schemaRef ds:uri="d2e8f6dc-3915-4abf-a1f5-ca8ee2b3f778"/>
  </ds:schemaRefs>
</ds:datastoreItem>
</file>

<file path=customXml/itemProps3.xml><?xml version="1.0" encoding="utf-8"?>
<ds:datastoreItem xmlns:ds="http://schemas.openxmlformats.org/officeDocument/2006/customXml" ds:itemID="{B0C8CD9E-A0F5-430F-8191-2955CEB5E6F4}">
  <ds:schemaRefs>
    <ds:schemaRef ds:uri="http://schemas.microsoft.com/sharepoint/v3/contenttype/forms"/>
  </ds:schemaRefs>
</ds:datastoreItem>
</file>

<file path=customXml/itemProps4.xml><?xml version="1.0" encoding="utf-8"?>
<ds:datastoreItem xmlns:ds="http://schemas.openxmlformats.org/officeDocument/2006/customXml" ds:itemID="{A469DEB6-6B18-4981-A3CE-F7C1E78D1B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e8f6dc-3915-4abf-a1f5-ca8ee2b3f778"/>
    <ds:schemaRef ds:uri="db42c40f-87be-4d0a-8df2-cf70163c1e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880</TotalTime>
  <Pages>230</Pages>
  <Words>52566</Words>
  <Characters>361134</Characters>
  <Application>Microsoft Office Word</Application>
  <DocSecurity>0</DocSecurity>
  <Lines>7222</Lines>
  <Paragraphs>2703</Paragraphs>
  <ScaleCrop>false</ScaleCrop>
  <HeadingPairs>
    <vt:vector size="2" baseType="variant">
      <vt:variant>
        <vt:lpstr>Tytuł</vt:lpstr>
      </vt:variant>
      <vt:variant>
        <vt:i4>1</vt:i4>
      </vt:variant>
    </vt:vector>
  </HeadingPairs>
  <TitlesOfParts>
    <vt:vector size="1" baseType="lpstr">
      <vt:lpstr/>
    </vt:vector>
  </TitlesOfParts>
  <Company>Microsoft</Company>
  <LinksUpToDate>false</LinksUpToDate>
  <CharactersWithSpaces>410997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Saukens Weronika</dc:creator>
  <cp:lastModifiedBy>Weronika Saukens</cp:lastModifiedBy>
  <cp:revision>616</cp:revision>
  <cp:lastPrinted>2025-06-13T18:29:00Z</cp:lastPrinted>
  <dcterms:created xsi:type="dcterms:W3CDTF">2025-06-09T11:16:00Z</dcterms:created>
  <dcterms:modified xsi:type="dcterms:W3CDTF">2026-09-29T21:25:00Z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0x010100A813D3A38169DB41941A462BF5484E56</vt:lpwstr>
  </property>
</Properties>
</file>